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3" r:id="rId2"/>
  </p:sldMasterIdLst>
  <p:notesMasterIdLst>
    <p:notesMasterId r:id="rId16"/>
  </p:notesMasterIdLst>
  <p:handoutMasterIdLst>
    <p:handoutMasterId r:id="rId17"/>
  </p:handoutMasterIdLst>
  <p:sldIdLst>
    <p:sldId id="359" r:id="rId3"/>
    <p:sldId id="459" r:id="rId4"/>
    <p:sldId id="405" r:id="rId5"/>
    <p:sldId id="463" r:id="rId6"/>
    <p:sldId id="462" r:id="rId7"/>
    <p:sldId id="466" r:id="rId8"/>
    <p:sldId id="465" r:id="rId9"/>
    <p:sldId id="464" r:id="rId10"/>
    <p:sldId id="467" r:id="rId11"/>
    <p:sldId id="468" r:id="rId12"/>
    <p:sldId id="469" r:id="rId13"/>
    <p:sldId id="470" r:id="rId14"/>
    <p:sldId id="393" r:id="rId15"/>
  </p:sldIdLst>
  <p:sldSz cx="24387175" cy="13716000"/>
  <p:notesSz cx="7099300" cy="10234613"/>
  <p:defaultTextStyle>
    <a:defPPr>
      <a:defRPr lang="en-US"/>
    </a:defPPr>
    <a:lvl1pPr marL="0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1pPr>
    <a:lvl2pPr marL="1088639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2pPr>
    <a:lvl3pPr marL="2177278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3pPr>
    <a:lvl4pPr marL="3265917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4pPr>
    <a:lvl5pPr marL="4354556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5pPr>
    <a:lvl6pPr marL="5443195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6pPr>
    <a:lvl7pPr marL="6531834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7pPr>
    <a:lvl8pPr marL="7620472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8pPr>
    <a:lvl9pPr marL="8709111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66">
          <p15:clr>
            <a:srgbClr val="A4A3A4"/>
          </p15:clr>
        </p15:guide>
        <p15:guide id="2" orient="horz" pos="4320">
          <p15:clr>
            <a:srgbClr val="A4A3A4"/>
          </p15:clr>
        </p15:guide>
        <p15:guide id="3" orient="horz" pos="479">
          <p15:clr>
            <a:srgbClr val="A4A3A4"/>
          </p15:clr>
        </p15:guide>
        <p15:guide id="4" pos="7681">
          <p15:clr>
            <a:srgbClr val="A4A3A4"/>
          </p15:clr>
        </p15:guide>
        <p15:guide id="5" pos="1085">
          <p15:clr>
            <a:srgbClr val="A4A3A4"/>
          </p15:clr>
        </p15:guide>
        <p15:guide id="6" pos="142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44676"/>
    <a:srgbClr val="DDB236"/>
    <a:srgbClr val="F7CB10"/>
    <a:srgbClr val="045CBC"/>
    <a:srgbClr val="A36A1D"/>
    <a:srgbClr val="305C9C"/>
    <a:srgbClr val="009AD4"/>
    <a:srgbClr val="9EAC81"/>
    <a:srgbClr val="708B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0832" autoAdjust="0"/>
  </p:normalViewPr>
  <p:slideViewPr>
    <p:cSldViewPr snapToGrid="0" snapToObjects="1" showGuides="1">
      <p:cViewPr varScale="1">
        <p:scale>
          <a:sx n="53" d="100"/>
          <a:sy n="53" d="100"/>
        </p:scale>
        <p:origin x="126" y="252"/>
      </p:cViewPr>
      <p:guideLst>
        <p:guide orient="horz" pos="7766"/>
        <p:guide orient="horz" pos="4320"/>
        <p:guide orient="horz" pos="479"/>
        <p:guide pos="7681"/>
        <p:guide pos="1085"/>
        <p:guide pos="14278"/>
      </p:guideLst>
    </p:cSldViewPr>
  </p:slideViewPr>
  <p:outlineViewPr>
    <p:cViewPr>
      <p:scale>
        <a:sx n="33" d="100"/>
        <a:sy n="33" d="100"/>
      </p:scale>
      <p:origin x="0" y="-71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008"/>
    </p:cViewPr>
  </p:sorterViewPr>
  <p:notesViewPr>
    <p:cSldViewPr snapToGrid="0" snapToObjects="1">
      <p:cViewPr varScale="1">
        <p:scale>
          <a:sx n="88" d="100"/>
          <a:sy n="88" d="100"/>
        </p:scale>
        <p:origin x="-3858" y="-108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912C047-BE12-EC46-B9BA-2707E4FC193E}" type="datetimeFigureOut">
              <a:rPr lang="en-US" smtClean="0"/>
              <a:pPr/>
              <a:t>1/9/2019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DE75CD9-A899-4B4C-B58D-2FB87FF1F7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288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93E678E-1831-8F48-A62D-BC5A98DE3A4C}" type="datetimeFigureOut">
              <a:rPr lang="en-US" smtClean="0"/>
              <a:pPr/>
              <a:t>1/9/2019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0ED8A9B0-80EF-A34D-B345-E2DEC5501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164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1 :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Cashflow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goal of today’s financial class is to learn about the word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cash flow. What does it mean?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957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Let’s Work</a:t>
            </a:r>
            <a:r>
              <a:rPr lang="en-US" baseline="0" dirty="0" smtClean="0"/>
              <a:t> !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Read the first two chapters of your book and write down your key learnings and financial goals in the </a:t>
            </a:r>
            <a:r>
              <a:rPr lang="en-US" baseline="0" dirty="0" err="1" smtClean="0"/>
              <a:t>powerpoint</a:t>
            </a:r>
            <a:r>
              <a:rPr lang="en-US" baseline="0" dirty="0" smtClean="0"/>
              <a:t> template.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551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Slide 1 </a:t>
            </a:r>
            <a:r>
              <a:rPr lang="en-US" b="1" dirty="0" smtClean="0"/>
              <a:t>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504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Slide 1 : </a:t>
            </a:r>
            <a:r>
              <a:rPr lang="en-US" b="1" dirty="0" smtClean="0"/>
              <a:t>What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954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Slide 1 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031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1 :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Cashflow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goal of today’s financial class is to learn about the word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cash flow. What does it mean?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004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Let’s Work</a:t>
            </a:r>
            <a:r>
              <a:rPr lang="en-US" baseline="0" dirty="0" smtClean="0"/>
              <a:t> !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Read the first two chapters of your book and write down your key learnings and financial goals in the </a:t>
            </a:r>
            <a:r>
              <a:rPr lang="en-US" baseline="0" dirty="0" err="1" smtClean="0"/>
              <a:t>powerpoint</a:t>
            </a:r>
            <a:r>
              <a:rPr lang="en-US" baseline="0" dirty="0" smtClean="0"/>
              <a:t> template.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6800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2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02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2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040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791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2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012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7175" cy="13716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33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3181013" y="2790825"/>
            <a:ext cx="9483725" cy="9485313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17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558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1722438" y="3417253"/>
            <a:ext cx="6332712" cy="63318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3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dividual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3588" cy="138705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60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folio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2319943" y="304800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8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4644806" y="304800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0" name="Picture Placeholder 13"/>
          <p:cNvSpPr>
            <a:spLocks noGrp="1" noChangeAspect="1"/>
          </p:cNvSpPr>
          <p:nvPr>
            <p:ph type="pic" sz="quarter" idx="18"/>
          </p:nvPr>
        </p:nvSpPr>
        <p:spPr>
          <a:xfrm>
            <a:off x="2319943" y="537046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2" name="Picture Placeholder 13"/>
          <p:cNvSpPr>
            <a:spLocks noGrp="1" noChangeAspect="1"/>
          </p:cNvSpPr>
          <p:nvPr>
            <p:ph type="pic" sz="quarter" idx="20"/>
          </p:nvPr>
        </p:nvSpPr>
        <p:spPr>
          <a:xfrm>
            <a:off x="2311234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3" name="Picture Placeholder 13"/>
          <p:cNvSpPr>
            <a:spLocks noGrp="1" noChangeAspect="1"/>
          </p:cNvSpPr>
          <p:nvPr>
            <p:ph type="pic" sz="quarter" idx="21"/>
          </p:nvPr>
        </p:nvSpPr>
        <p:spPr>
          <a:xfrm>
            <a:off x="4644806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4" name="Picture Placeholder 13"/>
          <p:cNvSpPr>
            <a:spLocks noGrp="1" noChangeAspect="1"/>
          </p:cNvSpPr>
          <p:nvPr>
            <p:ph type="pic" sz="quarter" idx="22"/>
          </p:nvPr>
        </p:nvSpPr>
        <p:spPr>
          <a:xfrm>
            <a:off x="6969669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5" name="Picture Placeholder 13"/>
          <p:cNvSpPr>
            <a:spLocks noGrp="1" noChangeAspect="1"/>
          </p:cNvSpPr>
          <p:nvPr>
            <p:ph type="pic" sz="quarter" idx="23"/>
          </p:nvPr>
        </p:nvSpPr>
        <p:spPr>
          <a:xfrm>
            <a:off x="2311234" y="1002910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6" name="Picture Placeholder 13"/>
          <p:cNvSpPr>
            <a:spLocks noGrp="1" noChangeAspect="1"/>
          </p:cNvSpPr>
          <p:nvPr>
            <p:ph type="pic" sz="quarter" idx="24"/>
          </p:nvPr>
        </p:nvSpPr>
        <p:spPr>
          <a:xfrm>
            <a:off x="4644806" y="1002910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8" name="Picture Placeholder 13"/>
          <p:cNvSpPr>
            <a:spLocks noGrp="1" noChangeAspect="1"/>
          </p:cNvSpPr>
          <p:nvPr>
            <p:ph type="pic" sz="quarter" idx="26"/>
          </p:nvPr>
        </p:nvSpPr>
        <p:spPr>
          <a:xfrm>
            <a:off x="6966442" y="304800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1" name="Picture Placeholder 13"/>
          <p:cNvSpPr>
            <a:spLocks noGrp="1" noChangeAspect="1"/>
          </p:cNvSpPr>
          <p:nvPr>
            <p:ph type="pic" sz="quarter" idx="29"/>
          </p:nvPr>
        </p:nvSpPr>
        <p:spPr>
          <a:xfrm>
            <a:off x="6966442" y="537046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2" name="Picture Placeholder 13"/>
          <p:cNvSpPr>
            <a:spLocks noGrp="1" noChangeAspect="1"/>
          </p:cNvSpPr>
          <p:nvPr>
            <p:ph type="pic" sz="quarter" idx="30"/>
          </p:nvPr>
        </p:nvSpPr>
        <p:spPr>
          <a:xfrm>
            <a:off x="9300016" y="537046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4" name="Picture Placeholder 13"/>
          <p:cNvSpPr>
            <a:spLocks noGrp="1" noChangeAspect="1"/>
          </p:cNvSpPr>
          <p:nvPr>
            <p:ph type="pic" sz="quarter" idx="32"/>
          </p:nvPr>
        </p:nvSpPr>
        <p:spPr>
          <a:xfrm>
            <a:off x="9291304" y="7706642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7" name="Picture Placeholder 13"/>
          <p:cNvSpPr>
            <a:spLocks noGrp="1" noChangeAspect="1"/>
          </p:cNvSpPr>
          <p:nvPr>
            <p:ph type="pic" sz="quarter" idx="35"/>
          </p:nvPr>
        </p:nvSpPr>
        <p:spPr>
          <a:xfrm>
            <a:off x="9291304" y="10029109"/>
            <a:ext cx="2292605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121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744788" y="3448050"/>
            <a:ext cx="6154737" cy="35687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9126826" y="3448050"/>
            <a:ext cx="6154737" cy="35687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5487322" y="3448050"/>
            <a:ext cx="6154737" cy="35687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7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6332200" y="0"/>
            <a:ext cx="8054975" cy="13716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8054975" cy="13716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166100" y="0"/>
            <a:ext cx="8054975" cy="6858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166100" y="6976872"/>
            <a:ext cx="8054975" cy="673912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8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722438" y="3190890"/>
            <a:ext cx="9485004" cy="6858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75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24387175" cy="1371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03438"/>
            <a:ext cx="24387175" cy="7259637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33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359" y="3200401"/>
            <a:ext cx="21948458" cy="9051926"/>
          </a:xfrm>
          <a:prstGeom prst="rect">
            <a:avLst/>
          </a:prstGeom>
        </p:spPr>
        <p:txBody>
          <a:bodyPr vert="horz" lIns="217728" tIns="108864" rIns="217728" bIns="108864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52" name="Группа 51"/>
          <p:cNvGrpSpPr/>
          <p:nvPr userDrawn="1"/>
        </p:nvGrpSpPr>
        <p:grpSpPr>
          <a:xfrm flipH="1">
            <a:off x="-1" y="13092112"/>
            <a:ext cx="24387175" cy="623886"/>
            <a:chOff x="-22599705" y="12915444"/>
            <a:chExt cx="24378587" cy="800556"/>
          </a:xfrm>
          <a:solidFill>
            <a:srgbClr val="DDB236"/>
          </a:solidFill>
        </p:grpSpPr>
        <p:sp>
          <p:nvSpPr>
            <p:cNvPr id="53" name="Скругленный прямоугольник 52"/>
            <p:cNvSpPr/>
            <p:nvPr userDrawn="1"/>
          </p:nvSpPr>
          <p:spPr>
            <a:xfrm>
              <a:off x="1" y="12915444"/>
              <a:ext cx="1778881" cy="800556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54" name="Rectangle 8"/>
            <p:cNvSpPr/>
            <p:nvPr userDrawn="1"/>
          </p:nvSpPr>
          <p:spPr>
            <a:xfrm>
              <a:off x="1" y="13060800"/>
              <a:ext cx="1778881" cy="655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Rectangle 8"/>
            <p:cNvSpPr/>
            <p:nvPr userDrawn="1"/>
          </p:nvSpPr>
          <p:spPr>
            <a:xfrm>
              <a:off x="-22599705" y="12915444"/>
              <a:ext cx="23052149" cy="80055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6" name="Группа 55"/>
          <p:cNvGrpSpPr/>
          <p:nvPr userDrawn="1"/>
        </p:nvGrpSpPr>
        <p:grpSpPr>
          <a:xfrm flipH="1">
            <a:off x="-1" y="13161406"/>
            <a:ext cx="24387175" cy="554594"/>
            <a:chOff x="-21188762" y="13067840"/>
            <a:chExt cx="23120044" cy="800560"/>
          </a:xfrm>
          <a:gradFill>
            <a:gsLst>
              <a:gs pos="0">
                <a:srgbClr val="244676"/>
              </a:gs>
              <a:gs pos="50000">
                <a:srgbClr val="305C9C"/>
              </a:gs>
              <a:gs pos="100000">
                <a:srgbClr val="244676"/>
              </a:gs>
            </a:gsLst>
            <a:lin ang="5400000" scaled="0"/>
          </a:gradFill>
        </p:grpSpPr>
        <p:sp>
          <p:nvSpPr>
            <p:cNvPr id="57" name="Скругленный прямоугольник 56"/>
            <p:cNvSpPr/>
            <p:nvPr userDrawn="1"/>
          </p:nvSpPr>
          <p:spPr>
            <a:xfrm>
              <a:off x="152401" y="13067844"/>
              <a:ext cx="1778881" cy="800556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58" name="Rectangle 8"/>
            <p:cNvSpPr/>
            <p:nvPr userDrawn="1"/>
          </p:nvSpPr>
          <p:spPr>
            <a:xfrm>
              <a:off x="152401" y="13423105"/>
              <a:ext cx="1778881" cy="445293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Rectangle 8"/>
            <p:cNvSpPr/>
            <p:nvPr userDrawn="1"/>
          </p:nvSpPr>
          <p:spPr>
            <a:xfrm>
              <a:off x="-21188762" y="13067840"/>
              <a:ext cx="21793612" cy="80055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359" y="549276"/>
            <a:ext cx="21948458" cy="2286000"/>
          </a:xfrm>
          <a:prstGeom prst="rect">
            <a:avLst/>
          </a:prstGeom>
        </p:spPr>
        <p:txBody>
          <a:bodyPr vert="horz" lIns="217728" tIns="108864" rIns="217728" bIns="108864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783780" y="0"/>
            <a:ext cx="4016945" cy="292796"/>
            <a:chOff x="1783778" y="0"/>
            <a:chExt cx="2407221" cy="292796"/>
          </a:xfrm>
          <a:solidFill>
            <a:srgbClr val="DDB236"/>
          </a:solidFill>
        </p:grpSpPr>
        <p:sp>
          <p:nvSpPr>
            <p:cNvPr id="9" name="Rectangle 8"/>
            <p:cNvSpPr/>
            <p:nvPr userDrawn="1"/>
          </p:nvSpPr>
          <p:spPr>
            <a:xfrm>
              <a:off x="1783778" y="0"/>
              <a:ext cx="2407221" cy="17145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Скругленный прямоугольник 31"/>
            <p:cNvSpPr/>
            <p:nvPr userDrawn="1"/>
          </p:nvSpPr>
          <p:spPr>
            <a:xfrm>
              <a:off x="1783778" y="43754"/>
              <a:ext cx="2407221" cy="249042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uk-UA"/>
            </a:p>
          </p:txBody>
        </p:sp>
      </p:grpSp>
      <p:grpSp>
        <p:nvGrpSpPr>
          <p:cNvPr id="41" name="Группа 40"/>
          <p:cNvGrpSpPr/>
          <p:nvPr userDrawn="1"/>
        </p:nvGrpSpPr>
        <p:grpSpPr>
          <a:xfrm>
            <a:off x="22519439" y="13261774"/>
            <a:ext cx="1389612" cy="355980"/>
            <a:chOff x="250795" y="4925415"/>
            <a:chExt cx="421808" cy="123825"/>
          </a:xfrm>
        </p:grpSpPr>
        <p:sp>
          <p:nvSpPr>
            <p:cNvPr id="42" name="Oval 5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564187" y="4925415"/>
              <a:ext cx="108416" cy="123825"/>
            </a:xfrm>
            <a:prstGeom prst="ellipse">
              <a:avLst/>
            </a:prstGeom>
            <a:solidFill>
              <a:srgbClr val="3F3F3F">
                <a:alpha val="0"/>
              </a:srgbClr>
            </a:solidFill>
            <a:ln w="44450" cap="flat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" name="AutoShape 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 rot="5400000">
              <a:off x="596298" y="4965869"/>
              <a:ext cx="63103" cy="4053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" name="Oval 5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 rot="10800000">
              <a:off x="250795" y="4925415"/>
              <a:ext cx="108416" cy="123825"/>
            </a:xfrm>
            <a:prstGeom prst="ellipse">
              <a:avLst/>
            </a:prstGeom>
            <a:solidFill>
              <a:srgbClr val="3F3F3F">
                <a:alpha val="0"/>
              </a:srgbClr>
            </a:solidFill>
            <a:ln w="44450" cap="flat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" name="AutoShape 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 rot="16200000">
              <a:off x="269414" y="4965869"/>
              <a:ext cx="63103" cy="4053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50" name="Flowchart: Off-page Connector 9"/>
          <p:cNvSpPr/>
          <p:nvPr userDrawn="1"/>
        </p:nvSpPr>
        <p:spPr>
          <a:xfrm>
            <a:off x="22941734" y="13322548"/>
            <a:ext cx="577921" cy="295200"/>
          </a:xfrm>
          <a:prstGeom prst="flowChartOffpageConnector">
            <a:avLst/>
          </a:prstGeom>
          <a:solidFill>
            <a:srgbClr val="3F3F3F">
              <a:alpha val="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FD54E57D-AA25-48FE-BAD8-96F3F656CFE4}" type="slidenum">
              <a:rPr lang="en-US" sz="1800" b="1" smtClean="0">
                <a:latin typeface="Arial" pitchFamily="34" charset="0"/>
                <a:ea typeface="Open Sans" pitchFamily="34" charset="0"/>
                <a:cs typeface="Arial" pitchFamily="34" charset="0"/>
              </a:rPr>
              <a:pPr algn="ctr"/>
              <a:t>‹#›</a:t>
            </a:fld>
            <a:endParaRPr lang="en-US" sz="900" b="1" dirty="0">
              <a:latin typeface="Arial" pitchFamily="34" charset="0"/>
              <a:ea typeface="Open Sans" pitchFamily="34" charset="0"/>
              <a:cs typeface="Arial" pitchFamily="34" charset="0"/>
            </a:endParaRPr>
          </a:p>
        </p:txBody>
      </p:sp>
      <p:sp>
        <p:nvSpPr>
          <p:cNvPr id="51" name="Rectangle 15"/>
          <p:cNvSpPr>
            <a:spLocks/>
          </p:cNvSpPr>
          <p:nvPr userDrawn="1"/>
        </p:nvSpPr>
        <p:spPr bwMode="auto">
          <a:xfrm>
            <a:off x="2335143" y="13262359"/>
            <a:ext cx="15213902" cy="342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www.dividendcake.com</a:t>
            </a:r>
            <a:r>
              <a:rPr lang="en-US" sz="2000" b="1" baseline="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  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|               Email</a:t>
            </a:r>
            <a:r>
              <a:rPr lang="en-US" sz="2000" b="1" baseline="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us </a:t>
            </a:r>
            <a:r>
              <a:rPr lang="en-US" sz="2000" b="1" kern="120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 	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|   </a:t>
            </a:r>
            <a:r>
              <a:rPr lang="en-US" sz="2000" b="1" kern="120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  <a:sym typeface="Lato Light" charset="0"/>
              </a:rPr>
              <a:t>           info@dividendcake.com</a:t>
            </a:r>
            <a:endParaRPr lang="en-US" sz="2000" b="1" kern="1200" dirty="0">
              <a:solidFill>
                <a:schemeClr val="bg1"/>
              </a:solidFill>
              <a:latin typeface="Arial" pitchFamily="34" charset="0"/>
              <a:ea typeface="Open Sans" pitchFamily="34" charset="0"/>
              <a:cs typeface="Arial" pitchFamily="34" charset="0"/>
              <a:sym typeface="Lato Light" charset="0"/>
            </a:endParaRPr>
          </a:p>
        </p:txBody>
      </p:sp>
      <p:grpSp>
        <p:nvGrpSpPr>
          <p:cNvPr id="60" name="Группа 59"/>
          <p:cNvGrpSpPr/>
          <p:nvPr userDrawn="1"/>
        </p:nvGrpSpPr>
        <p:grpSpPr>
          <a:xfrm>
            <a:off x="1771320" y="13222988"/>
            <a:ext cx="8424375" cy="433196"/>
            <a:chOff x="6326842" y="13161408"/>
            <a:chExt cx="8424375" cy="433196"/>
          </a:xfrm>
        </p:grpSpPr>
        <p:pic>
          <p:nvPicPr>
            <p:cNvPr id="61" name="Picture 6" descr="C:\Users\Home\Desktop\pwp\icon_mail_.png"/>
            <p:cNvPicPr>
              <a:picLocks noChangeAspect="1" noChangeArrowheads="1"/>
            </p:cNvPicPr>
            <p:nvPr userDrawn="1"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4291767" y="13161408"/>
              <a:ext cx="459450" cy="433196"/>
            </a:xfrm>
            <a:prstGeom prst="rect">
              <a:avLst/>
            </a:prstGeom>
            <a:noFill/>
          </p:spPr>
        </p:pic>
        <p:pic>
          <p:nvPicPr>
            <p:cNvPr id="62" name="Picture 7" descr="C:\Users\Home\Desktop\pwp\icon_phone_.png"/>
            <p:cNvPicPr>
              <a:picLocks noChangeAspect="1" noChangeArrowheads="1"/>
            </p:cNvPicPr>
            <p:nvPr userDrawn="1"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0793381" y="13161409"/>
              <a:ext cx="459450" cy="433195"/>
            </a:xfrm>
            <a:prstGeom prst="rect">
              <a:avLst/>
            </a:prstGeom>
            <a:noFill/>
          </p:spPr>
        </p:pic>
        <p:pic>
          <p:nvPicPr>
            <p:cNvPr id="63" name="Picture 8" descr="C:\Users\Home\Desktop\pwp\icon_web_.png"/>
            <p:cNvPicPr>
              <a:picLocks noChangeAspect="1" noChangeArrowheads="1"/>
            </p:cNvPicPr>
            <p:nvPr userDrawn="1"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6326842" y="13172791"/>
              <a:ext cx="431214" cy="406573"/>
            </a:xfrm>
            <a:prstGeom prst="rect">
              <a:avLst/>
            </a:prstGeom>
            <a:noFill/>
          </p:spPr>
        </p:pic>
      </p:grpSp>
      <p:pic>
        <p:nvPicPr>
          <p:cNvPr id="35" name="Picture 2" descr="D:\Cache\DeskTop\DividendCake.png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20266081" y="158057"/>
            <a:ext cx="3834324" cy="18945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468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62" r:id="rId4"/>
    <p:sldLayoutId id="2147483663" r:id="rId5"/>
    <p:sldLayoutId id="2147483678" r:id="rId6"/>
    <p:sldLayoutId id="2147483667" r:id="rId7"/>
    <p:sldLayoutId id="2147483668" r:id="rId8"/>
    <p:sldLayoutId id="2147483669" r:id="rId9"/>
    <p:sldLayoutId id="2147483682" r:id="rId10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1088639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Open Sans"/>
          <a:ea typeface="+mj-ea"/>
          <a:cs typeface="Open Sans"/>
        </a:defRPr>
      </a:lvl1pPr>
    </p:titleStyle>
    <p:bodyStyle>
      <a:lvl1pPr marL="0" indent="0" algn="l" defTabSz="1088639" rtl="0" eaLnBrk="1" latinLnBrk="0" hangingPunct="1">
        <a:spcBef>
          <a:spcPct val="20000"/>
        </a:spcBef>
        <a:buFont typeface="Arial"/>
        <a:buNone/>
        <a:defRPr sz="7600" kern="1200">
          <a:solidFill>
            <a:schemeClr val="tx1"/>
          </a:solidFill>
          <a:latin typeface="Open Sans"/>
          <a:ea typeface="+mn-ea"/>
          <a:cs typeface="Open Sans"/>
        </a:defRPr>
      </a:lvl1pPr>
      <a:lvl2pPr marL="1088639" indent="0" algn="l" defTabSz="1088639" rtl="0" eaLnBrk="1" latinLnBrk="0" hangingPunct="1">
        <a:spcBef>
          <a:spcPct val="20000"/>
        </a:spcBef>
        <a:buFont typeface="Arial"/>
        <a:buNone/>
        <a:defRPr sz="6700" kern="1200">
          <a:solidFill>
            <a:schemeClr val="tx1"/>
          </a:solidFill>
          <a:latin typeface="Open Sans"/>
          <a:ea typeface="+mn-ea"/>
          <a:cs typeface="Open Sans"/>
        </a:defRPr>
      </a:lvl2pPr>
      <a:lvl3pPr marL="2177278" indent="0" algn="l" defTabSz="1088639" rtl="0" eaLnBrk="1" latinLnBrk="0" hangingPunct="1">
        <a:spcBef>
          <a:spcPct val="20000"/>
        </a:spcBef>
        <a:buFont typeface="Arial"/>
        <a:buNone/>
        <a:defRPr sz="5700" kern="1200">
          <a:solidFill>
            <a:schemeClr val="tx1"/>
          </a:solidFill>
          <a:latin typeface="Open Sans"/>
          <a:ea typeface="+mn-ea"/>
          <a:cs typeface="Open Sans"/>
        </a:defRPr>
      </a:lvl3pPr>
      <a:lvl4pPr marL="3265917" indent="0" algn="l" defTabSz="1088639" rtl="0" eaLnBrk="1" latinLnBrk="0" hangingPunct="1">
        <a:spcBef>
          <a:spcPct val="20000"/>
        </a:spcBef>
        <a:buFont typeface="Arial"/>
        <a:buNone/>
        <a:defRPr sz="4800" kern="1200">
          <a:solidFill>
            <a:schemeClr val="tx1"/>
          </a:solidFill>
          <a:latin typeface="Open Sans"/>
          <a:ea typeface="+mn-ea"/>
          <a:cs typeface="Open Sans"/>
        </a:defRPr>
      </a:lvl4pPr>
      <a:lvl5pPr marL="4354556" indent="0" algn="l" defTabSz="1088639" rtl="0" eaLnBrk="1" latinLnBrk="0" hangingPunct="1">
        <a:spcBef>
          <a:spcPct val="20000"/>
        </a:spcBef>
        <a:buFont typeface="Arial"/>
        <a:buNone/>
        <a:defRPr sz="4800" kern="1200">
          <a:solidFill>
            <a:schemeClr val="tx1"/>
          </a:solidFill>
          <a:latin typeface="Open Sans"/>
          <a:ea typeface="+mn-ea"/>
          <a:cs typeface="Open Sans"/>
        </a:defRPr>
      </a:lvl5pPr>
      <a:lvl6pPr marL="5987514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6153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4792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3431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639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278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917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556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3195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834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20472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9111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8775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0"/>
            <a:ext cx="21948775" cy="9051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0"/>
            <a:ext cx="569118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48401-7F5F-4364-AB25-69A5BEA7F6E5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2788" y="12712700"/>
            <a:ext cx="7721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6788" y="12712700"/>
            <a:ext cx="569118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8154B-4547-4A72-BB19-147AECD9E72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Taylor_Morrison_back_03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97" b="97"/>
          <a:stretch>
            <a:fillRect/>
          </a:stretch>
        </p:blipFill>
        <p:spPr/>
      </p:pic>
      <p:sp>
        <p:nvSpPr>
          <p:cNvPr id="10" name="TextBox 9"/>
          <p:cNvSpPr txBox="1"/>
          <p:nvPr/>
        </p:nvSpPr>
        <p:spPr>
          <a:xfrm>
            <a:off x="19358715" y="-2093653"/>
            <a:ext cx="184666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Rectangle 1"/>
          <p:cNvSpPr/>
          <p:nvPr/>
        </p:nvSpPr>
        <p:spPr>
          <a:xfrm>
            <a:off x="-17462" y="8174945"/>
            <a:ext cx="24404638" cy="1627827"/>
          </a:xfrm>
          <a:prstGeom prst="rect">
            <a:avLst/>
          </a:prstGeom>
          <a:gradFill>
            <a:gsLst>
              <a:gs pos="0">
                <a:srgbClr val="244676"/>
              </a:gs>
              <a:gs pos="50000">
                <a:srgbClr val="305C9C"/>
              </a:gs>
              <a:gs pos="100000">
                <a:srgbClr val="244676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473591" y="8527193"/>
            <a:ext cx="18517038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Financial Education Class </a:t>
            </a:r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&amp; </a:t>
            </a:r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 </a:t>
            </a:r>
            <a:endParaRPr lang="en-US" sz="5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D:\Cache\DeskTop\DividendCak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19874" y="4214794"/>
            <a:ext cx="8014650" cy="39601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236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47441" y="931008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Let’s Work !  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2050" name="Picture 2" descr="Image result for how to turn 100 into 10000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873" y="2948871"/>
            <a:ext cx="5555678" cy="726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1521791" y="1883053"/>
            <a:ext cx="1121696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/>
              <a:t>TAKE YOUR BOOK </a:t>
            </a:r>
          </a:p>
          <a:p>
            <a:pPr algn="ctr"/>
            <a:endParaRPr lang="en-US" sz="4400" b="1" dirty="0"/>
          </a:p>
          <a:p>
            <a:pPr algn="ctr"/>
            <a:r>
              <a:rPr lang="en-US" sz="4400" b="1" dirty="0" smtClean="0"/>
              <a:t>READ CHAPTER 3 &amp; 4</a:t>
            </a:r>
            <a:endParaRPr lang="en-US" sz="4400" b="1" dirty="0"/>
          </a:p>
          <a:p>
            <a:pPr algn="ctr"/>
            <a:endParaRPr lang="en-US" sz="4400" b="1" dirty="0"/>
          </a:p>
          <a:p>
            <a:pPr algn="ctr"/>
            <a:r>
              <a:rPr lang="en-US" sz="4400" b="1" dirty="0" smtClean="0"/>
              <a:t>WRITE DOWN IN THE PPT TEMPLATE YOUR KEY LEARNINGS !</a:t>
            </a:r>
          </a:p>
        </p:txBody>
      </p:sp>
      <p:pic>
        <p:nvPicPr>
          <p:cNvPr id="2052" name="Picture 4" descr="http://www.dividendcake.com/wp-content/uploads/2018/09/20180916_203813-shrink-300x16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7825" y="6397414"/>
            <a:ext cx="9807667" cy="552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19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Review Chapter 3 Budget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smtClean="0">
                <a:latin typeface="Open Sans"/>
                <a:cs typeface="Open Sans"/>
              </a:rPr>
              <a:t>Let’s see what …you learned from Chapter 3.</a:t>
            </a:r>
            <a:endParaRPr lang="en-US" sz="4000" dirty="0">
              <a:latin typeface="Open Sans"/>
              <a:cs typeface="Open San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438" y="3156607"/>
            <a:ext cx="6180288" cy="25751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2"/>
          <a:stretch/>
        </p:blipFill>
        <p:spPr>
          <a:xfrm>
            <a:off x="2068280" y="5941147"/>
            <a:ext cx="10465691" cy="67848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0134" y="2534237"/>
            <a:ext cx="11192653" cy="839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96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Review Chapter 3 Budget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smtClean="0">
                <a:latin typeface="Open Sans"/>
                <a:cs typeface="Open Sans"/>
              </a:rPr>
              <a:t>Let’s see what …you learned from Chapter 3.</a:t>
            </a:r>
            <a:endParaRPr lang="en-US" sz="4000" dirty="0">
              <a:latin typeface="Open Sans"/>
              <a:cs typeface="Open San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822" y="3010383"/>
            <a:ext cx="14247458" cy="791781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736488" y="11404341"/>
            <a:ext cx="2016205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 smtClean="0"/>
              <a:t>ALWAYS PUT MONEY ASIDE BEFORE SPENDING IT ! MAKE SURE YOU CAN NOT SEE IT !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63952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Review Chapter 4 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685682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dirty="0" smtClean="0">
                <a:latin typeface="Open Sans"/>
                <a:cs typeface="Open Sans"/>
              </a:rPr>
              <a:t>5 Ways to get money when you are young….</a:t>
            </a:r>
            <a:endParaRPr lang="en-US" sz="4000" dirty="0">
              <a:latin typeface="Open Sans"/>
              <a:cs typeface="Open San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02638" y="8529131"/>
            <a:ext cx="328155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/>
              <a:t>Money for household tasks</a:t>
            </a:r>
            <a:endParaRPr lang="en-US" sz="4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638" y="3219450"/>
            <a:ext cx="7018338" cy="43568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686" y="7576288"/>
            <a:ext cx="4662622" cy="466262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241440" y="2520348"/>
            <a:ext cx="578555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 smtClean="0"/>
              <a:t>Allowance from parents</a:t>
            </a:r>
            <a:endParaRPr lang="en-US" sz="4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495" y="3219450"/>
            <a:ext cx="5086350" cy="381952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4758737" y="2534237"/>
            <a:ext cx="296222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 smtClean="0"/>
              <a:t>Money gifts</a:t>
            </a:r>
            <a:endParaRPr lang="en-US" sz="4400" b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2131" y="7576288"/>
            <a:ext cx="4391852" cy="437777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1723136" y="11954064"/>
            <a:ext cx="365798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 smtClean="0"/>
              <a:t>Borrow money</a:t>
            </a:r>
            <a:endParaRPr lang="en-US" sz="4400" b="1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0958" y="3896140"/>
            <a:ext cx="6473993" cy="367840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9061071" y="7782286"/>
            <a:ext cx="436337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 smtClean="0"/>
              <a:t>Earn money from </a:t>
            </a:r>
          </a:p>
          <a:p>
            <a:pPr algn="ctr"/>
            <a:r>
              <a:rPr lang="en-US" sz="4400" b="1" dirty="0"/>
              <a:t>y</a:t>
            </a:r>
            <a:r>
              <a:rPr lang="en-US" sz="4400" b="1" dirty="0" smtClean="0"/>
              <a:t>our investments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25223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133" y="2659501"/>
            <a:ext cx="8296077" cy="80435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2209" y="2860223"/>
            <a:ext cx="9402328" cy="867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62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Taylor_Morrison_back_03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97" b="97"/>
          <a:stretch>
            <a:fillRect/>
          </a:stretch>
        </p:blipFill>
        <p:spPr/>
      </p:pic>
      <p:sp>
        <p:nvSpPr>
          <p:cNvPr id="10" name="TextBox 9"/>
          <p:cNvSpPr txBox="1"/>
          <p:nvPr/>
        </p:nvSpPr>
        <p:spPr>
          <a:xfrm>
            <a:off x="19358715" y="-2093653"/>
            <a:ext cx="184666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Rectangle 1"/>
          <p:cNvSpPr/>
          <p:nvPr/>
        </p:nvSpPr>
        <p:spPr>
          <a:xfrm>
            <a:off x="-17462" y="8174945"/>
            <a:ext cx="24404638" cy="1627827"/>
          </a:xfrm>
          <a:prstGeom prst="rect">
            <a:avLst/>
          </a:prstGeom>
          <a:gradFill>
            <a:gsLst>
              <a:gs pos="0">
                <a:srgbClr val="244676"/>
              </a:gs>
              <a:gs pos="50000">
                <a:srgbClr val="305C9C"/>
              </a:gs>
              <a:gs pos="100000">
                <a:srgbClr val="244676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473591" y="8527193"/>
            <a:ext cx="18517038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Financial Education </a:t>
            </a:r>
            <a:r>
              <a:rPr lang="en-US" sz="5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Class </a:t>
            </a:r>
            <a:r>
              <a:rPr lang="en-US" sz="5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Kids Slides </a:t>
            </a:r>
          </a:p>
        </p:txBody>
      </p:sp>
      <p:pic>
        <p:nvPicPr>
          <p:cNvPr id="7" name="Picture 2" descr="D:\Cache\DeskTop\DividendCak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19874" y="4214794"/>
            <a:ext cx="8014650" cy="39601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095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47441" y="931008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 dirty="0" smtClean="0">
                <a:solidFill>
                  <a:schemeClr val="tx2"/>
                </a:solidFill>
                <a:latin typeface="Open Sans"/>
                <a:cs typeface="Open Sans"/>
              </a:rPr>
              <a:t>Let’s Work !  </a:t>
            </a:r>
            <a:endParaRPr lang="en-US" sz="6600" b="1" dirty="0">
              <a:solidFill>
                <a:schemeClr val="tx2"/>
              </a:solidFill>
              <a:latin typeface="Open Sans"/>
              <a:cs typeface="Open Sans"/>
            </a:endParaRPr>
          </a:p>
        </p:txBody>
      </p:sp>
      <p:pic>
        <p:nvPicPr>
          <p:cNvPr id="2050" name="Picture 2" descr="Image result for how to turn 100 into 10000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873" y="2948871"/>
            <a:ext cx="5555678" cy="726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1521791" y="1883053"/>
            <a:ext cx="1121696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/>
              <a:t>TAKE YOUR BOOK </a:t>
            </a:r>
          </a:p>
          <a:p>
            <a:pPr algn="ctr"/>
            <a:endParaRPr lang="en-US" sz="4400" b="1" dirty="0"/>
          </a:p>
          <a:p>
            <a:pPr algn="ctr"/>
            <a:r>
              <a:rPr lang="en-US" sz="4400" b="1" dirty="0" smtClean="0"/>
              <a:t>READ CHAPTER </a:t>
            </a:r>
            <a:r>
              <a:rPr lang="en-US" sz="4400" b="1" dirty="0"/>
              <a:t>7</a:t>
            </a:r>
            <a:r>
              <a:rPr lang="en-US" sz="4400" b="1" dirty="0" smtClean="0"/>
              <a:t> &amp; </a:t>
            </a:r>
            <a:r>
              <a:rPr lang="en-US" sz="4400" b="1" dirty="0"/>
              <a:t>9</a:t>
            </a:r>
          </a:p>
          <a:p>
            <a:pPr algn="ctr"/>
            <a:endParaRPr lang="en-US" sz="4400" b="1" dirty="0"/>
          </a:p>
          <a:p>
            <a:pPr algn="ctr"/>
            <a:r>
              <a:rPr lang="en-US" sz="4400" b="1" dirty="0" smtClean="0"/>
              <a:t>WRITE DOWN IN THE PPT TEMPLATE YOUR KEY LEARNINGS !</a:t>
            </a:r>
          </a:p>
        </p:txBody>
      </p:sp>
      <p:pic>
        <p:nvPicPr>
          <p:cNvPr id="2052" name="Picture 4" descr="http://www.dividendcake.com/wp-content/uploads/2018/09/20180916_203813-shrink-300x16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7825" y="6397414"/>
            <a:ext cx="9807667" cy="552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0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>
                <a:solidFill>
                  <a:schemeClr val="tx2"/>
                </a:solidFill>
                <a:latin typeface="Open Sans"/>
                <a:cs typeface="Open Sans"/>
              </a:rPr>
              <a:t>Chapter 3 : Make a Budget</a:t>
            </a:r>
            <a:endParaRPr lang="en-US" sz="6600" b="1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810336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>
                <a:latin typeface="Open Sans"/>
                <a:cs typeface="Open Sans"/>
              </a:rPr>
              <a:t>Write down Key Learnings from Chapter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72743" y="2939763"/>
            <a:ext cx="13284481" cy="6571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742950" indent="-742950">
              <a:buAutoNum type="arabicPeriod"/>
            </a:pPr>
            <a:r>
              <a:rPr lang="en-US" sz="5400" b="1" dirty="0">
                <a:cs typeface="Calibri"/>
              </a:rPr>
              <a:t>A budget will help you reach your financial goals.</a:t>
            </a:r>
          </a:p>
          <a:p>
            <a:pPr marL="742950" indent="-742950">
              <a:buAutoNum type="arabicPeriod"/>
            </a:pPr>
            <a:r>
              <a:rPr lang="en-US" sz="5400" b="1" dirty="0">
                <a:cs typeface="Calibri"/>
              </a:rPr>
              <a:t>If your budget is blown, you need to either increase income, decrease expenses or do a little of both.</a:t>
            </a:r>
          </a:p>
          <a:p>
            <a:pPr marL="742950" indent="-742950">
              <a:buAutoNum type="arabicPeriod"/>
            </a:pPr>
            <a:r>
              <a:rPr lang="en-US" sz="5400" b="1" dirty="0">
                <a:cs typeface="Calibri"/>
              </a:rPr>
              <a:t>To meet your savings goals, PYF(Pay Yourself First).</a:t>
            </a:r>
          </a:p>
          <a:p>
            <a:pPr marL="742950" indent="-742950">
              <a:buAutoNum type="arabicPeriod"/>
            </a:pPr>
            <a:endParaRPr lang="en-US"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98" y="8339437"/>
            <a:ext cx="7549478" cy="42465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98" y="2939763"/>
            <a:ext cx="7549478" cy="471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62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>
                <a:solidFill>
                  <a:schemeClr val="tx2"/>
                </a:solidFill>
                <a:latin typeface="Open Sans"/>
                <a:cs typeface="Open Sans"/>
              </a:rPr>
              <a:t>Chapter 4 : 5 Ways to Make Money Online</a:t>
            </a:r>
            <a:endParaRPr lang="en-US" sz="6600" b="1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810336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>
                <a:latin typeface="Open Sans"/>
                <a:cs typeface="Open Sans"/>
              </a:rPr>
              <a:t>Write down Key Learnings from Chapter 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91192" y="2939763"/>
            <a:ext cx="11797619" cy="6571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742950" indent="-742950">
              <a:buAutoNum type="arabicPeriod"/>
            </a:pPr>
            <a:r>
              <a:rPr lang="en-US" sz="5400" b="1" dirty="0">
                <a:cs typeface="Calibri"/>
              </a:rPr>
              <a:t>There are five ways to make money: allowance, work, gifts, loans, and interest on investments.</a:t>
            </a:r>
          </a:p>
          <a:p>
            <a:pPr marL="742950" indent="-742950">
              <a:buAutoNum type="arabicPeriod"/>
            </a:pPr>
            <a:r>
              <a:rPr lang="en-US" sz="5400" b="1" dirty="0">
                <a:cs typeface="Calibri"/>
              </a:rPr>
              <a:t>To earn 1 million, you have to start small-set a goal of making 100</a:t>
            </a:r>
          </a:p>
          <a:p>
            <a:pPr marL="742950" indent="-742950">
              <a:buAutoNum type="arabicPeriod"/>
            </a:pPr>
            <a:r>
              <a:rPr lang="en-US" sz="5400" b="1" dirty="0">
                <a:cs typeface="Calibri"/>
              </a:rPr>
              <a:t>Don't steal it. Ever. Making 1 million is impossible if you're behind bars.</a:t>
            </a:r>
          </a:p>
          <a:p>
            <a:pPr marL="742950" indent="-742950">
              <a:buAutoNum type="arabicPeriod"/>
            </a:pP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5" y="3788318"/>
            <a:ext cx="9457463" cy="531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94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>
                <a:solidFill>
                  <a:schemeClr val="tx2"/>
                </a:solidFill>
                <a:latin typeface="Open Sans"/>
                <a:cs typeface="Open Sans"/>
              </a:rPr>
              <a:t>Chapter 7 : Save, Save, Save !</a:t>
            </a:r>
            <a:endParaRPr lang="en-US" sz="6600" b="1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810336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>
                <a:latin typeface="Open Sans"/>
                <a:cs typeface="Open Sans"/>
              </a:rPr>
              <a:t>Write down Key Learnings from Chapter 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65167" y="3056794"/>
            <a:ext cx="11797619" cy="67403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742950" indent="-742950">
              <a:buAutoNum type="arabicPeriod"/>
            </a:pPr>
            <a:r>
              <a:rPr lang="en-US" sz="5400" b="1" dirty="0">
                <a:cs typeface="Calibri"/>
              </a:rPr>
              <a:t>Open a savings account and make regular deposits, and save, save, save.</a:t>
            </a:r>
          </a:p>
          <a:p>
            <a:pPr marL="742950" indent="-742950">
              <a:buAutoNum type="arabicPeriod"/>
            </a:pPr>
            <a:r>
              <a:rPr lang="en-US" sz="5400" b="1" dirty="0">
                <a:cs typeface="Calibri"/>
              </a:rPr>
              <a:t>Think about not spending money.</a:t>
            </a:r>
          </a:p>
          <a:p>
            <a:pPr marL="742950" indent="-742950">
              <a:buFontTx/>
              <a:buAutoNum type="arabicPeriod"/>
            </a:pPr>
            <a:r>
              <a:rPr lang="en-US" sz="5400" b="1" dirty="0">
                <a:cs typeface="Calibri"/>
              </a:rPr>
              <a:t>Know the difference between wants and needs. </a:t>
            </a:r>
            <a:endParaRPr lang="en-US" sz="5400" b="1" dirty="0" smtClean="0">
              <a:cs typeface="Calibri"/>
            </a:endParaRPr>
          </a:p>
          <a:p>
            <a:pPr marL="742950" indent="-742950">
              <a:buFontTx/>
              <a:buAutoNum type="arabicPeriod"/>
            </a:pPr>
            <a:r>
              <a:rPr lang="en-US" sz="5400" b="1" dirty="0" smtClean="0">
                <a:cs typeface="Calibri"/>
              </a:rPr>
              <a:t>If </a:t>
            </a:r>
            <a:r>
              <a:rPr lang="en-US" sz="5400" b="1" dirty="0">
                <a:cs typeface="Calibri"/>
              </a:rPr>
              <a:t>you spend you have to think how that money can come back to you</a:t>
            </a:r>
          </a:p>
          <a:p>
            <a:pPr marL="742950" indent="-742950">
              <a:buAutoNum type="arabicPeriod"/>
            </a:pPr>
            <a:endParaRPr lang="en-US" sz="5400" b="1" dirty="0"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23" y="2875849"/>
            <a:ext cx="4113586" cy="34279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613" y="6896380"/>
            <a:ext cx="4810312" cy="3783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967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2438" y="680909"/>
            <a:ext cx="20942300" cy="11294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BE" sz="6600" b="1">
                <a:solidFill>
                  <a:schemeClr val="tx2"/>
                </a:solidFill>
                <a:latin typeface="Open Sans"/>
                <a:cs typeface="Open Sans"/>
              </a:rPr>
              <a:t>Chapter 9 : Investing</a:t>
            </a:r>
            <a:endParaRPr lang="en-US" sz="6600" b="1">
              <a:solidFill>
                <a:schemeClr val="tx2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2438" y="1810336"/>
            <a:ext cx="20942300" cy="848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>
                <a:latin typeface="Open Sans"/>
                <a:cs typeface="Open Sans"/>
              </a:rPr>
              <a:t>Write down Key Learnings from Chapter 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83802" y="3038600"/>
            <a:ext cx="12851384" cy="40780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5400" b="1" dirty="0">
              <a:cs typeface="Calibri"/>
            </a:endParaRPr>
          </a:p>
          <a:p>
            <a:pPr marL="742950" indent="-742950">
              <a:buAutoNum type="arabicPeriod"/>
            </a:pPr>
            <a:r>
              <a:rPr lang="en-US" sz="5400" b="1" dirty="0">
                <a:cs typeface="Calibri"/>
              </a:rPr>
              <a:t>All investments come with risks.</a:t>
            </a:r>
          </a:p>
          <a:p>
            <a:pPr marL="742950" indent="-742950">
              <a:buAutoNum type="arabicPeriod"/>
            </a:pPr>
            <a:r>
              <a:rPr lang="en-US" sz="5400" b="1" dirty="0">
                <a:cs typeface="Calibri"/>
              </a:rPr>
              <a:t>Diversify to</a:t>
            </a:r>
            <a:r>
              <a:rPr lang="en-US" sz="5400" b="1">
                <a:cs typeface="Calibri"/>
              </a:rPr>
              <a:t> spread the risk.</a:t>
            </a:r>
          </a:p>
          <a:p>
            <a:pPr marL="742950" indent="-742950">
              <a:buAutoNum type="arabicPeriod"/>
            </a:pPr>
            <a:r>
              <a:rPr lang="en-US" sz="5400" b="1" dirty="0">
                <a:cs typeface="Calibri"/>
              </a:rPr>
              <a:t>Only invest money you can afford to lose</a:t>
            </a:r>
          </a:p>
          <a:p>
            <a:pPr marL="742950" indent="-742950">
              <a:buAutoNum type="arabicPeriod"/>
            </a:pPr>
            <a:endParaRPr lang="en-US"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6444" y="2366683"/>
            <a:ext cx="8659907" cy="57732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3197" y="7835154"/>
            <a:ext cx="7502026" cy="500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9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7" b="7167"/>
          <a:stretch>
            <a:fillRect/>
          </a:stretch>
        </p:blipFill>
        <p:spPr>
          <a:xfrm>
            <a:off x="0" y="0"/>
            <a:ext cx="24387175" cy="13716000"/>
          </a:xfrm>
        </p:spPr>
      </p:pic>
      <p:sp>
        <p:nvSpPr>
          <p:cNvPr id="10" name="Rectangle 1"/>
          <p:cNvSpPr/>
          <p:nvPr/>
        </p:nvSpPr>
        <p:spPr>
          <a:xfrm>
            <a:off x="-17462" y="8174945"/>
            <a:ext cx="24404638" cy="1627827"/>
          </a:xfrm>
          <a:prstGeom prst="rect">
            <a:avLst/>
          </a:prstGeom>
          <a:gradFill>
            <a:gsLst>
              <a:gs pos="0">
                <a:srgbClr val="244676"/>
              </a:gs>
              <a:gs pos="50000">
                <a:srgbClr val="305C9C"/>
              </a:gs>
              <a:gs pos="100000">
                <a:srgbClr val="244676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473591" y="8527193"/>
            <a:ext cx="15439992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KEEP ON LEARNING EVERY DAY…</a:t>
            </a:r>
          </a:p>
        </p:txBody>
      </p:sp>
    </p:spTree>
    <p:extLst>
      <p:ext uri="{BB962C8B-B14F-4D97-AF65-F5344CB8AC3E}">
        <p14:creationId xmlns:p14="http://schemas.microsoft.com/office/powerpoint/2010/main" val="240177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Другая 29">
      <a:dk1>
        <a:srgbClr val="737572"/>
      </a:dk1>
      <a:lt1>
        <a:sysClr val="window" lastClr="FFFFFF"/>
      </a:lt1>
      <a:dk2>
        <a:srgbClr val="DDB236"/>
      </a:dk2>
      <a:lt2>
        <a:srgbClr val="FFFFFF"/>
      </a:lt2>
      <a:accent1>
        <a:srgbClr val="DDB236"/>
      </a:accent1>
      <a:accent2>
        <a:srgbClr val="253C6E"/>
      </a:accent2>
      <a:accent3>
        <a:srgbClr val="1D75BC"/>
      </a:accent3>
      <a:accent4>
        <a:srgbClr val="737572"/>
      </a:accent4>
      <a:accent5>
        <a:srgbClr val="92D050"/>
      </a:accent5>
      <a:accent6>
        <a:srgbClr val="96A0D2"/>
      </a:accent6>
      <a:hlink>
        <a:srgbClr val="216BA9"/>
      </a:hlink>
      <a:folHlink>
        <a:srgbClr val="3B73D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17126</TotalTime>
  <Words>416</Words>
  <Application>Microsoft Office PowerPoint</Application>
  <PresentationFormat>Custom</PresentationFormat>
  <Paragraphs>77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Lato Light</vt:lpstr>
      <vt:lpstr>Open Sans</vt:lpstr>
      <vt:lpstr>Office Theme</vt:lpstr>
      <vt:lpstr>Специальное оформление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Louis Twelve Design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DividendCake</dc:creator>
  <cp:lastModifiedBy>Patrick Verlee</cp:lastModifiedBy>
  <cp:revision>584</cp:revision>
  <cp:lastPrinted>2016-10-18T09:36:33Z</cp:lastPrinted>
  <dcterms:created xsi:type="dcterms:W3CDTF">2015-04-02T00:30:29Z</dcterms:created>
  <dcterms:modified xsi:type="dcterms:W3CDTF">2019-01-09T19:22:03Z</dcterms:modified>
</cp:coreProperties>
</file>