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18"/>
  </p:notesMasterIdLst>
  <p:handoutMasterIdLst>
    <p:handoutMasterId r:id="rId19"/>
  </p:handoutMasterIdLst>
  <p:sldIdLst>
    <p:sldId id="359" r:id="rId3"/>
    <p:sldId id="405" r:id="rId4"/>
    <p:sldId id="456" r:id="rId5"/>
    <p:sldId id="438" r:id="rId6"/>
    <p:sldId id="452" r:id="rId7"/>
    <p:sldId id="453" r:id="rId8"/>
    <p:sldId id="454" r:id="rId9"/>
    <p:sldId id="455" r:id="rId10"/>
    <p:sldId id="447" r:id="rId11"/>
    <p:sldId id="458" r:id="rId12"/>
    <p:sldId id="460" r:id="rId13"/>
    <p:sldId id="461" r:id="rId14"/>
    <p:sldId id="457" r:id="rId15"/>
    <p:sldId id="459" r:id="rId16"/>
    <p:sldId id="393" r:id="rId17"/>
  </p:sldIdLst>
  <p:sldSz cx="24387175" cy="13716000"/>
  <p:notesSz cx="7099300" cy="10234613"/>
  <p:defaultTex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66">
          <p15:clr>
            <a:srgbClr val="A4A3A4"/>
          </p15:clr>
        </p15:guide>
        <p15:guide id="2" orient="horz" pos="4320">
          <p15:clr>
            <a:srgbClr val="A4A3A4"/>
          </p15:clr>
        </p15:guide>
        <p15:guide id="3" orient="horz" pos="479">
          <p15:clr>
            <a:srgbClr val="A4A3A4"/>
          </p15:clr>
        </p15:guide>
        <p15:guide id="4" pos="7681">
          <p15:clr>
            <a:srgbClr val="A4A3A4"/>
          </p15:clr>
        </p15:guide>
        <p15:guide id="5" pos="1085">
          <p15:clr>
            <a:srgbClr val="A4A3A4"/>
          </p15:clr>
        </p15:guide>
        <p15:guide id="6" pos="14278">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4676"/>
    <a:srgbClr val="DDB236"/>
    <a:srgbClr val="F7CB10"/>
    <a:srgbClr val="045CBC"/>
    <a:srgbClr val="A36A1D"/>
    <a:srgbClr val="305C9C"/>
    <a:srgbClr val="009AD4"/>
    <a:srgbClr val="9EAC81"/>
    <a:srgbClr val="708B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0832" autoAdjust="0"/>
  </p:normalViewPr>
  <p:slideViewPr>
    <p:cSldViewPr snapToGrid="0" snapToObjects="1" showGuides="1">
      <p:cViewPr varScale="1">
        <p:scale>
          <a:sx n="57" d="100"/>
          <a:sy n="57" d="100"/>
        </p:scale>
        <p:origin x="132" y="756"/>
      </p:cViewPr>
      <p:guideLst>
        <p:guide orient="horz" pos="7766"/>
        <p:guide orient="horz" pos="4320"/>
        <p:guide orient="horz" pos="479"/>
        <p:guide pos="7681"/>
        <p:guide pos="1085"/>
        <p:guide pos="14278"/>
      </p:guideLst>
    </p:cSldViewPr>
  </p:slideViewPr>
  <p:outlineViewPr>
    <p:cViewPr>
      <p:scale>
        <a:sx n="33" d="100"/>
        <a:sy n="33" d="100"/>
      </p:scale>
      <p:origin x="0" y="-714"/>
    </p:cViewPr>
  </p:outlineViewPr>
  <p:notesTextViewPr>
    <p:cViewPr>
      <p:scale>
        <a:sx n="100" d="100"/>
        <a:sy n="100" d="100"/>
      </p:scale>
      <p:origin x="0" y="0"/>
    </p:cViewPr>
  </p:notesTextViewPr>
  <p:sorterViewPr>
    <p:cViewPr>
      <p:scale>
        <a:sx n="66" d="100"/>
        <a:sy n="66" d="100"/>
      </p:scale>
      <p:origin x="0" y="7008"/>
    </p:cViewPr>
  </p:sorterViewPr>
  <p:notesViewPr>
    <p:cSldViewPr snapToGrid="0" snapToObjects="1">
      <p:cViewPr varScale="1">
        <p:scale>
          <a:sx n="88" d="100"/>
          <a:sy n="88" d="100"/>
        </p:scale>
        <p:origin x="-385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7912C047-BE12-EC46-B9BA-2707E4FC193E}" type="datetimeFigureOut">
              <a:rPr lang="en-US" smtClean="0"/>
              <a:pPr/>
              <a:t>12/22/2018</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DE75CD9-A899-4B4C-B58D-2FB87FF1F72B}" type="slidenum">
              <a:rPr lang="en-US" smtClean="0"/>
              <a:pPr/>
              <a:t>‹#›</a:t>
            </a:fld>
            <a:endParaRPr lang="en-US"/>
          </a:p>
        </p:txBody>
      </p:sp>
    </p:spTree>
    <p:extLst>
      <p:ext uri="{BB962C8B-B14F-4D97-AF65-F5344CB8AC3E}">
        <p14:creationId xmlns:p14="http://schemas.microsoft.com/office/powerpoint/2010/main" val="2456288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93E678E-1831-8F48-A62D-BC5A98DE3A4C}" type="datetimeFigureOut">
              <a:rPr lang="en-US" smtClean="0"/>
              <a:pPr/>
              <a:t>12/22/2018</a:t>
            </a:fld>
            <a:endParaRPr lang="en-US"/>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0ED8A9B0-80EF-A34D-B345-E2DEC5501E01}" type="slidenum">
              <a:rPr lang="en-US" smtClean="0"/>
              <a:pPr/>
              <a:t>‹#›</a:t>
            </a:fld>
            <a:endParaRPr lang="en-US"/>
          </a:p>
        </p:txBody>
      </p:sp>
    </p:spTree>
    <p:extLst>
      <p:ext uri="{BB962C8B-B14F-4D97-AF65-F5344CB8AC3E}">
        <p14:creationId xmlns:p14="http://schemas.microsoft.com/office/powerpoint/2010/main" val="5061642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 : </a:t>
            </a:r>
            <a:r>
              <a:rPr lang="en-US" sz="1200" b="1" kern="1200" dirty="0" err="1" smtClean="0">
                <a:solidFill>
                  <a:schemeClr val="tx1"/>
                </a:solidFill>
                <a:effectLst/>
                <a:latin typeface="+mn-lt"/>
                <a:ea typeface="+mn-ea"/>
                <a:cs typeface="+mn-cs"/>
              </a:rPr>
              <a:t>Cashflow</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goal of today’s financial class is to learn about </a:t>
            </a:r>
            <a:r>
              <a:rPr lang="en-US" sz="1200" kern="1200" dirty="0" smtClean="0">
                <a:solidFill>
                  <a:schemeClr val="tx1"/>
                </a:solidFill>
                <a:effectLst/>
                <a:latin typeface="+mn-lt"/>
                <a:ea typeface="+mn-ea"/>
                <a:cs typeface="+mn-cs"/>
              </a:rPr>
              <a:t>the word</a:t>
            </a:r>
            <a:r>
              <a:rPr lang="en-US" sz="1200" kern="1200" baseline="0" dirty="0" smtClean="0">
                <a:solidFill>
                  <a:schemeClr val="tx1"/>
                </a:solidFill>
                <a:effectLst/>
                <a:latin typeface="+mn-lt"/>
                <a:ea typeface="+mn-ea"/>
                <a:cs typeface="+mn-cs"/>
              </a:rPr>
              <a:t> cash flow. What does it mean?</a:t>
            </a:r>
            <a:endParaRPr lang="uk-UA" dirty="0"/>
          </a:p>
        </p:txBody>
      </p:sp>
      <p:sp>
        <p:nvSpPr>
          <p:cNvPr id="4" name="Номер слайда 3"/>
          <p:cNvSpPr>
            <a:spLocks noGrp="1"/>
          </p:cNvSpPr>
          <p:nvPr>
            <p:ph type="sldNum" sz="quarter" idx="10"/>
          </p:nvPr>
        </p:nvSpPr>
        <p:spPr/>
        <p:txBody>
          <a:bodyPr/>
          <a:lstStyle/>
          <a:p>
            <a:fld id="{0ED8A9B0-80EF-A34D-B345-E2DEC5501E01}" type="slidenum">
              <a:rPr lang="en-US" smtClean="0"/>
              <a:pPr/>
              <a:t>1</a:t>
            </a:fld>
            <a:endParaRPr lang="en-US"/>
          </a:p>
        </p:txBody>
      </p:sp>
    </p:spTree>
    <p:extLst>
      <p:ext uri="{BB962C8B-B14F-4D97-AF65-F5344CB8AC3E}">
        <p14:creationId xmlns:p14="http://schemas.microsoft.com/office/powerpoint/2010/main" val="173295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 : What did you learn last time ?</a:t>
            </a:r>
            <a:endParaRPr lang="en-US" dirty="0" smtClean="0"/>
          </a:p>
          <a:p>
            <a:r>
              <a:rPr lang="en-US" dirty="0" smtClean="0"/>
              <a:t>Last year in 2017, we did teach you 3 financial education classes. One class about budget, one about the compound interest and one class about the financial pyramid. Remember ? </a:t>
            </a:r>
          </a:p>
          <a:p>
            <a:r>
              <a:rPr lang="en-US" dirty="0" smtClean="0"/>
              <a:t>You can tell me what you remember of those classes.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a:t>
            </a:fld>
            <a:endParaRPr lang="en-US"/>
          </a:p>
        </p:txBody>
      </p:sp>
    </p:spTree>
    <p:extLst>
      <p:ext uri="{BB962C8B-B14F-4D97-AF65-F5344CB8AC3E}">
        <p14:creationId xmlns:p14="http://schemas.microsoft.com/office/powerpoint/2010/main" val="1381504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class we did learn about the meaning of inflation and how it impacts your financial life. This topic "inflation" will impact your whole life. Why ? Because it has an impact on your savings, your expenses,...everything. So it is very important you understand what inflation means and how you should act going forward...got it?</a:t>
            </a:r>
          </a:p>
          <a:p>
            <a:r>
              <a:rPr lang="en-US" dirty="0" smtClean="0"/>
              <a:t>Tell me again what it does mean....</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3</a:t>
            </a:fld>
            <a:endParaRPr lang="en-US"/>
          </a:p>
        </p:txBody>
      </p:sp>
    </p:spTree>
    <p:extLst>
      <p:ext uri="{BB962C8B-B14F-4D97-AF65-F5344CB8AC3E}">
        <p14:creationId xmlns:p14="http://schemas.microsoft.com/office/powerpoint/2010/main" val="2834545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3 : The definition of inflation</a:t>
            </a:r>
            <a:endParaRPr lang="en-US" dirty="0" smtClean="0"/>
          </a:p>
          <a:p>
            <a:r>
              <a:rPr lang="en-US" dirty="0" smtClean="0"/>
              <a:t>Read the definition of inflation. This is what we learned last time. It is when prices of goods and services are constantly going up. You don’t know about this as today you pay 1 euro but tomorrow you pay 1,15 euro. Small increases of prices over time.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4</a:t>
            </a:fld>
            <a:endParaRPr lang="en-US"/>
          </a:p>
        </p:txBody>
      </p:sp>
    </p:spTree>
    <p:extLst>
      <p:ext uri="{BB962C8B-B14F-4D97-AF65-F5344CB8AC3E}">
        <p14:creationId xmlns:p14="http://schemas.microsoft.com/office/powerpoint/2010/main" val="2096727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4 : The impact on your Savings Account</a:t>
            </a:r>
            <a:endParaRPr lang="en-US" dirty="0" smtClean="0"/>
          </a:p>
          <a:p>
            <a:r>
              <a:rPr lang="en-US" dirty="0" smtClean="0"/>
              <a:t>But increasing prices has also an impact on your savings account. You lose purchasing power year over year. If you have 10.000 Euro, you can only buy goods for 8000 euro. Do you know how much interest you get on a savings account today ? </a:t>
            </a:r>
          </a:p>
          <a:p>
            <a:r>
              <a:rPr lang="en-US" dirty="0" smtClean="0"/>
              <a:t>So you can buy less with this 10.000 euro.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5</a:t>
            </a:fld>
            <a:endParaRPr lang="en-US"/>
          </a:p>
        </p:txBody>
      </p:sp>
    </p:spTree>
    <p:extLst>
      <p:ext uri="{BB962C8B-B14F-4D97-AF65-F5344CB8AC3E}">
        <p14:creationId xmlns:p14="http://schemas.microsoft.com/office/powerpoint/2010/main" val="988741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5 : What is Cash Flow? </a:t>
            </a:r>
            <a:endParaRPr lang="en-US" dirty="0" smtClean="0"/>
          </a:p>
          <a:p>
            <a:r>
              <a:rPr lang="en-US" dirty="0" smtClean="0"/>
              <a:t>Today we will learn what cash flow means...this is about cash flow of money.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6</a:t>
            </a:fld>
            <a:endParaRPr lang="en-US"/>
          </a:p>
        </p:txBody>
      </p:sp>
    </p:spTree>
    <p:extLst>
      <p:ext uri="{BB962C8B-B14F-4D97-AF65-F5344CB8AC3E}">
        <p14:creationId xmlns:p14="http://schemas.microsoft.com/office/powerpoint/2010/main" val="2213619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6 : What is Cash Flow?</a:t>
            </a:r>
            <a:endParaRPr lang="en-US" dirty="0" smtClean="0"/>
          </a:p>
          <a:p>
            <a:r>
              <a:rPr lang="en-US" dirty="0" smtClean="0"/>
              <a:t>A cash flow describes the movement of money. It is in its narrow sense the difference between income payments and outgoing expenses. In a project you can pay money for a future income.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7</a:t>
            </a:fld>
            <a:endParaRPr lang="en-US"/>
          </a:p>
        </p:txBody>
      </p:sp>
    </p:spTree>
    <p:extLst>
      <p:ext uri="{BB962C8B-B14F-4D97-AF65-F5344CB8AC3E}">
        <p14:creationId xmlns:p14="http://schemas.microsoft.com/office/powerpoint/2010/main" val="508987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7 : Cash Flow of a middle-class family</a:t>
            </a:r>
            <a:endParaRPr lang="en-US" dirty="0" smtClean="0"/>
          </a:p>
          <a:p>
            <a:r>
              <a:rPr lang="en-US" dirty="0" smtClean="0"/>
              <a:t>In this slide you see the income and expenses of a middle-class family. The salary of the husband and/or wife are consumed with paying the bills. Electricity bills, water bill, insurances,...are all expenses. The focus of a middle-class family is to pay the bills and pay off debt and only save what is left.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8</a:t>
            </a:fld>
            <a:endParaRPr lang="en-US"/>
          </a:p>
        </p:txBody>
      </p:sp>
    </p:spTree>
    <p:extLst>
      <p:ext uri="{BB962C8B-B14F-4D97-AF65-F5344CB8AC3E}">
        <p14:creationId xmlns:p14="http://schemas.microsoft.com/office/powerpoint/2010/main" val="4084046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8 : How banks work with your money</a:t>
            </a:r>
            <a:endParaRPr lang="en-US" dirty="0" smtClean="0"/>
          </a:p>
          <a:p>
            <a:r>
              <a:rPr lang="en-US" dirty="0" smtClean="0"/>
              <a:t>Let’s begin with explaining how banks operate with your money. You put the money you get from grandmother in a savings account. The bank will pay you minimum 0,11% on the money you park there. They take that money and give it someone else who want to take a loan to buy a house, a car, a vacation, start a company at 3%. A government also takes loans with central banks. The ratio from savings towards loans is around 1:10. They can give a % money to 10 people for every person putting money on the bank.</a:t>
            </a:r>
          </a:p>
          <a:p>
            <a:r>
              <a:rPr lang="en-US" dirty="0" smtClean="0"/>
              <a:t>So I ask the kids...is the bank earning money ? They figure it out quickly.</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9</a:t>
            </a:fld>
            <a:endParaRPr lang="en-US"/>
          </a:p>
        </p:txBody>
      </p:sp>
    </p:spTree>
    <p:extLst>
      <p:ext uri="{BB962C8B-B14F-4D97-AF65-F5344CB8AC3E}">
        <p14:creationId xmlns:p14="http://schemas.microsoft.com/office/powerpoint/2010/main" val="1343738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9 :</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Do the following assets generate money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 does a car give you money ? Does a house give you money ? Does a bar of gold give you money ? Does a boat give you money ? The answer is NO. They all cost money and cars, boat prices depreciate normally very quickly. </a:t>
            </a:r>
          </a:p>
          <a:p>
            <a:r>
              <a:rPr lang="en-US" sz="1200" kern="1200" dirty="0" smtClean="0">
                <a:solidFill>
                  <a:schemeClr val="tx1"/>
                </a:solidFill>
                <a:effectLst/>
                <a:latin typeface="+mn-lt"/>
                <a:ea typeface="+mn-ea"/>
                <a:cs typeface="+mn-cs"/>
              </a:rPr>
              <a:t>The 4 assets only cost you money !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10</a:t>
            </a:fld>
            <a:endParaRPr lang="en-US"/>
          </a:p>
        </p:txBody>
      </p:sp>
    </p:spTree>
    <p:extLst>
      <p:ext uri="{BB962C8B-B14F-4D97-AF65-F5344CB8AC3E}">
        <p14:creationId xmlns:p14="http://schemas.microsoft.com/office/powerpoint/2010/main" val="2030772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10 : Do the following assets generate cash flow ? </a:t>
            </a:r>
            <a:endParaRPr lang="en-US" dirty="0" smtClean="0"/>
          </a:p>
          <a:p>
            <a:r>
              <a:rPr lang="en-US" dirty="0" smtClean="0"/>
              <a:t>The first one is a savings account. Yes, this generates extra money…very little 0,11% today. The second one is renting a room in your house. If you find a person who wants to rent you room for several months, you generate extra cash flow from your room. </a:t>
            </a:r>
          </a:p>
          <a:p>
            <a:r>
              <a:rPr lang="en-US" dirty="0" smtClean="0"/>
              <a:t>If you buy toilet paper to clean your butt, you might use toilet paper from the company Procter &amp; Gamble. This company can make profit and you can become owner of a piece of this company when you buy 1 share of this company on the stock market. Then you are also owner of this company. This company can give you a part of this profit. </a:t>
            </a:r>
          </a:p>
          <a:p>
            <a:r>
              <a:rPr lang="en-US" dirty="0" smtClean="0"/>
              <a:t>The last option is being an entrepreneur or generating extra cash from your car by being an UBER driver. You generate extra cash from driving your car. So these 4 assets generate extra cash for you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11</a:t>
            </a:fld>
            <a:endParaRPr lang="en-US"/>
          </a:p>
        </p:txBody>
      </p:sp>
    </p:spTree>
    <p:extLst>
      <p:ext uri="{BB962C8B-B14F-4D97-AF65-F5344CB8AC3E}">
        <p14:creationId xmlns:p14="http://schemas.microsoft.com/office/powerpoint/2010/main" val="1648542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11 : Dividend Cash Payout from Procter &amp; Gamble</a:t>
            </a:r>
            <a:endParaRPr lang="en-US" dirty="0" smtClean="0"/>
          </a:p>
          <a:p>
            <a:r>
              <a:rPr lang="en-US" dirty="0" smtClean="0"/>
              <a:t>As you can see on this slide, Procter &amp; Gamble company has been paying out each year a dividend cash payout. Each year a little more. So if you purchased 1000 shares of this company, you would have received 2660 $ per year in 2016. You can pay a nice vacation for that money.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12</a:t>
            </a:fld>
            <a:endParaRPr lang="en-US"/>
          </a:p>
        </p:txBody>
      </p:sp>
    </p:spTree>
    <p:extLst>
      <p:ext uri="{BB962C8B-B14F-4D97-AF65-F5344CB8AC3E}">
        <p14:creationId xmlns:p14="http://schemas.microsoft.com/office/powerpoint/2010/main" val="1523296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12 : Cash Flow Quadrant</a:t>
            </a:r>
            <a:endParaRPr lang="en-US" dirty="0" smtClean="0"/>
          </a:p>
          <a:p>
            <a:r>
              <a:rPr lang="en-US" dirty="0" smtClean="0"/>
              <a:t>There are 4 types of cash flow people. You can be an employee or self-employed such as a doctor or a dentist. So here you have a job in a company or at the government or you own a job. You get paid for your time. 95% of the people do this until they die. </a:t>
            </a:r>
          </a:p>
          <a:p>
            <a:r>
              <a:rPr lang="en-US" dirty="0" smtClean="0"/>
              <a:t>More important is the other side of the quadrant. You can be a business owner. A person with multiple restaurants such as Pizza Hut has a system of selling pizzas where other people work for him. He has a system. You can also be an investor and then money works for you. If you buy shares of the company Procter &amp; Gamble you are an investor. You receive passive income in the form of dividends. Your income is not dependent on you being present all the time.</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13</a:t>
            </a:fld>
            <a:endParaRPr lang="en-US"/>
          </a:p>
        </p:txBody>
      </p:sp>
    </p:spTree>
    <p:extLst>
      <p:ext uri="{BB962C8B-B14F-4D97-AF65-F5344CB8AC3E}">
        <p14:creationId xmlns:p14="http://schemas.microsoft.com/office/powerpoint/2010/main" val="3775229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Work</a:t>
            </a:r>
            <a:r>
              <a:rPr lang="en-US" baseline="0" dirty="0" smtClean="0"/>
              <a:t> !</a:t>
            </a:r>
          </a:p>
          <a:p>
            <a:endParaRPr lang="en-US" baseline="0" dirty="0" smtClean="0"/>
          </a:p>
          <a:p>
            <a:r>
              <a:rPr lang="en-US" baseline="0" dirty="0" smtClean="0"/>
              <a:t>Read the first two chapters of your book and write down your key learnings and financial goals in the </a:t>
            </a:r>
            <a:r>
              <a:rPr lang="en-US" baseline="0" dirty="0" err="1" smtClean="0"/>
              <a:t>powerpoint</a:t>
            </a:r>
            <a:r>
              <a:rPr lang="en-US" baseline="0" dirty="0" smtClean="0"/>
              <a:t> template.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14</a:t>
            </a:fld>
            <a:endParaRPr lang="en-US"/>
          </a:p>
        </p:txBody>
      </p:sp>
    </p:spTree>
    <p:extLst>
      <p:ext uri="{BB962C8B-B14F-4D97-AF65-F5344CB8AC3E}">
        <p14:creationId xmlns:p14="http://schemas.microsoft.com/office/powerpoint/2010/main" val="4285551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24387175" cy="13716000"/>
          </a:xfrm>
        </p:spPr>
        <p:txBody>
          <a:bodyPr>
            <a:normAutofit/>
          </a:bodyPr>
          <a:lstStyle>
            <a:lvl1pPr marL="0" indent="0">
              <a:buNone/>
              <a:defRPr sz="3200"/>
            </a:lvl1pPr>
          </a:lstStyle>
          <a:p>
            <a:endParaRPr lang="en-US" dirty="0"/>
          </a:p>
        </p:txBody>
      </p:sp>
    </p:spTree>
    <p:extLst>
      <p:ext uri="{BB962C8B-B14F-4D97-AF65-F5344CB8AC3E}">
        <p14:creationId xmlns:p14="http://schemas.microsoft.com/office/powerpoint/2010/main" val="193633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3181013" y="2790825"/>
            <a:ext cx="9483725" cy="9485313"/>
          </a:xfrm>
        </p:spPr>
        <p:txBody>
          <a:bodyPr>
            <a:normAutofit/>
          </a:bodyPr>
          <a:lstStyle>
            <a:lvl1pPr marL="0" indent="0">
              <a:buNone/>
              <a:defRPr sz="3600">
                <a:solidFill>
                  <a:schemeClr val="tx1"/>
                </a:solidFill>
              </a:defRPr>
            </a:lvl1pPr>
          </a:lstStyle>
          <a:p>
            <a:endParaRPr lang="en-US" dirty="0"/>
          </a:p>
        </p:txBody>
      </p:sp>
    </p:spTree>
    <p:extLst>
      <p:ext uri="{BB962C8B-B14F-4D97-AF65-F5344CB8AC3E}">
        <p14:creationId xmlns:p14="http://schemas.microsoft.com/office/powerpoint/2010/main" val="1946170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588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1722438" y="3417253"/>
            <a:ext cx="6332712" cy="633188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993639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0" y="0"/>
            <a:ext cx="12193588" cy="1387050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14566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ortfolio Two">
    <p:spTree>
      <p:nvGrpSpPr>
        <p:cNvPr id="1" name=""/>
        <p:cNvGrpSpPr/>
        <p:nvPr/>
      </p:nvGrpSpPr>
      <p:grpSpPr>
        <a:xfrm>
          <a:off x="0" y="0"/>
          <a:ext cx="0" cy="0"/>
          <a:chOff x="0" y="0"/>
          <a:chExt cx="0" cy="0"/>
        </a:xfrm>
      </p:grpSpPr>
      <p:sp>
        <p:nvSpPr>
          <p:cNvPr id="37" name="Picture Placeholder 13"/>
          <p:cNvSpPr>
            <a:spLocks noGrp="1" noChangeAspect="1"/>
          </p:cNvSpPr>
          <p:nvPr>
            <p:ph type="pic" sz="quarter" idx="15"/>
          </p:nvPr>
        </p:nvSpPr>
        <p:spPr>
          <a:xfrm>
            <a:off x="2319943"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38" name="Picture Placeholder 13"/>
          <p:cNvSpPr>
            <a:spLocks noGrp="1" noChangeAspect="1"/>
          </p:cNvSpPr>
          <p:nvPr>
            <p:ph type="pic" sz="quarter" idx="16"/>
          </p:nvPr>
        </p:nvSpPr>
        <p:spPr>
          <a:xfrm>
            <a:off x="4644806"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0" name="Picture Placeholder 13"/>
          <p:cNvSpPr>
            <a:spLocks noGrp="1" noChangeAspect="1"/>
          </p:cNvSpPr>
          <p:nvPr>
            <p:ph type="pic" sz="quarter" idx="18"/>
          </p:nvPr>
        </p:nvSpPr>
        <p:spPr>
          <a:xfrm>
            <a:off x="2319943"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2" name="Picture Placeholder 13"/>
          <p:cNvSpPr>
            <a:spLocks noGrp="1" noChangeAspect="1"/>
          </p:cNvSpPr>
          <p:nvPr>
            <p:ph type="pic" sz="quarter" idx="20"/>
          </p:nvPr>
        </p:nvSpPr>
        <p:spPr>
          <a:xfrm>
            <a:off x="231123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3" name="Picture Placeholder 13"/>
          <p:cNvSpPr>
            <a:spLocks noGrp="1" noChangeAspect="1"/>
          </p:cNvSpPr>
          <p:nvPr>
            <p:ph type="pic" sz="quarter" idx="21"/>
          </p:nvPr>
        </p:nvSpPr>
        <p:spPr>
          <a:xfrm>
            <a:off x="4644806"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4" name="Picture Placeholder 13"/>
          <p:cNvSpPr>
            <a:spLocks noGrp="1" noChangeAspect="1"/>
          </p:cNvSpPr>
          <p:nvPr>
            <p:ph type="pic" sz="quarter" idx="22"/>
          </p:nvPr>
        </p:nvSpPr>
        <p:spPr>
          <a:xfrm>
            <a:off x="6969669"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5" name="Picture Placeholder 13"/>
          <p:cNvSpPr>
            <a:spLocks noGrp="1" noChangeAspect="1"/>
          </p:cNvSpPr>
          <p:nvPr>
            <p:ph type="pic" sz="quarter" idx="23"/>
          </p:nvPr>
        </p:nvSpPr>
        <p:spPr>
          <a:xfrm>
            <a:off x="231123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6" name="Picture Placeholder 13"/>
          <p:cNvSpPr>
            <a:spLocks noGrp="1" noChangeAspect="1"/>
          </p:cNvSpPr>
          <p:nvPr>
            <p:ph type="pic" sz="quarter" idx="24"/>
          </p:nvPr>
        </p:nvSpPr>
        <p:spPr>
          <a:xfrm>
            <a:off x="4644806"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8" name="Picture Placeholder 13"/>
          <p:cNvSpPr>
            <a:spLocks noGrp="1" noChangeAspect="1"/>
          </p:cNvSpPr>
          <p:nvPr>
            <p:ph type="pic" sz="quarter" idx="26"/>
          </p:nvPr>
        </p:nvSpPr>
        <p:spPr>
          <a:xfrm>
            <a:off x="6966442"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1" name="Picture Placeholder 13"/>
          <p:cNvSpPr>
            <a:spLocks noGrp="1" noChangeAspect="1"/>
          </p:cNvSpPr>
          <p:nvPr>
            <p:ph type="pic" sz="quarter" idx="29"/>
          </p:nvPr>
        </p:nvSpPr>
        <p:spPr>
          <a:xfrm>
            <a:off x="6966442"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2" name="Picture Placeholder 13"/>
          <p:cNvSpPr>
            <a:spLocks noGrp="1" noChangeAspect="1"/>
          </p:cNvSpPr>
          <p:nvPr>
            <p:ph type="pic" sz="quarter" idx="30"/>
          </p:nvPr>
        </p:nvSpPr>
        <p:spPr>
          <a:xfrm>
            <a:off x="9300016"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4" name="Picture Placeholder 13"/>
          <p:cNvSpPr>
            <a:spLocks noGrp="1" noChangeAspect="1"/>
          </p:cNvSpPr>
          <p:nvPr>
            <p:ph type="pic" sz="quarter" idx="32"/>
          </p:nvPr>
        </p:nvSpPr>
        <p:spPr>
          <a:xfrm>
            <a:off x="929130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7" name="Picture Placeholder 13"/>
          <p:cNvSpPr>
            <a:spLocks noGrp="1" noChangeAspect="1"/>
          </p:cNvSpPr>
          <p:nvPr>
            <p:ph type="pic" sz="quarter" idx="35"/>
          </p:nvPr>
        </p:nvSpPr>
        <p:spPr>
          <a:xfrm>
            <a:off x="929130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val="241216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rtfolio Three">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2744788" y="3448050"/>
            <a:ext cx="6154737" cy="3568700"/>
          </a:xfrm>
        </p:spPr>
        <p:txBody>
          <a:bodyPr>
            <a:normAutofit/>
          </a:bodyPr>
          <a:lstStyle>
            <a:lvl1pPr>
              <a:defRPr sz="2400"/>
            </a:lvl1pPr>
          </a:lstStyle>
          <a:p>
            <a:endParaRPr lang="en-US"/>
          </a:p>
        </p:txBody>
      </p:sp>
      <p:sp>
        <p:nvSpPr>
          <p:cNvPr id="27" name="Picture Placeholder 2"/>
          <p:cNvSpPr>
            <a:spLocks noGrp="1"/>
          </p:cNvSpPr>
          <p:nvPr>
            <p:ph type="pic" sz="quarter" idx="11"/>
          </p:nvPr>
        </p:nvSpPr>
        <p:spPr>
          <a:xfrm>
            <a:off x="9126826" y="3448050"/>
            <a:ext cx="6154737" cy="3568700"/>
          </a:xfrm>
        </p:spPr>
        <p:txBody>
          <a:bodyPr>
            <a:normAutofit/>
          </a:bodyPr>
          <a:lstStyle>
            <a:lvl1pPr>
              <a:defRPr sz="2400"/>
            </a:lvl1pPr>
          </a:lstStyle>
          <a:p>
            <a:endParaRPr lang="en-US"/>
          </a:p>
        </p:txBody>
      </p:sp>
      <p:sp>
        <p:nvSpPr>
          <p:cNvPr id="28" name="Picture Placeholder 2"/>
          <p:cNvSpPr>
            <a:spLocks noGrp="1"/>
          </p:cNvSpPr>
          <p:nvPr>
            <p:ph type="pic" sz="quarter" idx="12"/>
          </p:nvPr>
        </p:nvSpPr>
        <p:spPr>
          <a:xfrm>
            <a:off x="15487322" y="3448050"/>
            <a:ext cx="6154737" cy="3568700"/>
          </a:xfrm>
        </p:spPr>
        <p:txBody>
          <a:bodyPr>
            <a:normAutofit/>
          </a:bodyPr>
          <a:lstStyle>
            <a:lvl1pPr>
              <a:defRPr sz="2400"/>
            </a:lvl1pPr>
          </a:lstStyle>
          <a:p>
            <a:endParaRPr lang="en-US"/>
          </a:p>
        </p:txBody>
      </p:sp>
    </p:spTree>
    <p:extLst>
      <p:ext uri="{BB962C8B-B14F-4D97-AF65-F5344CB8AC3E}">
        <p14:creationId xmlns:p14="http://schemas.microsoft.com/office/powerpoint/2010/main" val="251117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6332200" y="0"/>
            <a:ext cx="8054975" cy="13716000"/>
          </a:xfrm>
        </p:spPr>
        <p:txBody>
          <a:bodyPr>
            <a:normAutofit/>
          </a:bodyPr>
          <a:lstStyle>
            <a:lvl1pPr>
              <a:defRPr sz="2400"/>
            </a:lvl1pPr>
          </a:lstStyle>
          <a:p>
            <a:endParaRPr lang="en-US"/>
          </a:p>
        </p:txBody>
      </p:sp>
      <p:sp>
        <p:nvSpPr>
          <p:cNvPr id="6" name="Picture Placeholder 2"/>
          <p:cNvSpPr>
            <a:spLocks noGrp="1"/>
          </p:cNvSpPr>
          <p:nvPr>
            <p:ph type="pic" sz="quarter" idx="12"/>
          </p:nvPr>
        </p:nvSpPr>
        <p:spPr>
          <a:xfrm>
            <a:off x="0" y="0"/>
            <a:ext cx="8054975" cy="13716000"/>
          </a:xfrm>
        </p:spPr>
        <p:txBody>
          <a:bodyPr>
            <a:normAutofit/>
          </a:bodyPr>
          <a:lstStyle>
            <a:lvl1pPr>
              <a:defRPr sz="2400"/>
            </a:lvl1pPr>
          </a:lstStyle>
          <a:p>
            <a:endParaRPr lang="en-US"/>
          </a:p>
        </p:txBody>
      </p:sp>
      <p:sp>
        <p:nvSpPr>
          <p:cNvPr id="7" name="Picture Placeholder 2"/>
          <p:cNvSpPr>
            <a:spLocks noGrp="1"/>
          </p:cNvSpPr>
          <p:nvPr>
            <p:ph type="pic" sz="quarter" idx="13"/>
          </p:nvPr>
        </p:nvSpPr>
        <p:spPr>
          <a:xfrm>
            <a:off x="8166100" y="0"/>
            <a:ext cx="8054975" cy="6858000"/>
          </a:xfrm>
        </p:spPr>
        <p:txBody>
          <a:bodyPr>
            <a:normAutofit/>
          </a:bodyPr>
          <a:lstStyle>
            <a:lvl1pPr>
              <a:defRPr sz="2400"/>
            </a:lvl1pPr>
          </a:lstStyle>
          <a:p>
            <a:endParaRPr lang="en-US"/>
          </a:p>
        </p:txBody>
      </p:sp>
      <p:sp>
        <p:nvSpPr>
          <p:cNvPr id="8" name="Picture Placeholder 2"/>
          <p:cNvSpPr>
            <a:spLocks noGrp="1"/>
          </p:cNvSpPr>
          <p:nvPr>
            <p:ph type="pic" sz="quarter" idx="14"/>
          </p:nvPr>
        </p:nvSpPr>
        <p:spPr>
          <a:xfrm>
            <a:off x="8166100" y="6976872"/>
            <a:ext cx="8054975" cy="6739128"/>
          </a:xfrm>
        </p:spPr>
        <p:txBody>
          <a:bodyPr>
            <a:normAutofit/>
          </a:bodyPr>
          <a:lstStyle>
            <a:lvl1pPr>
              <a:defRPr sz="2400"/>
            </a:lvl1pPr>
          </a:lstStyle>
          <a:p>
            <a:endParaRPr lang="en-US"/>
          </a:p>
        </p:txBody>
      </p:sp>
    </p:spTree>
    <p:extLst>
      <p:ext uri="{BB962C8B-B14F-4D97-AF65-F5344CB8AC3E}">
        <p14:creationId xmlns:p14="http://schemas.microsoft.com/office/powerpoint/2010/main" val="2507081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ividual Project">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722438" y="3190890"/>
            <a:ext cx="9485004" cy="6858000"/>
          </a:xfrm>
        </p:spPr>
        <p:txBody>
          <a:bodyPr>
            <a:normAutofit/>
          </a:bodyPr>
          <a:lstStyle>
            <a:lvl1pPr>
              <a:defRPr sz="2400"/>
            </a:lvl1pPr>
          </a:lstStyle>
          <a:p>
            <a:endParaRPr lang="en-US"/>
          </a:p>
        </p:txBody>
      </p:sp>
    </p:spTree>
    <p:extLst>
      <p:ext uri="{BB962C8B-B14F-4D97-AF65-F5344CB8AC3E}">
        <p14:creationId xmlns:p14="http://schemas.microsoft.com/office/powerpoint/2010/main" val="139375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4" name="Прямоугольник 3"/>
          <p:cNvSpPr/>
          <p:nvPr userDrawn="1"/>
        </p:nvSpPr>
        <p:spPr>
          <a:xfrm>
            <a:off x="0" y="0"/>
            <a:ext cx="24387175"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 name="Picture Placeholder 3"/>
          <p:cNvSpPr>
            <a:spLocks noGrp="1"/>
          </p:cNvSpPr>
          <p:nvPr>
            <p:ph type="pic" sz="quarter" idx="10"/>
          </p:nvPr>
        </p:nvSpPr>
        <p:spPr>
          <a:xfrm>
            <a:off x="0" y="2103438"/>
            <a:ext cx="24387175" cy="7259637"/>
          </a:xfrm>
        </p:spPr>
        <p:txBody>
          <a:bodyPr>
            <a:normAutofit/>
          </a:bodyPr>
          <a:lstStyle>
            <a:lvl1pPr>
              <a:defRPr sz="2400"/>
            </a:lvl1pPr>
          </a:lstStyle>
          <a:p>
            <a:endParaRPr lang="en-US"/>
          </a:p>
        </p:txBody>
      </p:sp>
    </p:spTree>
    <p:extLst>
      <p:ext uri="{BB962C8B-B14F-4D97-AF65-F5344CB8AC3E}">
        <p14:creationId xmlns:p14="http://schemas.microsoft.com/office/powerpoint/2010/main" val="324133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359" y="3200401"/>
            <a:ext cx="21948458" cy="9051926"/>
          </a:xfrm>
          <a:prstGeom prst="rect">
            <a:avLst/>
          </a:prstGeom>
        </p:spPr>
        <p:txBody>
          <a:bodyPr vert="horz" lIns="217728" tIns="108864" rIns="217728" bIns="10886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52" name="Группа 51"/>
          <p:cNvGrpSpPr/>
          <p:nvPr userDrawn="1"/>
        </p:nvGrpSpPr>
        <p:grpSpPr>
          <a:xfrm flipH="1">
            <a:off x="-1" y="13092112"/>
            <a:ext cx="24387175" cy="623886"/>
            <a:chOff x="-22599705" y="12915444"/>
            <a:chExt cx="24378587" cy="800556"/>
          </a:xfrm>
          <a:solidFill>
            <a:srgbClr val="DDB236"/>
          </a:solidFill>
        </p:grpSpPr>
        <p:sp>
          <p:nvSpPr>
            <p:cNvPr id="53" name="Скругленный прямоугольник 52"/>
            <p:cNvSpPr/>
            <p:nvPr userDrawn="1"/>
          </p:nvSpPr>
          <p:spPr>
            <a:xfrm>
              <a:off x="1" y="129154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4" name="Rectangle 8"/>
            <p:cNvSpPr/>
            <p:nvPr userDrawn="1"/>
          </p:nvSpPr>
          <p:spPr>
            <a:xfrm>
              <a:off x="1" y="13060800"/>
              <a:ext cx="1778881" cy="6552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Rectangle 8"/>
            <p:cNvSpPr/>
            <p:nvPr userDrawn="1"/>
          </p:nvSpPr>
          <p:spPr>
            <a:xfrm>
              <a:off x="-22599705" y="12915444"/>
              <a:ext cx="23052149"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56" name="Группа 55"/>
          <p:cNvGrpSpPr/>
          <p:nvPr userDrawn="1"/>
        </p:nvGrpSpPr>
        <p:grpSpPr>
          <a:xfrm flipH="1">
            <a:off x="-1" y="13161406"/>
            <a:ext cx="24387175" cy="554594"/>
            <a:chOff x="-21188762" y="13067840"/>
            <a:chExt cx="23120044" cy="800560"/>
          </a:xfrm>
          <a:gradFill>
            <a:gsLst>
              <a:gs pos="0">
                <a:srgbClr val="244676"/>
              </a:gs>
              <a:gs pos="50000">
                <a:srgbClr val="305C9C"/>
              </a:gs>
              <a:gs pos="100000">
                <a:srgbClr val="244676"/>
              </a:gs>
            </a:gsLst>
            <a:lin ang="5400000" scaled="0"/>
          </a:gradFill>
        </p:grpSpPr>
        <p:sp>
          <p:nvSpPr>
            <p:cNvPr id="57" name="Скругленный прямоугольник 56"/>
            <p:cNvSpPr/>
            <p:nvPr userDrawn="1"/>
          </p:nvSpPr>
          <p:spPr>
            <a:xfrm>
              <a:off x="152401" y="130678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8" name="Rectangle 8"/>
            <p:cNvSpPr/>
            <p:nvPr userDrawn="1"/>
          </p:nvSpPr>
          <p:spPr>
            <a:xfrm>
              <a:off x="152401" y="13423105"/>
              <a:ext cx="1778881" cy="445293"/>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9" name="Rectangle 8"/>
            <p:cNvSpPr/>
            <p:nvPr userDrawn="1"/>
          </p:nvSpPr>
          <p:spPr>
            <a:xfrm>
              <a:off x="-21188762" y="13067840"/>
              <a:ext cx="21793612"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Placeholder 1"/>
          <p:cNvSpPr>
            <a:spLocks noGrp="1"/>
          </p:cNvSpPr>
          <p:nvPr>
            <p:ph type="title"/>
          </p:nvPr>
        </p:nvSpPr>
        <p:spPr>
          <a:xfrm>
            <a:off x="1219359" y="549276"/>
            <a:ext cx="21948458" cy="2286000"/>
          </a:xfrm>
          <a:prstGeom prst="rect">
            <a:avLst/>
          </a:prstGeom>
        </p:spPr>
        <p:txBody>
          <a:bodyPr vert="horz" lIns="217728" tIns="108864" rIns="217728" bIns="108864" rtlCol="0" anchor="ctr">
            <a:normAutofit/>
          </a:bodyPr>
          <a:lstStyle/>
          <a:p>
            <a:r>
              <a:rPr lang="en-US" dirty="0" smtClean="0"/>
              <a:t>Click to edit Master title style</a:t>
            </a:r>
            <a:endParaRPr lang="en-US" dirty="0"/>
          </a:p>
        </p:txBody>
      </p:sp>
      <p:grpSp>
        <p:nvGrpSpPr>
          <p:cNvPr id="33" name="Группа 32"/>
          <p:cNvGrpSpPr/>
          <p:nvPr userDrawn="1"/>
        </p:nvGrpSpPr>
        <p:grpSpPr>
          <a:xfrm>
            <a:off x="1783780" y="0"/>
            <a:ext cx="4016945" cy="292796"/>
            <a:chOff x="1783778" y="0"/>
            <a:chExt cx="2407221" cy="292796"/>
          </a:xfrm>
          <a:solidFill>
            <a:srgbClr val="DDB236"/>
          </a:solidFill>
        </p:grpSpPr>
        <p:sp>
          <p:nvSpPr>
            <p:cNvPr id="9" name="Rectangle 8"/>
            <p:cNvSpPr/>
            <p:nvPr userDrawn="1"/>
          </p:nvSpPr>
          <p:spPr>
            <a:xfrm>
              <a:off x="1783778" y="0"/>
              <a:ext cx="2407221" cy="1714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Скругленный прямоугольник 31"/>
            <p:cNvSpPr/>
            <p:nvPr userDrawn="1"/>
          </p:nvSpPr>
          <p:spPr>
            <a:xfrm>
              <a:off x="1783778" y="43754"/>
              <a:ext cx="2407221" cy="2490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a:p>
          </p:txBody>
        </p:sp>
      </p:grpSp>
      <p:grpSp>
        <p:nvGrpSpPr>
          <p:cNvPr id="41" name="Группа 40"/>
          <p:cNvGrpSpPr/>
          <p:nvPr userDrawn="1"/>
        </p:nvGrpSpPr>
        <p:grpSpPr>
          <a:xfrm>
            <a:off x="22519439" y="13261774"/>
            <a:ext cx="1389612" cy="355980"/>
            <a:chOff x="250795" y="4925415"/>
            <a:chExt cx="421808" cy="123825"/>
          </a:xfrm>
        </p:grpSpPr>
        <p:sp>
          <p:nvSpPr>
            <p:cNvPr id="42" name="Oval 5">
              <a:hlinkClick r:id="" action="ppaction://hlinkshowjump?jump=nextslide"/>
            </p:cNvPr>
            <p:cNvSpPr>
              <a:spLocks/>
            </p:cNvSpPr>
            <p:nvPr userDrawn="1"/>
          </p:nvSpPr>
          <p:spPr bwMode="auto">
            <a:xfrm>
              <a:off x="564187"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6" name="AutoShape 6">
              <a:hlinkClick r:id="" action="ppaction://hlinkshowjump?jump=nextslide"/>
            </p:cNvPr>
            <p:cNvSpPr>
              <a:spLocks/>
            </p:cNvSpPr>
            <p:nvPr userDrawn="1"/>
          </p:nvSpPr>
          <p:spPr bwMode="auto">
            <a:xfrm rot="5400000">
              <a:off x="596298"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48" name="Oval 5">
              <a:hlinkClick r:id="" action="ppaction://hlinkshowjump?jump=nextslide"/>
            </p:cNvPr>
            <p:cNvSpPr>
              <a:spLocks/>
            </p:cNvSpPr>
            <p:nvPr userDrawn="1"/>
          </p:nvSpPr>
          <p:spPr bwMode="auto">
            <a:xfrm rot="10800000">
              <a:off x="250795"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9" name="AutoShape 6">
              <a:hlinkClick r:id="" action="ppaction://hlinkshowjump?jump=nextslide"/>
            </p:cNvPr>
            <p:cNvSpPr>
              <a:spLocks/>
            </p:cNvSpPr>
            <p:nvPr userDrawn="1"/>
          </p:nvSpPr>
          <p:spPr bwMode="auto">
            <a:xfrm rot="16200000">
              <a:off x="269414"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grpSp>
      <p:sp>
        <p:nvSpPr>
          <p:cNvPr id="50" name="Flowchart: Off-page Connector 9"/>
          <p:cNvSpPr/>
          <p:nvPr userDrawn="1"/>
        </p:nvSpPr>
        <p:spPr>
          <a:xfrm>
            <a:off x="22941734" y="13322548"/>
            <a:ext cx="577921" cy="295200"/>
          </a:xfrm>
          <a:prstGeom prst="flowChartOffpageConnector">
            <a:avLst/>
          </a:prstGeom>
          <a:solidFill>
            <a:srgbClr val="3F3F3F">
              <a:alpha val="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D54E57D-AA25-48FE-BAD8-96F3F656CFE4}" type="slidenum">
              <a:rPr lang="en-US" sz="1800" b="1" smtClean="0">
                <a:latin typeface="Arial" pitchFamily="34" charset="0"/>
                <a:ea typeface="Open Sans" pitchFamily="34" charset="0"/>
                <a:cs typeface="Arial" pitchFamily="34" charset="0"/>
              </a:rPr>
              <a:pPr algn="ctr"/>
              <a:t>‹#›</a:t>
            </a:fld>
            <a:endParaRPr lang="en-US" sz="900" b="1" dirty="0">
              <a:latin typeface="Arial" pitchFamily="34" charset="0"/>
              <a:ea typeface="Open Sans" pitchFamily="34" charset="0"/>
              <a:cs typeface="Arial" pitchFamily="34" charset="0"/>
            </a:endParaRPr>
          </a:p>
        </p:txBody>
      </p:sp>
      <p:sp>
        <p:nvSpPr>
          <p:cNvPr id="51" name="Rectangle 15"/>
          <p:cNvSpPr>
            <a:spLocks/>
          </p:cNvSpPr>
          <p:nvPr userDrawn="1"/>
        </p:nvSpPr>
        <p:spPr bwMode="auto">
          <a:xfrm>
            <a:off x="2335143" y="13262359"/>
            <a:ext cx="15213902" cy="34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000" b="1" dirty="0" smtClean="0">
                <a:solidFill>
                  <a:schemeClr val="bg1"/>
                </a:solidFill>
                <a:latin typeface="Arial" pitchFamily="34" charset="0"/>
                <a:ea typeface="Open Sans" pitchFamily="34" charset="0"/>
                <a:cs typeface="Arial" pitchFamily="34" charset="0"/>
                <a:sym typeface="Lato Light" charset="0"/>
              </a:rPr>
              <a:t>www.dividendcake.com</a:t>
            </a:r>
            <a:r>
              <a:rPr lang="en-US" sz="2000" b="1" baseline="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Email</a:t>
            </a:r>
            <a:r>
              <a:rPr lang="en-US" sz="2000" b="1" baseline="0" dirty="0" smtClean="0">
                <a:solidFill>
                  <a:schemeClr val="bg1"/>
                </a:solidFill>
                <a:latin typeface="Arial" pitchFamily="34" charset="0"/>
                <a:ea typeface="Open Sans" pitchFamily="34" charset="0"/>
                <a:cs typeface="Arial" pitchFamily="34" charset="0"/>
                <a:sym typeface="Lato Light" charset="0"/>
              </a:rPr>
              <a:t> us </a:t>
            </a:r>
            <a:r>
              <a:rPr lang="en-US" sz="2000" b="1" kern="120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a:t>
            </a:r>
            <a:r>
              <a:rPr lang="en-US" sz="2000" b="1" kern="1200" dirty="0" smtClean="0">
                <a:solidFill>
                  <a:schemeClr val="bg1"/>
                </a:solidFill>
                <a:latin typeface="Arial" pitchFamily="34" charset="0"/>
                <a:ea typeface="Open Sans" pitchFamily="34" charset="0"/>
                <a:cs typeface="Arial" pitchFamily="34" charset="0"/>
                <a:sym typeface="Lato Light" charset="0"/>
              </a:rPr>
              <a:t>           info@dividendcake.com</a:t>
            </a:r>
            <a:endParaRPr lang="en-US" sz="2000" b="1" kern="1200" dirty="0">
              <a:solidFill>
                <a:schemeClr val="bg1"/>
              </a:solidFill>
              <a:latin typeface="Arial" pitchFamily="34" charset="0"/>
              <a:ea typeface="Open Sans" pitchFamily="34" charset="0"/>
              <a:cs typeface="Arial" pitchFamily="34" charset="0"/>
              <a:sym typeface="Lato Light" charset="0"/>
            </a:endParaRPr>
          </a:p>
        </p:txBody>
      </p:sp>
      <p:grpSp>
        <p:nvGrpSpPr>
          <p:cNvPr id="60" name="Группа 59"/>
          <p:cNvGrpSpPr/>
          <p:nvPr userDrawn="1"/>
        </p:nvGrpSpPr>
        <p:grpSpPr>
          <a:xfrm>
            <a:off x="1771320" y="13222988"/>
            <a:ext cx="8424375" cy="433196"/>
            <a:chOff x="6326842" y="13161408"/>
            <a:chExt cx="8424375" cy="433196"/>
          </a:xfrm>
        </p:grpSpPr>
        <p:pic>
          <p:nvPicPr>
            <p:cNvPr id="61" name="Picture 6" descr="C:\Users\Home\Desktop\pwp\icon_mail_.png"/>
            <p:cNvPicPr>
              <a:picLocks noChangeAspect="1" noChangeArrowheads="1"/>
            </p:cNvPicPr>
            <p:nvPr userDrawn="1"/>
          </p:nvPicPr>
          <p:blipFill>
            <a:blip r:embed="rId12"/>
            <a:srcRect/>
            <a:stretch>
              <a:fillRect/>
            </a:stretch>
          </p:blipFill>
          <p:spPr bwMode="auto">
            <a:xfrm>
              <a:off x="14291767" y="13161408"/>
              <a:ext cx="459450" cy="433196"/>
            </a:xfrm>
            <a:prstGeom prst="rect">
              <a:avLst/>
            </a:prstGeom>
            <a:noFill/>
          </p:spPr>
        </p:pic>
        <p:pic>
          <p:nvPicPr>
            <p:cNvPr id="62" name="Picture 7" descr="C:\Users\Home\Desktop\pwp\icon_phone_.png"/>
            <p:cNvPicPr>
              <a:picLocks noChangeAspect="1" noChangeArrowheads="1"/>
            </p:cNvPicPr>
            <p:nvPr userDrawn="1"/>
          </p:nvPicPr>
          <p:blipFill>
            <a:blip r:embed="rId13"/>
            <a:srcRect/>
            <a:stretch>
              <a:fillRect/>
            </a:stretch>
          </p:blipFill>
          <p:spPr bwMode="auto">
            <a:xfrm>
              <a:off x="10793381" y="13161409"/>
              <a:ext cx="459450" cy="433195"/>
            </a:xfrm>
            <a:prstGeom prst="rect">
              <a:avLst/>
            </a:prstGeom>
            <a:noFill/>
          </p:spPr>
        </p:pic>
        <p:pic>
          <p:nvPicPr>
            <p:cNvPr id="63" name="Picture 8" descr="C:\Users\Home\Desktop\pwp\icon_web_.png"/>
            <p:cNvPicPr>
              <a:picLocks noChangeAspect="1" noChangeArrowheads="1"/>
            </p:cNvPicPr>
            <p:nvPr userDrawn="1"/>
          </p:nvPicPr>
          <p:blipFill>
            <a:blip r:embed="rId14"/>
            <a:srcRect/>
            <a:stretch>
              <a:fillRect/>
            </a:stretch>
          </p:blipFill>
          <p:spPr bwMode="auto">
            <a:xfrm>
              <a:off x="6326842" y="13172791"/>
              <a:ext cx="431214" cy="406573"/>
            </a:xfrm>
            <a:prstGeom prst="rect">
              <a:avLst/>
            </a:prstGeom>
            <a:noFill/>
          </p:spPr>
        </p:pic>
      </p:grpSp>
      <p:pic>
        <p:nvPicPr>
          <p:cNvPr id="35" name="Picture 2" descr="D:\Cache\DeskTop\DividendCake.png"/>
          <p:cNvPicPr>
            <a:picLocks noChangeAspect="1" noChangeArrowheads="1"/>
          </p:cNvPicPr>
          <p:nvPr userDrawn="1"/>
        </p:nvPicPr>
        <p:blipFill>
          <a:blip r:embed="rId15"/>
          <a:srcRect/>
          <a:stretch>
            <a:fillRect/>
          </a:stretch>
        </p:blipFill>
        <p:spPr bwMode="auto">
          <a:xfrm>
            <a:off x="20266081" y="158057"/>
            <a:ext cx="3834324" cy="1894593"/>
          </a:xfrm>
          <a:prstGeom prst="rect">
            <a:avLst/>
          </a:prstGeom>
          <a:noFill/>
        </p:spPr>
      </p:pic>
    </p:spTree>
    <p:extLst>
      <p:ext uri="{BB962C8B-B14F-4D97-AF65-F5344CB8AC3E}">
        <p14:creationId xmlns:p14="http://schemas.microsoft.com/office/powerpoint/2010/main" val="266468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2" r:id="rId4"/>
    <p:sldLayoutId id="2147483663" r:id="rId5"/>
    <p:sldLayoutId id="2147483678" r:id="rId6"/>
    <p:sldLayoutId id="2147483667" r:id="rId7"/>
    <p:sldLayoutId id="2147483668" r:id="rId8"/>
    <p:sldLayoutId id="2147483669" r:id="rId9"/>
    <p:sldLayoutId id="2147483682"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1088639" rtl="0" eaLnBrk="1" latinLnBrk="0" hangingPunct="1">
        <a:spcBef>
          <a:spcPct val="0"/>
        </a:spcBef>
        <a:buNone/>
        <a:defRPr sz="10500" kern="1200">
          <a:solidFill>
            <a:schemeClr val="tx1"/>
          </a:solidFill>
          <a:latin typeface="Open Sans"/>
          <a:ea typeface="+mj-ea"/>
          <a:cs typeface="Open Sans"/>
        </a:defRPr>
      </a:lvl1pPr>
    </p:titleStyle>
    <p:bodyStyle>
      <a:lvl1pPr marL="0" indent="0" algn="l" defTabSz="1088639" rtl="0" eaLnBrk="1" latinLnBrk="0" hangingPunct="1">
        <a:spcBef>
          <a:spcPct val="20000"/>
        </a:spcBef>
        <a:buFont typeface="Arial"/>
        <a:buNone/>
        <a:defRPr sz="7600" kern="1200">
          <a:solidFill>
            <a:schemeClr val="tx1"/>
          </a:solidFill>
          <a:latin typeface="Open Sans"/>
          <a:ea typeface="+mn-ea"/>
          <a:cs typeface="Open Sans"/>
        </a:defRPr>
      </a:lvl1pPr>
      <a:lvl2pPr marL="1088639" indent="0" algn="l" defTabSz="1088639" rtl="0" eaLnBrk="1" latinLnBrk="0" hangingPunct="1">
        <a:spcBef>
          <a:spcPct val="20000"/>
        </a:spcBef>
        <a:buFont typeface="Arial"/>
        <a:buNone/>
        <a:defRPr sz="6700" kern="1200">
          <a:solidFill>
            <a:schemeClr val="tx1"/>
          </a:solidFill>
          <a:latin typeface="Open Sans"/>
          <a:ea typeface="+mn-ea"/>
          <a:cs typeface="Open Sans"/>
        </a:defRPr>
      </a:lvl2pPr>
      <a:lvl3pPr marL="2177278" indent="0" algn="l" defTabSz="1088639" rtl="0" eaLnBrk="1" latinLnBrk="0" hangingPunct="1">
        <a:spcBef>
          <a:spcPct val="20000"/>
        </a:spcBef>
        <a:buFont typeface="Arial"/>
        <a:buNone/>
        <a:defRPr sz="5700" kern="1200">
          <a:solidFill>
            <a:schemeClr val="tx1"/>
          </a:solidFill>
          <a:latin typeface="Open Sans"/>
          <a:ea typeface="+mn-ea"/>
          <a:cs typeface="Open Sans"/>
        </a:defRPr>
      </a:lvl3pPr>
      <a:lvl4pPr marL="3265917" indent="0" algn="l" defTabSz="1088639" rtl="0" eaLnBrk="1" latinLnBrk="0" hangingPunct="1">
        <a:spcBef>
          <a:spcPct val="20000"/>
        </a:spcBef>
        <a:buFont typeface="Arial"/>
        <a:buNone/>
        <a:defRPr sz="4800" kern="1200">
          <a:solidFill>
            <a:schemeClr val="tx1"/>
          </a:solidFill>
          <a:latin typeface="Open Sans"/>
          <a:ea typeface="+mn-ea"/>
          <a:cs typeface="Open Sans"/>
        </a:defRPr>
      </a:lvl4pPr>
      <a:lvl5pPr marL="4354556" indent="0" algn="l" defTabSz="1088639" rtl="0" eaLnBrk="1" latinLnBrk="0" hangingPunct="1">
        <a:spcBef>
          <a:spcPct val="20000"/>
        </a:spcBef>
        <a:buFont typeface="Arial"/>
        <a:buNone/>
        <a:defRPr sz="4800" kern="1200">
          <a:solidFill>
            <a:schemeClr val="tx1"/>
          </a:solidFill>
          <a:latin typeface="Open Sans"/>
          <a:ea typeface="+mn-ea"/>
          <a:cs typeface="Open San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549275"/>
            <a:ext cx="21948775" cy="2286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219200" y="3200400"/>
            <a:ext cx="21948775" cy="90519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219200" y="12712700"/>
            <a:ext cx="5691188"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48248401-7F5F-4364-AB25-69A5BEA7F6E5}" type="datetimeFigureOut">
              <a:rPr lang="ru-RU" smtClean="0"/>
              <a:pPr/>
              <a:t>22.12.2018</a:t>
            </a:fld>
            <a:endParaRPr lang="ru-RU"/>
          </a:p>
        </p:txBody>
      </p:sp>
      <p:sp>
        <p:nvSpPr>
          <p:cNvPr id="5" name="Нижний колонтитул 4"/>
          <p:cNvSpPr>
            <a:spLocks noGrp="1"/>
          </p:cNvSpPr>
          <p:nvPr>
            <p:ph type="ftr" sz="quarter" idx="3"/>
          </p:nvPr>
        </p:nvSpPr>
        <p:spPr>
          <a:xfrm>
            <a:off x="8332788" y="12712700"/>
            <a:ext cx="7721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7476788" y="12712700"/>
            <a:ext cx="5691187"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2B88154B-4547-4A72-BB19-147AECD9E7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Taylor_Morrison_back_03.jpg"/>
          <p:cNvPicPr>
            <a:picLocks noGrp="1" noChangeAspect="1"/>
          </p:cNvPicPr>
          <p:nvPr>
            <p:ph type="pic" sz="quarter" idx="10"/>
          </p:nvPr>
        </p:nvPicPr>
        <p:blipFill>
          <a:blip r:embed="rId3"/>
          <a:srcRect t="97" b="97"/>
          <a:stretch>
            <a:fillRect/>
          </a:stretch>
        </p:blipFill>
        <p:spPr/>
      </p:pic>
      <p:sp>
        <p:nvSpPr>
          <p:cNvPr id="10" name="TextBox 9"/>
          <p:cNvSpPr txBox="1"/>
          <p:nvPr/>
        </p:nvSpPr>
        <p:spPr>
          <a:xfrm>
            <a:off x="19358715" y="-2093653"/>
            <a:ext cx="184666" cy="754053"/>
          </a:xfrm>
          <a:prstGeom prst="rect">
            <a:avLst/>
          </a:prstGeom>
          <a:noFill/>
        </p:spPr>
        <p:txBody>
          <a:bodyPr wrap="none" rtlCol="0">
            <a:spAutoFit/>
          </a:bodyPr>
          <a:lstStyle/>
          <a:p>
            <a:endParaRPr lang="en-US" dirty="0"/>
          </a:p>
        </p:txBody>
      </p:sp>
      <p:sp>
        <p:nvSpPr>
          <p:cNvPr id="9"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8517038"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Financial Education Class 3 : Cash Flow</a:t>
            </a:r>
          </a:p>
        </p:txBody>
      </p:sp>
      <p:pic>
        <p:nvPicPr>
          <p:cNvPr id="7" name="Picture 2" descr="D:\Cache\DeskTop\DividendCake.png"/>
          <p:cNvPicPr>
            <a:picLocks noChangeAspect="1" noChangeArrowheads="1"/>
          </p:cNvPicPr>
          <p:nvPr/>
        </p:nvPicPr>
        <p:blipFill>
          <a:blip r:embed="rId4"/>
          <a:srcRect/>
          <a:stretch>
            <a:fillRect/>
          </a:stretch>
        </p:blipFill>
        <p:spPr bwMode="auto">
          <a:xfrm>
            <a:off x="8419874" y="4214794"/>
            <a:ext cx="8014650" cy="3960151"/>
          </a:xfrm>
          <a:prstGeom prst="rect">
            <a:avLst/>
          </a:prstGeom>
          <a:noFill/>
        </p:spPr>
      </p:pic>
    </p:spTree>
    <p:extLst>
      <p:ext uri="{BB962C8B-B14F-4D97-AF65-F5344CB8AC3E}">
        <p14:creationId xmlns:p14="http://schemas.microsoft.com/office/powerpoint/2010/main" val="3512367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What did you learn last time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Let’s see what …you remember from the 2017 Financial Education classes.</a:t>
            </a:r>
            <a:endParaRPr lang="en-US" sz="4000" dirty="0">
              <a:latin typeface="Open Sans"/>
              <a:cs typeface="Open San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438" y="4029074"/>
            <a:ext cx="6380616" cy="558303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2101" y="4107343"/>
            <a:ext cx="7747454" cy="5504770"/>
          </a:xfrm>
          <a:prstGeom prst="rect">
            <a:avLst/>
          </a:prstGeom>
        </p:spPr>
      </p:pic>
      <p:pic>
        <p:nvPicPr>
          <p:cNvPr id="9" name="Picture 8"/>
          <p:cNvPicPr>
            <a:picLocks noChangeAspect="1"/>
          </p:cNvPicPr>
          <p:nvPr/>
        </p:nvPicPr>
        <p:blipFill>
          <a:blip r:embed="rId5"/>
          <a:stretch>
            <a:fillRect/>
          </a:stretch>
        </p:blipFill>
        <p:spPr>
          <a:xfrm>
            <a:off x="17365878" y="4181994"/>
            <a:ext cx="6543005" cy="5430119"/>
          </a:xfrm>
          <a:prstGeom prst="rect">
            <a:avLst/>
          </a:prstGeom>
        </p:spPr>
      </p:pic>
      <p:sp>
        <p:nvSpPr>
          <p:cNvPr id="10" name="Rectangle 9"/>
          <p:cNvSpPr/>
          <p:nvPr/>
        </p:nvSpPr>
        <p:spPr>
          <a:xfrm>
            <a:off x="17783873" y="10130880"/>
            <a:ext cx="6125010" cy="769441"/>
          </a:xfrm>
          <a:prstGeom prst="rect">
            <a:avLst/>
          </a:prstGeom>
        </p:spPr>
        <p:txBody>
          <a:bodyPr wrap="none">
            <a:spAutoFit/>
          </a:bodyPr>
          <a:lstStyle/>
          <a:p>
            <a:pPr algn="ctr"/>
            <a:r>
              <a:rPr lang="en-US" sz="4400" b="1" dirty="0" smtClean="0"/>
              <a:t>THE FINANCIAL PYRAMID</a:t>
            </a:r>
            <a:endParaRPr lang="en-US" sz="4400" b="1" dirty="0"/>
          </a:p>
        </p:txBody>
      </p:sp>
    </p:spTree>
    <p:extLst>
      <p:ext uri="{BB962C8B-B14F-4D97-AF65-F5344CB8AC3E}">
        <p14:creationId xmlns:p14="http://schemas.microsoft.com/office/powerpoint/2010/main" val="1431964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What did you learn last time ? </a:t>
            </a:r>
            <a:endParaRPr lang="en-US" sz="6600" b="1" dirty="0">
              <a:solidFill>
                <a:schemeClr val="tx2"/>
              </a:solidFill>
              <a:latin typeface="Open Sans"/>
              <a:cs typeface="Open San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254" y="3132689"/>
            <a:ext cx="6916875" cy="431664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6085" y="2562431"/>
            <a:ext cx="8572500" cy="63912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7985" y="8350111"/>
            <a:ext cx="4990000" cy="3290507"/>
          </a:xfrm>
          <a:prstGeom prst="rect">
            <a:avLst/>
          </a:prstGeom>
        </p:spPr>
      </p:pic>
      <p:sp>
        <p:nvSpPr>
          <p:cNvPr id="10" name="TextBox 9"/>
          <p:cNvSpPr txBox="1"/>
          <p:nvPr/>
        </p:nvSpPr>
        <p:spPr>
          <a:xfrm>
            <a:off x="13755756" y="8070904"/>
            <a:ext cx="6682616" cy="6232475"/>
          </a:xfrm>
          <a:prstGeom prst="rect">
            <a:avLst/>
          </a:prstGeom>
          <a:noFill/>
        </p:spPr>
        <p:txBody>
          <a:bodyPr wrap="square" rtlCol="0">
            <a:spAutoFit/>
          </a:bodyPr>
          <a:lstStyle/>
          <a:p>
            <a:pPr algn="ctr"/>
            <a:endParaRPr lang="en-US" sz="5400" b="1" dirty="0" smtClean="0">
              <a:solidFill>
                <a:schemeClr val="tx2"/>
              </a:solidFill>
            </a:endParaRPr>
          </a:p>
          <a:p>
            <a:pPr algn="ctr"/>
            <a:endParaRPr lang="en-US" sz="5400" b="1" dirty="0">
              <a:solidFill>
                <a:schemeClr val="tx2"/>
              </a:solidFill>
            </a:endParaRPr>
          </a:p>
          <a:p>
            <a:pPr algn="ctr"/>
            <a:r>
              <a:rPr lang="en-US" sz="5400" b="1" dirty="0" smtClean="0">
                <a:solidFill>
                  <a:schemeClr val="tx2"/>
                </a:solidFill>
              </a:rPr>
              <a:t>YOUR WHOLE LIFE WILL BE IMPACTED BY </a:t>
            </a:r>
          </a:p>
          <a:p>
            <a:pPr algn="ctr"/>
            <a:r>
              <a:rPr lang="en-US" sz="5400" b="1" dirty="0" smtClean="0">
                <a:solidFill>
                  <a:schemeClr val="tx2"/>
                </a:solidFill>
              </a:rPr>
              <a:t>INFLATION !!</a:t>
            </a:r>
            <a:endParaRPr lang="en-US" b="1" dirty="0">
              <a:solidFill>
                <a:schemeClr val="tx2"/>
              </a:solidFill>
            </a:endParaRPr>
          </a:p>
          <a:p>
            <a:pPr marL="742950" indent="-742950" algn="ctr">
              <a:buAutoNum type="arabicPeriod"/>
            </a:pPr>
            <a:endParaRPr lang="en-US" b="1" dirty="0" smtClean="0">
              <a:solidFill>
                <a:schemeClr val="tx2"/>
              </a:solidFill>
            </a:endParaRPr>
          </a:p>
          <a:p>
            <a:pPr marL="742950" indent="-742950" algn="ctr">
              <a:buAutoNum type="arabicPeriod"/>
            </a:pPr>
            <a:endParaRPr lang="en-US" b="1" dirty="0">
              <a:solidFill>
                <a:schemeClr val="tx2"/>
              </a:solidFill>
            </a:endParaRPr>
          </a:p>
          <a:p>
            <a:pPr marL="742950" indent="-742950" algn="ctr">
              <a:buAutoNum type="arabicPeriod"/>
            </a:pPr>
            <a:endParaRPr lang="en-US" b="1" dirty="0">
              <a:solidFill>
                <a:schemeClr val="tx2"/>
              </a:solidFill>
            </a:endParaRPr>
          </a:p>
        </p:txBody>
      </p:sp>
    </p:spTree>
    <p:extLst>
      <p:ext uri="{BB962C8B-B14F-4D97-AF65-F5344CB8AC3E}">
        <p14:creationId xmlns:p14="http://schemas.microsoft.com/office/powerpoint/2010/main" val="2294616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DEFINITION OF INFLATION</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4675125" y="4072468"/>
            <a:ext cx="14746758" cy="4086795"/>
          </a:xfrm>
          <a:prstGeom prst="rect">
            <a:avLst/>
          </a:prstGeom>
        </p:spPr>
      </p:pic>
    </p:spTree>
    <p:extLst>
      <p:ext uri="{BB962C8B-B14F-4D97-AF65-F5344CB8AC3E}">
        <p14:creationId xmlns:p14="http://schemas.microsoft.com/office/powerpoint/2010/main" val="4102341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What is the impact of Inflation on your Savings Account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3114260" y="5270477"/>
            <a:ext cx="6749654" cy="5141648"/>
          </a:xfrm>
          <a:prstGeom prst="rect">
            <a:avLst/>
          </a:prstGeom>
        </p:spPr>
      </p:pic>
      <p:sp>
        <p:nvSpPr>
          <p:cNvPr id="5" name="TextBox 4"/>
          <p:cNvSpPr txBox="1"/>
          <p:nvPr/>
        </p:nvSpPr>
        <p:spPr>
          <a:xfrm>
            <a:off x="8070574" y="2332383"/>
            <a:ext cx="8272350" cy="2416046"/>
          </a:xfrm>
          <a:prstGeom prst="rect">
            <a:avLst/>
          </a:prstGeom>
          <a:noFill/>
        </p:spPr>
        <p:txBody>
          <a:bodyPr wrap="square" rtlCol="0">
            <a:spAutoFit/>
          </a:bodyPr>
          <a:lstStyle/>
          <a:p>
            <a:pPr algn="ctr"/>
            <a:r>
              <a:rPr lang="en-US" sz="5400" b="1" dirty="0" smtClean="0"/>
              <a:t>YOU LOSE PURCHASING POWER YEAR OVER YEAR ! </a:t>
            </a:r>
            <a:endParaRPr lang="en-US" dirty="0"/>
          </a:p>
          <a:p>
            <a:pPr marL="742950" indent="-742950" algn="ctr">
              <a:buAutoNum type="arabicPeriod"/>
            </a:pPr>
            <a:endParaRPr lang="en-US" dirty="0"/>
          </a:p>
        </p:txBody>
      </p:sp>
      <p:sp>
        <p:nvSpPr>
          <p:cNvPr id="6" name="Right Arrow 5"/>
          <p:cNvSpPr/>
          <p:nvPr/>
        </p:nvSpPr>
        <p:spPr>
          <a:xfrm>
            <a:off x="11184835" y="7328452"/>
            <a:ext cx="3326295" cy="1630018"/>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p:cNvPicPr>
            <a:picLocks noChangeAspect="1"/>
          </p:cNvPicPr>
          <p:nvPr/>
        </p:nvPicPr>
        <p:blipFill>
          <a:blip r:embed="rId4"/>
          <a:stretch>
            <a:fillRect/>
          </a:stretch>
        </p:blipFill>
        <p:spPr>
          <a:xfrm>
            <a:off x="15973546" y="5270477"/>
            <a:ext cx="6774878" cy="5141648"/>
          </a:xfrm>
          <a:prstGeom prst="rect">
            <a:avLst/>
          </a:prstGeom>
        </p:spPr>
      </p:pic>
      <p:sp>
        <p:nvSpPr>
          <p:cNvPr id="8" name="TextBox 7"/>
          <p:cNvSpPr txBox="1"/>
          <p:nvPr/>
        </p:nvSpPr>
        <p:spPr>
          <a:xfrm>
            <a:off x="3114260" y="10828156"/>
            <a:ext cx="19198769" cy="1754326"/>
          </a:xfrm>
          <a:prstGeom prst="rect">
            <a:avLst/>
          </a:prstGeom>
          <a:noFill/>
        </p:spPr>
        <p:txBody>
          <a:bodyPr wrap="square" rtlCol="0">
            <a:spAutoFit/>
          </a:bodyPr>
          <a:lstStyle/>
          <a:p>
            <a:pPr algn="ctr"/>
            <a:r>
              <a:rPr lang="en-US" sz="5400" b="1" dirty="0" smtClean="0"/>
              <a:t>AFTER 10 YEARS YOU LOSE 2000 EURO WITHOUT DOING ANYTHING ! YOUR 10.000 IS NOW ACTUALLY 8.000 EURO… </a:t>
            </a:r>
            <a:endParaRPr lang="en-US" dirty="0"/>
          </a:p>
        </p:txBody>
      </p:sp>
    </p:spTree>
    <p:extLst>
      <p:ext uri="{BB962C8B-B14F-4D97-AF65-F5344CB8AC3E}">
        <p14:creationId xmlns:p14="http://schemas.microsoft.com/office/powerpoint/2010/main" val="2364470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6820" y="892944"/>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Financial Class 3 : WHAT IS CASH </a:t>
            </a:r>
            <a:r>
              <a:rPr lang="nl-BE" sz="6600" b="1" dirty="0" smtClean="0">
                <a:solidFill>
                  <a:schemeClr val="tx2"/>
                </a:solidFill>
                <a:latin typeface="Open Sans"/>
                <a:cs typeface="Open Sans"/>
              </a:rPr>
              <a:t>FLOW ? </a:t>
            </a:r>
            <a:endParaRPr lang="en-US" sz="6600" b="1" dirty="0">
              <a:solidFill>
                <a:schemeClr val="tx2"/>
              </a:solidFill>
              <a:latin typeface="Open Sans"/>
              <a:cs typeface="Open Sans"/>
            </a:endParaRPr>
          </a:p>
        </p:txBody>
      </p:sp>
      <p:pic>
        <p:nvPicPr>
          <p:cNvPr id="1026" name="Picture 2" descr="Image result for cashfl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688" y="3044598"/>
            <a:ext cx="7848043" cy="42379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ashflow carto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52714" y="2506517"/>
            <a:ext cx="7987846" cy="48086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ashflow carto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4231" y="7315200"/>
            <a:ext cx="7943396" cy="4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284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Learn first : What is Cash Flow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Make your Cash Flow from Investments most important </a:t>
            </a:r>
            <a:endParaRPr lang="en-US" sz="4000" dirty="0">
              <a:latin typeface="Open Sans"/>
              <a:cs typeface="Open Sans"/>
            </a:endParaRPr>
          </a:p>
        </p:txBody>
      </p:sp>
      <p:pic>
        <p:nvPicPr>
          <p:cNvPr id="8" name="Picture Placeholder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8" r="8"/>
          <a:stretch>
            <a:fillRect/>
          </a:stretch>
        </p:blipFill>
        <p:spPr/>
      </p:pic>
      <p:sp>
        <p:nvSpPr>
          <p:cNvPr id="9" name="Rectangle 8"/>
          <p:cNvSpPr/>
          <p:nvPr/>
        </p:nvSpPr>
        <p:spPr>
          <a:xfrm>
            <a:off x="2065915" y="3517583"/>
            <a:ext cx="12192000" cy="7371249"/>
          </a:xfrm>
          <a:prstGeom prst="rect">
            <a:avLst/>
          </a:prstGeom>
        </p:spPr>
        <p:txBody>
          <a:bodyPr>
            <a:spAutoFit/>
          </a:bodyPr>
          <a:lstStyle/>
          <a:p>
            <a:r>
              <a:rPr lang="en-US" dirty="0"/>
              <a:t>A cash flow describes a real or virtual movement of money:</a:t>
            </a:r>
          </a:p>
          <a:p>
            <a:endParaRPr lang="en-US" dirty="0"/>
          </a:p>
          <a:p>
            <a:pPr marL="571500" indent="-571500">
              <a:buFont typeface="Arial" panose="020B0604020202020204" pitchFamily="34" charset="0"/>
              <a:buChar char="•"/>
            </a:pPr>
            <a:r>
              <a:rPr lang="en-US" dirty="0"/>
              <a:t>a cash flow in its narrow sense is </a:t>
            </a:r>
            <a:r>
              <a:rPr lang="en-US" dirty="0" smtClean="0"/>
              <a:t>the difference between income payments and expenses payments during a period of time</a:t>
            </a:r>
          </a:p>
          <a:p>
            <a:pPr marL="571500" indent="-571500">
              <a:buFont typeface="Arial" panose="020B0604020202020204" pitchFamily="34" charset="0"/>
              <a:buChar char="•"/>
            </a:pPr>
            <a:endParaRPr lang="en-US" dirty="0" smtClean="0"/>
          </a:p>
          <a:p>
            <a:pPr marL="571500" indent="-571500">
              <a:buFont typeface="Arial" panose="020B0604020202020204" pitchFamily="34" charset="0"/>
              <a:buChar char="•"/>
            </a:pPr>
            <a:r>
              <a:rPr lang="en-US" dirty="0" smtClean="0"/>
              <a:t> it </a:t>
            </a:r>
            <a:r>
              <a:rPr lang="en-US" dirty="0"/>
              <a:t>is however popular to use cash flow in a less specified sense describing (symbolic) payments into or out of a business, project, or financial product.</a:t>
            </a:r>
          </a:p>
        </p:txBody>
      </p:sp>
    </p:spTree>
    <p:extLst>
      <p:ext uri="{BB962C8B-B14F-4D97-AF65-F5344CB8AC3E}">
        <p14:creationId xmlns:p14="http://schemas.microsoft.com/office/powerpoint/2010/main" val="2009994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Cash Flow of a middle-class family</a:t>
            </a:r>
            <a:endParaRPr lang="en-US" sz="6600" b="1" dirty="0">
              <a:solidFill>
                <a:schemeClr val="tx2"/>
              </a:solidFill>
              <a:latin typeface="Open Sans"/>
              <a:cs typeface="Open Sans"/>
            </a:endParaRPr>
          </a:p>
        </p:txBody>
      </p:sp>
      <p:sp>
        <p:nvSpPr>
          <p:cNvPr id="9" name="TextBox 8"/>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Create a clear overview of all your cash flow</a:t>
            </a:r>
            <a:endParaRPr lang="en-US" sz="4000" dirty="0">
              <a:latin typeface="Open Sans"/>
              <a:cs typeface="Open Sans"/>
            </a:endParaRPr>
          </a:p>
        </p:txBody>
      </p:sp>
      <p:sp>
        <p:nvSpPr>
          <p:cNvPr id="3" name="Oval 2"/>
          <p:cNvSpPr/>
          <p:nvPr/>
        </p:nvSpPr>
        <p:spPr>
          <a:xfrm>
            <a:off x="16030575" y="9037273"/>
            <a:ext cx="3280429" cy="3253056"/>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BE" dirty="0" smtClean="0"/>
              <a:t>Activa</a:t>
            </a:r>
          </a:p>
        </p:txBody>
      </p:sp>
      <p:sp>
        <p:nvSpPr>
          <p:cNvPr id="10" name="TextBox 9"/>
          <p:cNvSpPr txBox="1"/>
          <p:nvPr/>
        </p:nvSpPr>
        <p:spPr>
          <a:xfrm>
            <a:off x="1948999" y="4585337"/>
            <a:ext cx="5681535" cy="3134313"/>
          </a:xfrm>
          <a:prstGeom prst="rect">
            <a:avLst/>
          </a:prstGeom>
          <a:noFill/>
        </p:spPr>
        <p:txBody>
          <a:bodyPr wrap="square" rtlCol="0">
            <a:noAutofit/>
          </a:bodyPr>
          <a:lstStyle/>
          <a:p>
            <a:pPr algn="ctr">
              <a:lnSpc>
                <a:spcPct val="130000"/>
              </a:lnSpc>
            </a:pPr>
            <a:r>
              <a:rPr lang="en-US" sz="2800" dirty="0" smtClean="0">
                <a:latin typeface="Open Sans Light"/>
                <a:cs typeface="Open Sans Light"/>
              </a:rPr>
              <a:t>This is mainly the monthly salary of the family members.</a:t>
            </a:r>
            <a:endParaRPr lang="en-US" sz="2800" dirty="0">
              <a:latin typeface="Open Sans Light"/>
              <a:cs typeface="Open Sans Light"/>
            </a:endParaRPr>
          </a:p>
        </p:txBody>
      </p:sp>
      <p:sp>
        <p:nvSpPr>
          <p:cNvPr id="11" name="TextBox 10"/>
          <p:cNvSpPr txBox="1"/>
          <p:nvPr/>
        </p:nvSpPr>
        <p:spPr>
          <a:xfrm>
            <a:off x="1948999" y="3824760"/>
            <a:ext cx="5681535" cy="759237"/>
          </a:xfrm>
          <a:prstGeom prst="rect">
            <a:avLst/>
          </a:prstGeom>
          <a:noFill/>
        </p:spPr>
        <p:txBody>
          <a:bodyPr wrap="square" rtlCol="0">
            <a:noAutofit/>
          </a:bodyPr>
          <a:lstStyle/>
          <a:p>
            <a:pPr algn="ctr">
              <a:lnSpc>
                <a:spcPct val="130000"/>
              </a:lnSpc>
            </a:pPr>
            <a:r>
              <a:rPr lang="nl-BE" sz="3200" b="1" dirty="0" smtClean="0">
                <a:latin typeface="Open Sans"/>
                <a:cs typeface="Open Sans"/>
              </a:rPr>
              <a:t>INCOME</a:t>
            </a:r>
            <a:endParaRPr lang="en-US" sz="3200" b="1" dirty="0">
              <a:latin typeface="Open Sans"/>
              <a:cs typeface="Open Sans"/>
            </a:endParaRPr>
          </a:p>
        </p:txBody>
      </p:sp>
      <p:sp>
        <p:nvSpPr>
          <p:cNvPr id="13" name="TextBox 12"/>
          <p:cNvSpPr txBox="1"/>
          <p:nvPr/>
        </p:nvSpPr>
        <p:spPr>
          <a:xfrm>
            <a:off x="1948999" y="8498791"/>
            <a:ext cx="5681535" cy="3134313"/>
          </a:xfrm>
          <a:prstGeom prst="rect">
            <a:avLst/>
          </a:prstGeom>
          <a:noFill/>
        </p:spPr>
        <p:txBody>
          <a:bodyPr wrap="square" rtlCol="0">
            <a:noAutofit/>
          </a:bodyPr>
          <a:lstStyle/>
          <a:p>
            <a:pPr algn="ctr">
              <a:lnSpc>
                <a:spcPct val="130000"/>
              </a:lnSpc>
            </a:pPr>
            <a:r>
              <a:rPr lang="nl-BE" sz="2800" dirty="0" smtClean="0">
                <a:latin typeface="Open Sans Light"/>
                <a:cs typeface="Open Sans Light"/>
              </a:rPr>
              <a:t>This is mainly the mortgage for the house, fixed costs as car, insurances, clothing, food, vacation and other expenses. </a:t>
            </a:r>
            <a:endParaRPr lang="en-US" sz="2800" dirty="0">
              <a:latin typeface="Open Sans Light"/>
              <a:cs typeface="Open Sans Light"/>
            </a:endParaRPr>
          </a:p>
        </p:txBody>
      </p:sp>
      <p:sp>
        <p:nvSpPr>
          <p:cNvPr id="15" name="TextBox 14"/>
          <p:cNvSpPr txBox="1"/>
          <p:nvPr/>
        </p:nvSpPr>
        <p:spPr>
          <a:xfrm>
            <a:off x="1948999" y="7738214"/>
            <a:ext cx="5681535" cy="759237"/>
          </a:xfrm>
          <a:prstGeom prst="rect">
            <a:avLst/>
          </a:prstGeom>
          <a:noFill/>
        </p:spPr>
        <p:txBody>
          <a:bodyPr wrap="square" rtlCol="0">
            <a:noAutofit/>
          </a:bodyPr>
          <a:lstStyle/>
          <a:p>
            <a:pPr algn="ctr">
              <a:lnSpc>
                <a:spcPct val="130000"/>
              </a:lnSpc>
            </a:pPr>
            <a:r>
              <a:rPr lang="nl-BE" sz="3200" b="1" dirty="0" smtClean="0">
                <a:latin typeface="Open Sans"/>
                <a:cs typeface="Open Sans"/>
              </a:rPr>
              <a:t>EXPENSES</a:t>
            </a:r>
            <a:endParaRPr lang="en-US" sz="3200" b="1" dirty="0">
              <a:latin typeface="Open Sans"/>
              <a:cs typeface="Open Sans"/>
            </a:endParaRPr>
          </a:p>
        </p:txBody>
      </p:sp>
      <p:sp>
        <p:nvSpPr>
          <p:cNvPr id="16" name="Oval 15"/>
          <p:cNvSpPr/>
          <p:nvPr/>
        </p:nvSpPr>
        <p:spPr>
          <a:xfrm>
            <a:off x="20414586" y="9037273"/>
            <a:ext cx="3107401" cy="3255736"/>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BE" dirty="0" smtClean="0"/>
              <a:t>Passiva</a:t>
            </a:r>
            <a:endParaRPr lang="en-US" dirty="0"/>
          </a:p>
        </p:txBody>
      </p:sp>
      <p:sp>
        <p:nvSpPr>
          <p:cNvPr id="17" name="TextBox 16"/>
          <p:cNvSpPr txBox="1"/>
          <p:nvPr/>
        </p:nvSpPr>
        <p:spPr>
          <a:xfrm>
            <a:off x="13919578" y="6146093"/>
            <a:ext cx="5681535" cy="3134313"/>
          </a:xfrm>
          <a:prstGeom prst="rect">
            <a:avLst/>
          </a:prstGeom>
          <a:noFill/>
        </p:spPr>
        <p:txBody>
          <a:bodyPr wrap="square" rtlCol="0">
            <a:noAutofit/>
          </a:bodyPr>
          <a:lstStyle/>
          <a:p>
            <a:pPr algn="ctr">
              <a:lnSpc>
                <a:spcPct val="130000"/>
              </a:lnSpc>
            </a:pPr>
            <a:r>
              <a:rPr lang="nl-BE" sz="2800" dirty="0" smtClean="0">
                <a:latin typeface="Open Sans Light"/>
                <a:cs typeface="Open Sans Light"/>
              </a:rPr>
              <a:t>The salary is mainly consumed by the passiva (the house) and things that cost money. The focus is to pay off debt and save what’s left. </a:t>
            </a:r>
            <a:endParaRPr lang="en-US" sz="2800" dirty="0">
              <a:latin typeface="Open Sans Light"/>
              <a:cs typeface="Open Sans Light"/>
            </a:endParaRPr>
          </a:p>
        </p:txBody>
      </p:sp>
      <p:sp>
        <p:nvSpPr>
          <p:cNvPr id="18" name="TextBox 17"/>
          <p:cNvSpPr txBox="1"/>
          <p:nvPr/>
        </p:nvSpPr>
        <p:spPr>
          <a:xfrm>
            <a:off x="13919578" y="5385516"/>
            <a:ext cx="5681535" cy="759237"/>
          </a:xfrm>
          <a:prstGeom prst="rect">
            <a:avLst/>
          </a:prstGeom>
          <a:noFill/>
        </p:spPr>
        <p:txBody>
          <a:bodyPr wrap="square" rtlCol="0">
            <a:noAutofit/>
          </a:bodyPr>
          <a:lstStyle/>
          <a:p>
            <a:pPr algn="ctr">
              <a:lnSpc>
                <a:spcPct val="130000"/>
              </a:lnSpc>
            </a:pPr>
            <a:r>
              <a:rPr lang="nl-BE" sz="3200" b="1" dirty="0" smtClean="0">
                <a:latin typeface="Open Sans"/>
                <a:cs typeface="Open Sans"/>
              </a:rPr>
              <a:t>ACTIVA &amp; PASSIVA</a:t>
            </a:r>
            <a:endParaRPr lang="en-US" sz="3200" b="1" dirty="0">
              <a:latin typeface="Open Sans"/>
              <a:cs typeface="Open Sans"/>
            </a:endParaRPr>
          </a:p>
        </p:txBody>
      </p:sp>
      <p:sp>
        <p:nvSpPr>
          <p:cNvPr id="2" name="Rectangle 1"/>
          <p:cNvSpPr/>
          <p:nvPr/>
        </p:nvSpPr>
        <p:spPr>
          <a:xfrm>
            <a:off x="8734116" y="3666431"/>
            <a:ext cx="4371990" cy="3904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BE" dirty="0" smtClean="0"/>
              <a:t>Income</a:t>
            </a:r>
            <a:endParaRPr lang="en-US" dirty="0"/>
          </a:p>
        </p:txBody>
      </p:sp>
      <p:sp>
        <p:nvSpPr>
          <p:cNvPr id="20" name="Rectangle 19"/>
          <p:cNvSpPr/>
          <p:nvPr/>
        </p:nvSpPr>
        <p:spPr>
          <a:xfrm>
            <a:off x="8734116" y="7570613"/>
            <a:ext cx="4371990" cy="393163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l-BE" dirty="0" smtClean="0"/>
              <a:t>Expenses</a:t>
            </a:r>
            <a:endParaRPr lang="en-US" dirty="0"/>
          </a:p>
        </p:txBody>
      </p:sp>
      <p:sp>
        <p:nvSpPr>
          <p:cNvPr id="4" name="Bent Arrow 3"/>
          <p:cNvSpPr/>
          <p:nvPr/>
        </p:nvSpPr>
        <p:spPr>
          <a:xfrm rot="5400000">
            <a:off x="15678467" y="2129155"/>
            <a:ext cx="4899684" cy="10044406"/>
          </a:xfrm>
          <a:prstGeom prst="ben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Tree>
    <p:extLst>
      <p:ext uri="{BB962C8B-B14F-4D97-AF65-F5344CB8AC3E}">
        <p14:creationId xmlns:p14="http://schemas.microsoft.com/office/powerpoint/2010/main" val="3980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86792" y="2899252"/>
            <a:ext cx="15156390" cy="6154009"/>
          </a:xfrm>
          <a:prstGeom prst="rect">
            <a:avLst/>
          </a:prstGeo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Cash Flow of a Bank</a:t>
            </a:r>
            <a:endParaRPr lang="en-US" sz="6600" b="1" dirty="0">
              <a:solidFill>
                <a:schemeClr val="tx2"/>
              </a:solidFill>
              <a:latin typeface="Open Sans"/>
              <a:cs typeface="Open San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8852" y="9270640"/>
            <a:ext cx="4989210" cy="3320092"/>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24430" b="27375"/>
          <a:stretch/>
        </p:blipFill>
        <p:spPr>
          <a:xfrm>
            <a:off x="9887563" y="9559086"/>
            <a:ext cx="7598937" cy="2743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25817" y="9559086"/>
            <a:ext cx="2409825" cy="189547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4593" y="8438898"/>
            <a:ext cx="3724275" cy="1228725"/>
          </a:xfrm>
          <a:prstGeom prst="rect">
            <a:avLst/>
          </a:prstGeom>
        </p:spPr>
      </p:pic>
      <p:sp>
        <p:nvSpPr>
          <p:cNvPr id="10" name="Rectangle 9"/>
          <p:cNvSpPr/>
          <p:nvPr/>
        </p:nvSpPr>
        <p:spPr>
          <a:xfrm>
            <a:off x="19384746" y="4630046"/>
            <a:ext cx="4756447" cy="3477875"/>
          </a:xfrm>
          <a:prstGeom prst="rect">
            <a:avLst/>
          </a:prstGeom>
        </p:spPr>
        <p:txBody>
          <a:bodyPr wrap="square">
            <a:spAutoFit/>
          </a:bodyPr>
          <a:lstStyle/>
          <a:p>
            <a:pPr algn="ctr"/>
            <a:r>
              <a:rPr lang="en-US" sz="4400" b="1" dirty="0" smtClean="0"/>
              <a:t>YOU PUT MONEY ON YOUR SAVINGSACCOUNT AND EARN 0,11% OR LITTLE MORE</a:t>
            </a:r>
            <a:endParaRPr lang="en-US" sz="4400" b="1" dirty="0"/>
          </a:p>
        </p:txBody>
      </p:sp>
      <p:sp>
        <p:nvSpPr>
          <p:cNvPr id="11" name="Rectangle 10"/>
          <p:cNvSpPr/>
          <p:nvPr/>
        </p:nvSpPr>
        <p:spPr>
          <a:xfrm>
            <a:off x="460375" y="4782446"/>
            <a:ext cx="4756447" cy="4154984"/>
          </a:xfrm>
          <a:prstGeom prst="rect">
            <a:avLst/>
          </a:prstGeom>
        </p:spPr>
        <p:txBody>
          <a:bodyPr wrap="square">
            <a:spAutoFit/>
          </a:bodyPr>
          <a:lstStyle/>
          <a:p>
            <a:pPr algn="ctr"/>
            <a:r>
              <a:rPr lang="en-US" sz="4400" b="1" dirty="0" smtClean="0"/>
              <a:t>THE BANK GIVES A LOAN TO A PERSON. COMPANY OR GOVERNMENT</a:t>
            </a:r>
          </a:p>
          <a:p>
            <a:pPr algn="ctr"/>
            <a:r>
              <a:rPr lang="en-US" sz="4400" b="1" dirty="0" smtClean="0"/>
              <a:t>AT 3% OR MORE</a:t>
            </a:r>
            <a:endParaRPr lang="en-US" sz="4400" b="1" dirty="0"/>
          </a:p>
        </p:txBody>
      </p:sp>
      <p:sp>
        <p:nvSpPr>
          <p:cNvPr id="2" name="AutoShape 2" descr="Image result for stock of procter &amp; gamb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7969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5345" y="721313"/>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Do the following Assets generate Cash Flow ? </a:t>
            </a:r>
            <a:endParaRPr lang="en-US" sz="6600" b="1" dirty="0">
              <a:solidFill>
                <a:schemeClr val="tx2"/>
              </a:solidFill>
              <a:latin typeface="Open Sans"/>
              <a:cs typeface="Open Sans"/>
            </a:endParaRPr>
          </a:p>
        </p:txBody>
      </p:sp>
      <p:sp>
        <p:nvSpPr>
          <p:cNvPr id="4" name="AutoShape 2" descr="Image result for beautiful car"/>
          <p:cNvSpPr>
            <a:spLocks noChangeAspect="1" noChangeArrowheads="1"/>
          </p:cNvSpPr>
          <p:nvPr/>
        </p:nvSpPr>
        <p:spPr bwMode="auto">
          <a:xfrm>
            <a:off x="4202918" y="3678029"/>
            <a:ext cx="1382317" cy="13823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230" y="2418803"/>
            <a:ext cx="6715465" cy="446883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3587" y="2278452"/>
            <a:ext cx="6034452" cy="469702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1730" y="8146866"/>
            <a:ext cx="5938463" cy="3852551"/>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3587" y="8146866"/>
            <a:ext cx="6519680" cy="4338551"/>
          </a:xfrm>
          <a:prstGeom prst="rect">
            <a:avLst/>
          </a:prstGeom>
        </p:spPr>
      </p:pic>
      <p:sp>
        <p:nvSpPr>
          <p:cNvPr id="12" name="Rectangle 11"/>
          <p:cNvSpPr/>
          <p:nvPr/>
        </p:nvSpPr>
        <p:spPr>
          <a:xfrm>
            <a:off x="3683260" y="7220373"/>
            <a:ext cx="15773973" cy="769441"/>
          </a:xfrm>
          <a:prstGeom prst="rect">
            <a:avLst/>
          </a:prstGeom>
        </p:spPr>
        <p:txBody>
          <a:bodyPr wrap="square">
            <a:spAutoFit/>
          </a:bodyPr>
          <a:lstStyle/>
          <a:p>
            <a:pPr algn="ctr"/>
            <a:r>
              <a:rPr lang="en-US" sz="4400" b="1" dirty="0" smtClean="0"/>
              <a:t>THE FOLLOWING 4 ASSETS ONLY COST YOU MONEY ! </a:t>
            </a:r>
            <a:endParaRPr lang="en-US" sz="4400" b="1" dirty="0"/>
          </a:p>
        </p:txBody>
      </p:sp>
    </p:spTree>
    <p:extLst>
      <p:ext uri="{BB962C8B-B14F-4D97-AF65-F5344CB8AC3E}">
        <p14:creationId xmlns:p14="http://schemas.microsoft.com/office/powerpoint/2010/main" val="4165586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5345" y="721313"/>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Do the following Assets generate Cash Flow ? </a:t>
            </a:r>
            <a:endParaRPr lang="en-US" sz="6600" b="1" dirty="0">
              <a:solidFill>
                <a:schemeClr val="tx2"/>
              </a:solidFill>
              <a:latin typeface="Open Sans"/>
              <a:cs typeface="Open Sans"/>
            </a:endParaRPr>
          </a:p>
        </p:txBody>
      </p:sp>
      <p:sp>
        <p:nvSpPr>
          <p:cNvPr id="4" name="AutoShape 2" descr="Image result for beautiful car"/>
          <p:cNvSpPr>
            <a:spLocks noChangeAspect="1" noChangeArrowheads="1"/>
          </p:cNvSpPr>
          <p:nvPr/>
        </p:nvSpPr>
        <p:spPr bwMode="auto">
          <a:xfrm>
            <a:off x="4202918" y="3678029"/>
            <a:ext cx="1382317" cy="13823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3683260" y="7220373"/>
            <a:ext cx="15773973" cy="769441"/>
          </a:xfrm>
          <a:prstGeom prst="rect">
            <a:avLst/>
          </a:prstGeom>
        </p:spPr>
        <p:txBody>
          <a:bodyPr wrap="square">
            <a:spAutoFit/>
          </a:bodyPr>
          <a:lstStyle/>
          <a:p>
            <a:pPr algn="ctr"/>
            <a:r>
              <a:rPr lang="en-US" sz="4400" b="1" dirty="0" smtClean="0"/>
              <a:t>THE FOLLOWING 4 ASSETS GIVE YOU MONEY ! </a:t>
            </a:r>
            <a:endParaRPr lang="en-US" sz="44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349" y="2209440"/>
            <a:ext cx="6770431" cy="452114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15803" y="2340529"/>
            <a:ext cx="5854621" cy="390308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2707" y="7989814"/>
            <a:ext cx="6006384" cy="4033484"/>
          </a:xfrm>
          <a:prstGeom prst="rect">
            <a:avLst/>
          </a:prstGeom>
        </p:spPr>
      </p:pic>
      <p:pic>
        <p:nvPicPr>
          <p:cNvPr id="3074" name="Picture 2" descr="Image result for toilet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2374" y="8199173"/>
            <a:ext cx="2102812" cy="21028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26058" y="8479604"/>
            <a:ext cx="6865967" cy="3432984"/>
          </a:xfrm>
          <a:prstGeom prst="rect">
            <a:avLst/>
          </a:prstGeom>
        </p:spPr>
      </p:pic>
      <p:sp>
        <p:nvSpPr>
          <p:cNvPr id="14" name="Rectangle 13"/>
          <p:cNvSpPr/>
          <p:nvPr/>
        </p:nvSpPr>
        <p:spPr>
          <a:xfrm>
            <a:off x="2711398" y="12100217"/>
            <a:ext cx="7391973" cy="769441"/>
          </a:xfrm>
          <a:prstGeom prst="rect">
            <a:avLst/>
          </a:prstGeom>
        </p:spPr>
        <p:txBody>
          <a:bodyPr wrap="square">
            <a:spAutoFit/>
          </a:bodyPr>
          <a:lstStyle/>
          <a:p>
            <a:pPr algn="ctr"/>
            <a:r>
              <a:rPr lang="en-US" sz="4400" b="1" dirty="0" smtClean="0"/>
              <a:t>STOCK OF PROCTER&amp;GAMBLE</a:t>
            </a:r>
            <a:endParaRPr lang="en-US" sz="4400" b="1" dirty="0"/>
          </a:p>
        </p:txBody>
      </p:sp>
      <p:sp>
        <p:nvSpPr>
          <p:cNvPr id="15" name="Rectangle 14"/>
          <p:cNvSpPr/>
          <p:nvPr/>
        </p:nvSpPr>
        <p:spPr>
          <a:xfrm>
            <a:off x="12246964" y="12100900"/>
            <a:ext cx="8621843" cy="769441"/>
          </a:xfrm>
          <a:prstGeom prst="rect">
            <a:avLst/>
          </a:prstGeom>
        </p:spPr>
        <p:txBody>
          <a:bodyPr wrap="square">
            <a:spAutoFit/>
          </a:bodyPr>
          <a:lstStyle/>
          <a:p>
            <a:pPr algn="ctr"/>
            <a:r>
              <a:rPr lang="en-US" sz="4400" b="1" dirty="0" smtClean="0"/>
              <a:t>USE YOUR CAR TO EARN MONEY</a:t>
            </a:r>
            <a:endParaRPr lang="en-US" sz="4400" b="1" dirty="0"/>
          </a:p>
        </p:txBody>
      </p:sp>
      <p:sp>
        <p:nvSpPr>
          <p:cNvPr id="16" name="Rectangle 15"/>
          <p:cNvSpPr/>
          <p:nvPr/>
        </p:nvSpPr>
        <p:spPr>
          <a:xfrm>
            <a:off x="12399364" y="6453248"/>
            <a:ext cx="8621843" cy="769441"/>
          </a:xfrm>
          <a:prstGeom prst="rect">
            <a:avLst/>
          </a:prstGeom>
        </p:spPr>
        <p:txBody>
          <a:bodyPr wrap="square">
            <a:spAutoFit/>
          </a:bodyPr>
          <a:lstStyle/>
          <a:p>
            <a:pPr algn="ctr"/>
            <a:r>
              <a:rPr lang="en-US" sz="4400" b="1" dirty="0" smtClean="0"/>
              <a:t>RENT A ROOM IN YOUR HOUSE</a:t>
            </a:r>
            <a:endParaRPr lang="en-US" sz="4400" b="1" dirty="0"/>
          </a:p>
        </p:txBody>
      </p:sp>
    </p:spTree>
    <p:extLst>
      <p:ext uri="{BB962C8B-B14F-4D97-AF65-F5344CB8AC3E}">
        <p14:creationId xmlns:p14="http://schemas.microsoft.com/office/powerpoint/2010/main" val="3222470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circle(in)">
                                      <p:cBhvr>
                                        <p:cTn id="14" dur="2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par>
                                <p:cTn id="20" presetID="6" presetClass="entr" presetSubtype="16" fill="hold" nodeType="with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circle(in)">
                                      <p:cBhvr>
                                        <p:cTn id="22" dur="2000"/>
                                        <p:tgtEl>
                                          <p:spTgt spid="3074"/>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circle(in)">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5345" y="721313"/>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Dividend Cash Payout from Procter &amp; Gamble</a:t>
            </a:r>
            <a:endParaRPr lang="en-US" sz="6600" b="1" dirty="0">
              <a:solidFill>
                <a:schemeClr val="tx2"/>
              </a:solidFill>
              <a:latin typeface="Open Sans"/>
              <a:cs typeface="Open Sans"/>
            </a:endParaRPr>
          </a:p>
        </p:txBody>
      </p:sp>
      <p:sp>
        <p:nvSpPr>
          <p:cNvPr id="4" name="AutoShape 2" descr="Image result for beautiful car"/>
          <p:cNvSpPr>
            <a:spLocks noChangeAspect="1" noChangeArrowheads="1"/>
          </p:cNvSpPr>
          <p:nvPr/>
        </p:nvSpPr>
        <p:spPr bwMode="auto">
          <a:xfrm>
            <a:off x="4202918" y="3678029"/>
            <a:ext cx="1382317" cy="13823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7990" y="2562871"/>
            <a:ext cx="8005748" cy="5376123"/>
          </a:xfrm>
          <a:prstGeom prst="rect">
            <a:avLst/>
          </a:prstGeom>
        </p:spPr>
      </p:pic>
      <p:pic>
        <p:nvPicPr>
          <p:cNvPr id="3074" name="Picture 2" descr="Image result for toilet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03738" y="2353009"/>
            <a:ext cx="2102812" cy="210281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result for stock of procter &amp; gam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4276" y="2993841"/>
            <a:ext cx="10067717" cy="528854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81350" y="8973280"/>
            <a:ext cx="23825200" cy="3477875"/>
          </a:xfrm>
          <a:prstGeom prst="rect">
            <a:avLst/>
          </a:prstGeom>
        </p:spPr>
        <p:txBody>
          <a:bodyPr wrap="square">
            <a:spAutoFit/>
          </a:bodyPr>
          <a:lstStyle/>
          <a:p>
            <a:pPr algn="ctr"/>
            <a:r>
              <a:rPr lang="en-US" sz="4400" b="1" dirty="0" smtClean="0"/>
              <a:t>IF YOU BUY TOILET PAPER OF THIS COMPANY</a:t>
            </a:r>
          </a:p>
          <a:p>
            <a:pPr algn="ctr"/>
            <a:r>
              <a:rPr lang="en-US" sz="4400" b="1" dirty="0" smtClean="0"/>
              <a:t>THEY PAY YOUR DIVIDEND OF ALL THE PROFIT THEY MAKE </a:t>
            </a:r>
            <a:r>
              <a:rPr lang="en-US" sz="4400" b="1" dirty="0" smtClean="0"/>
              <a:t>! </a:t>
            </a:r>
          </a:p>
          <a:p>
            <a:pPr algn="ctr"/>
            <a:endParaRPr lang="en-US" sz="4400" b="1" dirty="0"/>
          </a:p>
          <a:p>
            <a:pPr algn="ctr"/>
            <a:r>
              <a:rPr lang="en-US" sz="4400" b="1" dirty="0" smtClean="0"/>
              <a:t>IN 2016 YOU RECEIVED 2.66$ FOR EVERY SHARE YOU BUY ! THEY PAY MORE EACH YEAR </a:t>
            </a:r>
          </a:p>
          <a:p>
            <a:pPr algn="ctr"/>
            <a:r>
              <a:rPr lang="en-US" sz="4400" b="1" dirty="0" smtClean="0"/>
              <a:t>1000 SHARES EQUALS 2660$ </a:t>
            </a:r>
            <a:endParaRPr lang="en-US" sz="4400" b="1" dirty="0"/>
          </a:p>
        </p:txBody>
      </p:sp>
    </p:spTree>
    <p:extLst>
      <p:ext uri="{BB962C8B-B14F-4D97-AF65-F5344CB8AC3E}">
        <p14:creationId xmlns:p14="http://schemas.microsoft.com/office/powerpoint/2010/main" val="821809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age result for fire retire ear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3860" y="2807107"/>
            <a:ext cx="13534300" cy="91175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52175" y="556255"/>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Cash Flow Quadrant</a:t>
            </a:r>
            <a:endParaRPr lang="en-US" sz="6600" b="1" dirty="0">
              <a:solidFill>
                <a:schemeClr val="tx2"/>
              </a:solidFill>
              <a:latin typeface="Open Sans"/>
              <a:cs typeface="Open Sans"/>
            </a:endParaRPr>
          </a:p>
        </p:txBody>
      </p:sp>
      <p:sp>
        <p:nvSpPr>
          <p:cNvPr id="5" name="TextBox 4"/>
          <p:cNvSpPr txBox="1"/>
          <p:nvPr/>
        </p:nvSpPr>
        <p:spPr>
          <a:xfrm>
            <a:off x="1252175" y="1561028"/>
            <a:ext cx="20942300" cy="848555"/>
          </a:xfrm>
          <a:prstGeom prst="rect">
            <a:avLst/>
          </a:prstGeom>
          <a:noFill/>
        </p:spPr>
        <p:txBody>
          <a:bodyPr wrap="square" rtlCol="0">
            <a:noAutofit/>
          </a:bodyPr>
          <a:lstStyle/>
          <a:p>
            <a:r>
              <a:rPr lang="nl-BE" sz="4000" dirty="0" smtClean="0">
                <a:latin typeface="Open Sans"/>
                <a:cs typeface="Open Sans"/>
              </a:rPr>
              <a:t>Make your Cash Flow from Investments most important </a:t>
            </a:r>
            <a:endParaRPr lang="en-US" sz="4000" dirty="0">
              <a:latin typeface="Open Sans"/>
              <a:cs typeface="Open Sans"/>
            </a:endParaRPr>
          </a:p>
        </p:txBody>
      </p:sp>
    </p:spTree>
    <p:extLst>
      <p:ext uri="{BB962C8B-B14F-4D97-AF65-F5344CB8AC3E}">
        <p14:creationId xmlns:p14="http://schemas.microsoft.com/office/powerpoint/2010/main" val="2857536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7441" y="931008"/>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Let’s Work !  </a:t>
            </a:r>
            <a:endParaRPr lang="en-US" sz="6600" b="1" dirty="0">
              <a:solidFill>
                <a:schemeClr val="tx2"/>
              </a:solidFill>
              <a:latin typeface="Open Sans"/>
              <a:cs typeface="Open Sans"/>
            </a:endParaRPr>
          </a:p>
        </p:txBody>
      </p:sp>
      <p:pic>
        <p:nvPicPr>
          <p:cNvPr id="2050" name="Picture 2" descr="Image result for how to turn 100 into 1000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873" y="2948871"/>
            <a:ext cx="5555678" cy="72635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521791" y="1883053"/>
            <a:ext cx="11216963" cy="4154984"/>
          </a:xfrm>
          <a:prstGeom prst="rect">
            <a:avLst/>
          </a:prstGeom>
        </p:spPr>
        <p:txBody>
          <a:bodyPr wrap="square">
            <a:spAutoFit/>
          </a:bodyPr>
          <a:lstStyle/>
          <a:p>
            <a:pPr algn="ctr"/>
            <a:r>
              <a:rPr lang="en-US" sz="4400" b="1" dirty="0" smtClean="0"/>
              <a:t>TAKE YOUR BOOK </a:t>
            </a:r>
          </a:p>
          <a:p>
            <a:pPr algn="ctr"/>
            <a:endParaRPr lang="en-US" sz="4400" b="1" dirty="0"/>
          </a:p>
          <a:p>
            <a:pPr algn="ctr"/>
            <a:r>
              <a:rPr lang="en-US" sz="4400" b="1" dirty="0" smtClean="0"/>
              <a:t>READ CHAPTER 1 &amp; 2</a:t>
            </a:r>
            <a:endParaRPr lang="en-US" sz="4400" b="1" dirty="0"/>
          </a:p>
          <a:p>
            <a:pPr algn="ctr"/>
            <a:endParaRPr lang="en-US" sz="4400" b="1" dirty="0"/>
          </a:p>
          <a:p>
            <a:pPr algn="ctr"/>
            <a:r>
              <a:rPr lang="en-US" sz="4400" b="1" dirty="0" smtClean="0"/>
              <a:t>WRITE DOWN IN THE PPT TEMPLATE YOUR KEY LEARNINGS !</a:t>
            </a:r>
            <a:endParaRPr lang="en-US" sz="4400" b="1" dirty="0" smtClean="0"/>
          </a:p>
        </p:txBody>
      </p:sp>
      <p:pic>
        <p:nvPicPr>
          <p:cNvPr id="2052" name="Picture 4" descr="http://www.dividendcake.com/wp-content/uploads/2018/09/20180916_203813-shrink-300x16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17825" y="6397414"/>
            <a:ext cx="9807667" cy="552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195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167" b="7167"/>
          <a:stretch>
            <a:fillRect/>
          </a:stretch>
        </p:blipFill>
        <p:spPr>
          <a:xfrm>
            <a:off x="0" y="0"/>
            <a:ext cx="24387175" cy="13716000"/>
          </a:xfrm>
        </p:spPr>
      </p:pic>
      <p:sp>
        <p:nvSpPr>
          <p:cNvPr id="10"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5439992"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KEEP ON LEARNING EVERY DAY…</a:t>
            </a:r>
          </a:p>
        </p:txBody>
      </p:sp>
    </p:spTree>
    <p:extLst>
      <p:ext uri="{BB962C8B-B14F-4D97-AF65-F5344CB8AC3E}">
        <p14:creationId xmlns:p14="http://schemas.microsoft.com/office/powerpoint/2010/main" val="2401775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Другая 29">
      <a:dk1>
        <a:srgbClr val="737572"/>
      </a:dk1>
      <a:lt1>
        <a:sysClr val="window" lastClr="FFFFFF"/>
      </a:lt1>
      <a:dk2>
        <a:srgbClr val="DDB236"/>
      </a:dk2>
      <a:lt2>
        <a:srgbClr val="FFFFFF"/>
      </a:lt2>
      <a:accent1>
        <a:srgbClr val="DDB236"/>
      </a:accent1>
      <a:accent2>
        <a:srgbClr val="253C6E"/>
      </a:accent2>
      <a:accent3>
        <a:srgbClr val="1D75BC"/>
      </a:accent3>
      <a:accent4>
        <a:srgbClr val="737572"/>
      </a:accent4>
      <a:accent5>
        <a:srgbClr val="92D050"/>
      </a:accent5>
      <a:accent6>
        <a:srgbClr val="96A0D2"/>
      </a:accent6>
      <a:hlink>
        <a:srgbClr val="216BA9"/>
      </a:hlink>
      <a:folHlink>
        <a:srgbClr val="3B73D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12284</TotalTime>
  <Words>1198</Words>
  <Application>Microsoft Office PowerPoint</Application>
  <PresentationFormat>Custom</PresentationFormat>
  <Paragraphs>111</Paragraphs>
  <Slides>15</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Lato Light</vt:lpstr>
      <vt:lpstr>Open Sans</vt:lpstr>
      <vt:lpstr>Open Sans Light</vt:lpstr>
      <vt:lpstr>Office Theme</vt:lpstr>
      <vt:lpstr>Специальное оформление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Louis Twelve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DividendCake</dc:creator>
  <cp:lastModifiedBy>Patrick Verlee</cp:lastModifiedBy>
  <cp:revision>570</cp:revision>
  <cp:lastPrinted>2016-10-18T09:36:33Z</cp:lastPrinted>
  <dcterms:created xsi:type="dcterms:W3CDTF">2015-04-02T00:30:29Z</dcterms:created>
  <dcterms:modified xsi:type="dcterms:W3CDTF">2018-12-22T22:21:39Z</dcterms:modified>
</cp:coreProperties>
</file>