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3" r:id="rId2"/>
  </p:sldMasterIdLst>
  <p:notesMasterIdLst>
    <p:notesMasterId r:id="rId27"/>
  </p:notesMasterIdLst>
  <p:handoutMasterIdLst>
    <p:handoutMasterId r:id="rId28"/>
  </p:handoutMasterIdLst>
  <p:sldIdLst>
    <p:sldId id="359" r:id="rId3"/>
    <p:sldId id="405" r:id="rId4"/>
    <p:sldId id="453" r:id="rId5"/>
    <p:sldId id="454" r:id="rId6"/>
    <p:sldId id="455" r:id="rId7"/>
    <p:sldId id="456" r:id="rId8"/>
    <p:sldId id="457" r:id="rId9"/>
    <p:sldId id="437" r:id="rId10"/>
    <p:sldId id="450" r:id="rId11"/>
    <p:sldId id="447" r:id="rId12"/>
    <p:sldId id="444" r:id="rId13"/>
    <p:sldId id="445" r:id="rId14"/>
    <p:sldId id="438" r:id="rId15"/>
    <p:sldId id="443" r:id="rId16"/>
    <p:sldId id="439" r:id="rId17"/>
    <p:sldId id="440" r:id="rId18"/>
    <p:sldId id="441" r:id="rId19"/>
    <p:sldId id="451" r:id="rId20"/>
    <p:sldId id="452" r:id="rId21"/>
    <p:sldId id="442" r:id="rId22"/>
    <p:sldId id="399" r:id="rId23"/>
    <p:sldId id="402" r:id="rId24"/>
    <p:sldId id="449" r:id="rId25"/>
    <p:sldId id="393" r:id="rId26"/>
  </p:sldIdLst>
  <p:sldSz cx="24387175" cy="13716000"/>
  <p:notesSz cx="7099300" cy="10234613"/>
  <p:defaultTex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66">
          <p15:clr>
            <a:srgbClr val="A4A3A4"/>
          </p15:clr>
        </p15:guide>
        <p15:guide id="2" orient="horz" pos="4320">
          <p15:clr>
            <a:srgbClr val="A4A3A4"/>
          </p15:clr>
        </p15:guide>
        <p15:guide id="3" orient="horz" pos="479">
          <p15:clr>
            <a:srgbClr val="A4A3A4"/>
          </p15:clr>
        </p15:guide>
        <p15:guide id="4" pos="7681">
          <p15:clr>
            <a:srgbClr val="A4A3A4"/>
          </p15:clr>
        </p15:guide>
        <p15:guide id="5" pos="1085">
          <p15:clr>
            <a:srgbClr val="A4A3A4"/>
          </p15:clr>
        </p15:guide>
        <p15:guide id="6" pos="14278">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44676"/>
    <a:srgbClr val="DDB236"/>
    <a:srgbClr val="F7CB10"/>
    <a:srgbClr val="045CBC"/>
    <a:srgbClr val="A36A1D"/>
    <a:srgbClr val="305C9C"/>
    <a:srgbClr val="009AD4"/>
    <a:srgbClr val="9EAC81"/>
    <a:srgbClr val="708B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80832" autoAdjust="0"/>
  </p:normalViewPr>
  <p:slideViewPr>
    <p:cSldViewPr snapToGrid="0" snapToObjects="1" showGuides="1">
      <p:cViewPr varScale="1">
        <p:scale>
          <a:sx n="30" d="100"/>
          <a:sy n="30" d="100"/>
        </p:scale>
        <p:origin x="1152" y="84"/>
      </p:cViewPr>
      <p:guideLst>
        <p:guide orient="horz" pos="7766"/>
        <p:guide orient="horz" pos="4320"/>
        <p:guide orient="horz" pos="479"/>
        <p:guide pos="7681"/>
        <p:guide pos="1085"/>
        <p:guide pos="14278"/>
      </p:guideLst>
    </p:cSldViewPr>
  </p:slideViewPr>
  <p:outlineViewPr>
    <p:cViewPr>
      <p:scale>
        <a:sx n="33" d="100"/>
        <a:sy n="33" d="100"/>
      </p:scale>
      <p:origin x="0" y="-714"/>
    </p:cViewPr>
  </p:outlineViewPr>
  <p:notesTextViewPr>
    <p:cViewPr>
      <p:scale>
        <a:sx n="100" d="100"/>
        <a:sy n="100" d="100"/>
      </p:scale>
      <p:origin x="0" y="0"/>
    </p:cViewPr>
  </p:notesTextViewPr>
  <p:sorterViewPr>
    <p:cViewPr>
      <p:scale>
        <a:sx n="66" d="100"/>
        <a:sy n="66" d="100"/>
      </p:scale>
      <p:origin x="0" y="7008"/>
    </p:cViewPr>
  </p:sorterViewPr>
  <p:notesViewPr>
    <p:cSldViewPr snapToGrid="0" snapToObjects="1">
      <p:cViewPr varScale="1">
        <p:scale>
          <a:sx n="88" d="100"/>
          <a:sy n="88" d="100"/>
        </p:scale>
        <p:origin x="-3858" y="-108"/>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7912C047-BE12-EC46-B9BA-2707E4FC193E}" type="datetimeFigureOut">
              <a:rPr lang="en-US" smtClean="0"/>
              <a:pPr/>
              <a:t>9/22/2018</a:t>
            </a:fld>
            <a:endParaRPr lang="en-US"/>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BDE75CD9-A899-4B4C-B58D-2FB87FF1F72B}" type="slidenum">
              <a:rPr lang="en-US" smtClean="0"/>
              <a:pPr/>
              <a:t>‹#›</a:t>
            </a:fld>
            <a:endParaRPr lang="en-US"/>
          </a:p>
        </p:txBody>
      </p:sp>
    </p:spTree>
    <p:extLst>
      <p:ext uri="{BB962C8B-B14F-4D97-AF65-F5344CB8AC3E}">
        <p14:creationId xmlns:p14="http://schemas.microsoft.com/office/powerpoint/2010/main" val="2456288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993E678E-1831-8F48-A62D-BC5A98DE3A4C}" type="datetimeFigureOut">
              <a:rPr lang="en-US" smtClean="0"/>
              <a:pPr/>
              <a:t>9/22/2018</a:t>
            </a:fld>
            <a:endParaRPr lang="en-US"/>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0ED8A9B0-80EF-A34D-B345-E2DEC5501E01}" type="slidenum">
              <a:rPr lang="en-US" smtClean="0"/>
              <a:pPr/>
              <a:t>‹#›</a:t>
            </a:fld>
            <a:endParaRPr lang="en-US"/>
          </a:p>
        </p:txBody>
      </p:sp>
    </p:spTree>
    <p:extLst>
      <p:ext uri="{BB962C8B-B14F-4D97-AF65-F5344CB8AC3E}">
        <p14:creationId xmlns:p14="http://schemas.microsoft.com/office/powerpoint/2010/main" val="5061642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1" kern="1200" dirty="0" smtClean="0">
                <a:solidFill>
                  <a:schemeClr val="tx1"/>
                </a:solidFill>
                <a:effectLst/>
                <a:latin typeface="+mn-lt"/>
                <a:ea typeface="+mn-ea"/>
                <a:cs typeface="+mn-cs"/>
              </a:rPr>
              <a:t>Slide 1 : Inflation</a:t>
            </a:r>
            <a:r>
              <a:rPr lang="en-US" sz="1200" b="1" kern="1200" baseline="0" dirty="0" smtClean="0">
                <a:solidFill>
                  <a:schemeClr val="tx1"/>
                </a:solidFill>
                <a:effectLst/>
                <a:latin typeface="+mn-lt"/>
                <a:ea typeface="+mn-ea"/>
                <a:cs typeface="+mn-cs"/>
              </a:rPr>
              <a:t> – How you lose money without realizing it </a:t>
            </a:r>
            <a:endParaRPr lang="en-US" sz="1200" kern="1200" dirty="0" smtClean="0">
              <a:solidFill>
                <a:schemeClr val="tx1"/>
              </a:solidFill>
              <a:effectLst/>
              <a:latin typeface="+mn-lt"/>
              <a:ea typeface="+mn-ea"/>
              <a:cs typeface="+mn-cs"/>
            </a:endParaRPr>
          </a:p>
          <a:p>
            <a:endParaRPr lang="en-US" dirty="0" smtClean="0"/>
          </a:p>
          <a:p>
            <a:r>
              <a:rPr lang="en-US" dirty="0" smtClean="0"/>
              <a:t>The goal of today’s financial class is to learn about the inflation and how it impacts your financial life. This topic "inflation" will impact your whole life. Why ? Because it has an impact on your savings, your expenses,...everything. So it is very important you understand what inflation means and how you should act going forward...got it?</a:t>
            </a:r>
          </a:p>
          <a:p>
            <a:endParaRPr lang="uk-UA" dirty="0"/>
          </a:p>
        </p:txBody>
      </p:sp>
      <p:sp>
        <p:nvSpPr>
          <p:cNvPr id="4" name="Номер слайда 3"/>
          <p:cNvSpPr>
            <a:spLocks noGrp="1"/>
          </p:cNvSpPr>
          <p:nvPr>
            <p:ph type="sldNum" sz="quarter" idx="10"/>
          </p:nvPr>
        </p:nvSpPr>
        <p:spPr/>
        <p:txBody>
          <a:bodyPr/>
          <a:lstStyle/>
          <a:p>
            <a:fld id="{0ED8A9B0-80EF-A34D-B345-E2DEC5501E01}" type="slidenum">
              <a:rPr lang="en-US" smtClean="0"/>
              <a:pPr/>
              <a:t>1</a:t>
            </a:fld>
            <a:endParaRPr lang="en-US"/>
          </a:p>
        </p:txBody>
      </p:sp>
    </p:spTree>
    <p:extLst>
      <p:ext uri="{BB962C8B-B14F-4D97-AF65-F5344CB8AC3E}">
        <p14:creationId xmlns:p14="http://schemas.microsoft.com/office/powerpoint/2010/main" val="173295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2 : What do you remember from last financial classes ?</a:t>
            </a:r>
            <a:endParaRPr lang="en-US" sz="1200" kern="1200" dirty="0" smtClean="0">
              <a:solidFill>
                <a:schemeClr val="tx1"/>
              </a:solidFill>
              <a:effectLst/>
              <a:latin typeface="+mn-lt"/>
              <a:ea typeface="+mn-ea"/>
              <a:cs typeface="+mn-cs"/>
            </a:endParaRPr>
          </a:p>
          <a:p>
            <a:endParaRPr lang="en-US" dirty="0" smtClean="0"/>
          </a:p>
          <a:p>
            <a:r>
              <a:rPr lang="en-US" dirty="0" smtClean="0"/>
              <a:t>The goal of today’s financial class is to learn about the inflation and how it impacts your financial life. This topic "inflation" will impact your whole life. Why ? Because it has an impact on your savings, your expenses,...everything. So it is very important you understand what inflation means and how you should act going forward...got it?</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a:t>
            </a:fld>
            <a:endParaRPr lang="en-US"/>
          </a:p>
        </p:txBody>
      </p:sp>
    </p:spTree>
    <p:extLst>
      <p:ext uri="{BB962C8B-B14F-4D97-AF65-F5344CB8AC3E}">
        <p14:creationId xmlns:p14="http://schemas.microsoft.com/office/powerpoint/2010/main" val="1381504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smtClean="0"/>
              <a:t>Slide 8 : Why</a:t>
            </a:r>
            <a:r>
              <a:rPr lang="en-US" b="1" baseline="0" dirty="0" smtClean="0"/>
              <a:t> Financial Education is important</a:t>
            </a:r>
            <a:endParaRPr lang="en-US" dirty="0" smtClean="0"/>
          </a:p>
          <a:p>
            <a:endParaRPr lang="en-US" dirty="0" smtClean="0"/>
          </a:p>
          <a:p>
            <a:r>
              <a:rPr lang="en-US" dirty="0" smtClean="0"/>
              <a:t>Why is financial literacy important? I explain the kids that financial education is simply missing in their weekly schedule. They get both two hours of religion per week. How will religion serve them in their future life ? More than financial literacy? Kids do agree with me !</a:t>
            </a:r>
          </a:p>
          <a:p>
            <a:r>
              <a:rPr lang="en-US" dirty="0" smtClean="0"/>
              <a:t>The numbers in this graph are clear that financial education is NOT taught at schools while it is extremely important!</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8</a:t>
            </a:fld>
            <a:endParaRPr lang="en-US"/>
          </a:p>
        </p:txBody>
      </p:sp>
    </p:spTree>
    <p:extLst>
      <p:ext uri="{BB962C8B-B14F-4D97-AF65-F5344CB8AC3E}">
        <p14:creationId xmlns:p14="http://schemas.microsoft.com/office/powerpoint/2010/main" val="557164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smtClean="0"/>
              <a:t>Slide 9 : The topic of</a:t>
            </a:r>
            <a:r>
              <a:rPr lang="en-US" b="1" baseline="0" dirty="0" smtClean="0"/>
              <a:t> today’s class : INFLATION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Today’s lesson is about how inflation works and what it does mean. You will be impacted by inflation your whole life ! Governments like inflation. Look at the little guy on the top left. Inflation is a heavy ball around his leg. It is like a hidden shark in the water or a lady losing her shopping goods over time...three great cartoons that represent inflation.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9</a:t>
            </a:fld>
            <a:endParaRPr lang="en-US"/>
          </a:p>
        </p:txBody>
      </p:sp>
    </p:spTree>
    <p:extLst>
      <p:ext uri="{BB962C8B-B14F-4D97-AF65-F5344CB8AC3E}">
        <p14:creationId xmlns:p14="http://schemas.microsoft.com/office/powerpoint/2010/main" val="2663796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10 :</a:t>
            </a:r>
            <a:r>
              <a:rPr lang="en-US" dirty="0" smtClean="0"/>
              <a:t> </a:t>
            </a:r>
            <a:r>
              <a:rPr lang="en-US" b="1" dirty="0" smtClean="0"/>
              <a:t>How banks work with your money</a:t>
            </a:r>
            <a:r>
              <a:rPr lang="en-US" dirty="0" smtClean="0"/>
              <a:t> </a:t>
            </a:r>
          </a:p>
          <a:p>
            <a:endParaRPr lang="en-US" dirty="0" smtClean="0"/>
          </a:p>
          <a:p>
            <a:r>
              <a:rPr lang="en-US" dirty="0" smtClean="0"/>
              <a:t>Let’s begin with explaining how banks operate with your money. You put the money you get from grandmother in a savings account. The bank will pay you minimum 0,11% on the money you park there. They take that money and give it someone else who want to take a loan to buy a house, a car, a vacation, start a company at 3%. A government also takes loans with central banks. The ratio from savings towards loans is around 1:10. They can give a % money to 10 people for every person putting money on the bank. </a:t>
            </a:r>
          </a:p>
          <a:p>
            <a:r>
              <a:rPr lang="en-US" dirty="0" smtClean="0"/>
              <a:t>So I ask the kids...is the bank earning money ? They figure it out quickly.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10</a:t>
            </a:fld>
            <a:endParaRPr lang="en-US"/>
          </a:p>
        </p:txBody>
      </p:sp>
    </p:spTree>
    <p:extLst>
      <p:ext uri="{BB962C8B-B14F-4D97-AF65-F5344CB8AC3E}">
        <p14:creationId xmlns:p14="http://schemas.microsoft.com/office/powerpoint/2010/main" val="4160998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p>
          <a:p>
            <a:r>
              <a:rPr lang="en-US" b="1" dirty="0" smtClean="0"/>
              <a:t>Slide 11 :</a:t>
            </a:r>
            <a:r>
              <a:rPr lang="en-US" dirty="0" smtClean="0"/>
              <a:t> </a:t>
            </a:r>
            <a:r>
              <a:rPr lang="en-US" b="1" dirty="0" smtClean="0"/>
              <a:t>Debt is still money</a:t>
            </a:r>
            <a:endParaRPr lang="en-US" dirty="0" smtClean="0"/>
          </a:p>
          <a:p>
            <a:r>
              <a:rPr lang="en-US" dirty="0" smtClean="0"/>
              <a:t>So if you take a loan at the bank as many Americans do for their house, car or study at university, they need to pay that money back. Debt is still money. It is just a matter of how long will it take before you pay it back.</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11</a:t>
            </a:fld>
            <a:endParaRPr lang="en-US"/>
          </a:p>
        </p:txBody>
      </p:sp>
    </p:spTree>
    <p:extLst>
      <p:ext uri="{BB962C8B-B14F-4D97-AF65-F5344CB8AC3E}">
        <p14:creationId xmlns:p14="http://schemas.microsoft.com/office/powerpoint/2010/main" val="1584129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p>
          <a:p>
            <a:r>
              <a:rPr lang="en-US" b="1" dirty="0" smtClean="0"/>
              <a:t>Slide 12 : Interest Rate</a:t>
            </a:r>
            <a:endParaRPr lang="en-US" dirty="0" smtClean="0"/>
          </a:p>
          <a:p>
            <a:r>
              <a:rPr lang="en-US" dirty="0" smtClean="0"/>
              <a:t>So each loan has an interest rate. Interest rates are defined by central banks and commercial banks. The higher the interest rate goes, the more you have to pay if you have a variable interest rate. If you have a fixed interest rate, you have a fixed amount to pay. Most Belgians buy a house with a fixed interest rate loan. </a:t>
            </a:r>
          </a:p>
          <a:p>
            <a:r>
              <a:rPr lang="en-US" dirty="0" smtClean="0"/>
              <a:t>Past years this interest rate has been going down. Now it's going up a little again.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12</a:t>
            </a:fld>
            <a:endParaRPr lang="en-US"/>
          </a:p>
        </p:txBody>
      </p:sp>
    </p:spTree>
    <p:extLst>
      <p:ext uri="{BB962C8B-B14F-4D97-AF65-F5344CB8AC3E}">
        <p14:creationId xmlns:p14="http://schemas.microsoft.com/office/powerpoint/2010/main" val="463152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13 : The definition of inflation</a:t>
            </a:r>
            <a:endParaRPr lang="en-US" dirty="0" smtClean="0"/>
          </a:p>
          <a:p>
            <a:r>
              <a:rPr lang="en-US" dirty="0" smtClean="0"/>
              <a:t>Read the definition of inflation. Do you understand this ? It is when prices of goods and services are constantly going up. You don't know about this as today you pay 1 euro but tomorrow you pay 1,15 euro. Small increases of prices over time. </a:t>
            </a:r>
          </a:p>
          <a:p>
            <a:endParaRPr lang="en-US" dirty="0" smtClean="0"/>
          </a:p>
          <a:p>
            <a:r>
              <a:rPr lang="en-US" dirty="0" smtClean="0"/>
              <a:t>Do you understand</a:t>
            </a:r>
            <a:r>
              <a:rPr lang="en-US" baseline="0" dirty="0" smtClean="0"/>
              <a:t> ? </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13</a:t>
            </a:fld>
            <a:endParaRPr lang="en-US"/>
          </a:p>
        </p:txBody>
      </p:sp>
    </p:spTree>
    <p:extLst>
      <p:ext uri="{BB962C8B-B14F-4D97-AF65-F5344CB8AC3E}">
        <p14:creationId xmlns:p14="http://schemas.microsoft.com/office/powerpoint/2010/main" val="2096727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14 : Why should I care Brother ?</a:t>
            </a:r>
          </a:p>
          <a:p>
            <a:r>
              <a:rPr lang="en-US" dirty="0" smtClean="0"/>
              <a:t> </a:t>
            </a:r>
          </a:p>
          <a:p>
            <a:r>
              <a:rPr lang="en-US" dirty="0" smtClean="0"/>
              <a:t>So why should you care ? Well inflation means that if prices goes up, your expenses will increase. For example, if you rent a house and your contract says "Rent will be adjusted according to inflation rate", that you will pay more each year to a new adjusted inflation rate monthly fee. Got it?</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14</a:t>
            </a:fld>
            <a:endParaRPr lang="en-US"/>
          </a:p>
        </p:txBody>
      </p:sp>
    </p:spTree>
    <p:extLst>
      <p:ext uri="{BB962C8B-B14F-4D97-AF65-F5344CB8AC3E}">
        <p14:creationId xmlns:p14="http://schemas.microsoft.com/office/powerpoint/2010/main" val="2604903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15 : Losing Buying Power</a:t>
            </a:r>
            <a:endParaRPr lang="en-US" dirty="0" smtClean="0"/>
          </a:p>
          <a:p>
            <a:r>
              <a:rPr lang="en-US" dirty="0" smtClean="0"/>
              <a:t>Let’s take a look at the left image. What do you see ? You can see the shopping basket of the year 1998, 2005 and 2013. What do you see ? How much can you buy for 20 dollars ? </a:t>
            </a:r>
          </a:p>
          <a:p>
            <a:r>
              <a:rPr lang="en-US" dirty="0" smtClean="0"/>
              <a:t>Inflation is robbing you slowly from your purchasing power. Do you see the difference ? When prices go up, your purchasing power goes down as time goes on. </a:t>
            </a:r>
          </a:p>
          <a:p>
            <a:r>
              <a:rPr lang="en-US" dirty="0" smtClean="0"/>
              <a:t>This is very important to understand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15</a:t>
            </a:fld>
            <a:endParaRPr lang="en-US"/>
          </a:p>
        </p:txBody>
      </p:sp>
    </p:spTree>
    <p:extLst>
      <p:ext uri="{BB962C8B-B14F-4D97-AF65-F5344CB8AC3E}">
        <p14:creationId xmlns:p14="http://schemas.microsoft.com/office/powerpoint/2010/main" val="3555645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p>
          <a:p>
            <a:r>
              <a:rPr lang="en-US" b="1" dirty="0" smtClean="0"/>
              <a:t>Slide 16: The evolution of the price of one bread</a:t>
            </a:r>
            <a:endParaRPr lang="en-US" dirty="0" smtClean="0"/>
          </a:p>
          <a:p>
            <a:r>
              <a:rPr lang="en-US" dirty="0" smtClean="0"/>
              <a:t>Here you see the graph of the price of bread. What was the price in the year 1990 ? What was the price in the year 2010 ? What will be the price of bread in 2030? We don't know but you understand now what is happening, right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16</a:t>
            </a:fld>
            <a:endParaRPr lang="en-US"/>
          </a:p>
        </p:txBody>
      </p:sp>
    </p:spTree>
    <p:extLst>
      <p:ext uri="{BB962C8B-B14F-4D97-AF65-F5344CB8AC3E}">
        <p14:creationId xmlns:p14="http://schemas.microsoft.com/office/powerpoint/2010/main" val="1492746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17: Inflation </a:t>
            </a:r>
            <a:endParaRPr lang="en-US" dirty="0" smtClean="0"/>
          </a:p>
          <a:p>
            <a:r>
              <a:rPr lang="en-US" dirty="0" smtClean="0"/>
              <a:t>So inflation is actually a hidden tax we pay for living in this world. The prices go up each year and governments also want inflation to go up. So if you don't grow your money higher than inflation, you are losing money. </a:t>
            </a:r>
          </a:p>
          <a:p>
            <a:r>
              <a:rPr lang="en-US" dirty="0" smtClean="0"/>
              <a:t>Do you remember how much interest the bank gives you on your savings account ? Right...o,11%</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17</a:t>
            </a:fld>
            <a:endParaRPr lang="en-US"/>
          </a:p>
        </p:txBody>
      </p:sp>
    </p:spTree>
    <p:extLst>
      <p:ext uri="{BB962C8B-B14F-4D97-AF65-F5344CB8AC3E}">
        <p14:creationId xmlns:p14="http://schemas.microsoft.com/office/powerpoint/2010/main" val="2307107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18 : What is the % Inflation today in Belgium ? </a:t>
            </a:r>
            <a:endParaRPr lang="en-US" dirty="0" smtClean="0"/>
          </a:p>
          <a:p>
            <a:r>
              <a:rPr lang="en-US" dirty="0" smtClean="0"/>
              <a:t>Let's read the following graph. Can you tell me the inflation rate in Belgium in July 2018 ? What is the % ? </a:t>
            </a:r>
          </a:p>
          <a:p>
            <a:r>
              <a:rPr lang="en-US" dirty="0" smtClean="0"/>
              <a:t>So this means 2,17% was the increase in price if your rental contract stated that each July your rental fee will be adjusted according to the inflation rate. Understand ?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18</a:t>
            </a:fld>
            <a:endParaRPr lang="en-US"/>
          </a:p>
        </p:txBody>
      </p:sp>
    </p:spTree>
    <p:extLst>
      <p:ext uri="{BB962C8B-B14F-4D97-AF65-F5344CB8AC3E}">
        <p14:creationId xmlns:p14="http://schemas.microsoft.com/office/powerpoint/2010/main" val="3722674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19 : What is the impact on your Savings Account ? </a:t>
            </a:r>
            <a:endParaRPr lang="en-US" dirty="0" smtClean="0"/>
          </a:p>
          <a:p>
            <a:r>
              <a:rPr lang="en-US" dirty="0" smtClean="0"/>
              <a:t>So let's do exercise on the next page. Calculate how much money or buying power you have left after 10 years of an inflation of 2%. It is the same concept of compound interest but now you are losing money. </a:t>
            </a:r>
          </a:p>
          <a:p>
            <a:r>
              <a:rPr lang="en-US" dirty="0" smtClean="0"/>
              <a:t>The answer is : around 8.000. After 10 years you will have lost almost 20% of your buying power. It will still show 10.000 on your bank account but you only have buying power of 8.000 Euro.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19</a:t>
            </a:fld>
            <a:endParaRPr lang="en-US"/>
          </a:p>
        </p:txBody>
      </p:sp>
    </p:spTree>
    <p:extLst>
      <p:ext uri="{BB962C8B-B14F-4D97-AF65-F5344CB8AC3E}">
        <p14:creationId xmlns:p14="http://schemas.microsoft.com/office/powerpoint/2010/main" val="1542537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20 :  In Venezuela They have Hyperinflation</a:t>
            </a:r>
            <a:endParaRPr lang="en-US" dirty="0" smtClean="0"/>
          </a:p>
          <a:p>
            <a:r>
              <a:rPr lang="en-US" dirty="0" smtClean="0"/>
              <a:t>So there's also HYPER inflation. What does that mean ? It means the prices go up exponentially and money is worth almost nothing. Here you see a pile of money on one side versus a roll of toilet paper. Well...the money is worth less than the toilet paper so it's cheaper to clean your butt with the toilet paper...lol ! </a:t>
            </a:r>
          </a:p>
          <a:p>
            <a:r>
              <a:rPr lang="en-US" dirty="0" smtClean="0"/>
              <a:t>If your country will do a hyperinflation, run and move to another country. You are in a bad spot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20</a:t>
            </a:fld>
            <a:endParaRPr lang="en-US"/>
          </a:p>
        </p:txBody>
      </p:sp>
    </p:spTree>
    <p:extLst>
      <p:ext uri="{BB962C8B-B14F-4D97-AF65-F5344CB8AC3E}">
        <p14:creationId xmlns:p14="http://schemas.microsoft.com/office/powerpoint/2010/main" val="2260585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21 :  Let's find out your financial attitude</a:t>
            </a:r>
            <a:endParaRPr lang="en-US" dirty="0" smtClean="0"/>
          </a:p>
          <a:p>
            <a:r>
              <a:rPr lang="en-US" dirty="0" smtClean="0"/>
              <a:t>Managing money is also about your financial attitude. Let's flip to the next page. Take a look at following money options. Which one would you choose? Write down why you don't want to chose an option and mark which one you would chose?</a:t>
            </a:r>
          </a:p>
          <a:p>
            <a:r>
              <a:rPr lang="en-US" dirty="0" smtClean="0"/>
              <a:t>When the kids are ready, they explain their reasoning.</a:t>
            </a:r>
          </a:p>
          <a:p>
            <a:r>
              <a:rPr lang="en-US" dirty="0" smtClean="0"/>
              <a:t>Son A choses for the 1 million $ cash. This gives financial security. He doesn't think spending time with a rich person provides any value nor money. Lifetime free traveling is nice but not important. No risks for winning the 200 million as you could end up with nothing.</a:t>
            </a:r>
          </a:p>
          <a:p>
            <a:r>
              <a:rPr lang="en-US" dirty="0" smtClean="0"/>
              <a:t>So conclusion of the financial attitude of son A : Risk averse and aiming for financial security. Take the money opportunity and grow your money from there. Son I choses the 50% chance at winning the 200 million. His reasoning is that he has nothing today, so if he has nothing </a:t>
            </a:r>
            <a:r>
              <a:rPr lang="en-US" dirty="0" err="1" smtClean="0"/>
              <a:t>afterwards..nothing</a:t>
            </a:r>
            <a:r>
              <a:rPr lang="en-US" dirty="0" smtClean="0"/>
              <a:t> changes. If he wins it, he is financially independent and doesn't need to work anymore. Even his family doesn't need to work anymore. The other choices are not appealing to him.</a:t>
            </a:r>
          </a:p>
          <a:p>
            <a:r>
              <a:rPr lang="en-US" dirty="0" smtClean="0"/>
              <a:t>Conclusion of the financial attitude I : Doesn't shy money risks, nor a gamble. Taking the 1 million cash is not sufficient for him...it's not that much money according to him. What do you have left after buying a house and more stuff ? This leads to an interesting discussion and lot of laughter. I explain the kids spending three years with the richest person on earth can teach you how to grow your money, how he made his success and how he can help you to build your own business by mentoring and coaching you. Lifetime free traveling can also teach you many valuable lessons in life. You learn how to deal with travel problems, learn about other cultures and interact with foreign people.</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21</a:t>
            </a:fld>
            <a:endParaRPr lang="en-US"/>
          </a:p>
        </p:txBody>
      </p:sp>
    </p:spTree>
    <p:extLst>
      <p:ext uri="{BB962C8B-B14F-4D97-AF65-F5344CB8AC3E}">
        <p14:creationId xmlns:p14="http://schemas.microsoft.com/office/powerpoint/2010/main" val="3488689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22 : Final feedback</a:t>
            </a:r>
            <a:endParaRPr lang="en-US" dirty="0" smtClean="0"/>
          </a:p>
          <a:p>
            <a:r>
              <a:rPr lang="en-US" dirty="0" smtClean="0"/>
              <a:t>Time for final feedback. Kids write down their final feedback and what they did learn.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22</a:t>
            </a:fld>
            <a:endParaRPr lang="en-US"/>
          </a:p>
        </p:txBody>
      </p:sp>
    </p:spTree>
    <p:extLst>
      <p:ext uri="{BB962C8B-B14F-4D97-AF65-F5344CB8AC3E}">
        <p14:creationId xmlns:p14="http://schemas.microsoft.com/office/powerpoint/2010/main" val="792391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23 : Time for a present</a:t>
            </a:r>
            <a:endParaRPr lang="en-US" dirty="0" smtClean="0"/>
          </a:p>
          <a:p>
            <a:endParaRPr lang="en-US" dirty="0" smtClean="0"/>
          </a:p>
          <a:p>
            <a:r>
              <a:rPr lang="en-US" dirty="0" smtClean="0"/>
              <a:t>Give</a:t>
            </a:r>
            <a:r>
              <a:rPr lang="en-US" baseline="0" dirty="0" smtClean="0"/>
              <a:t> your kids an incentive for their attention and great work. </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23</a:t>
            </a:fld>
            <a:endParaRPr lang="en-US"/>
          </a:p>
        </p:txBody>
      </p:sp>
    </p:spTree>
    <p:extLst>
      <p:ext uri="{BB962C8B-B14F-4D97-AF65-F5344CB8AC3E}">
        <p14:creationId xmlns:p14="http://schemas.microsoft.com/office/powerpoint/2010/main" val="2443431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23 : Keep on learning EVERY DAY</a:t>
            </a:r>
            <a:endParaRPr lang="en-US" dirty="0" smtClean="0"/>
          </a:p>
          <a:p>
            <a:r>
              <a:rPr lang="en-US" dirty="0" smtClean="0"/>
              <a:t>Never stop learning as this is important in life. Follow your passions and learn, learn, learn...</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24</a:t>
            </a:fld>
            <a:endParaRPr lang="en-US"/>
          </a:p>
        </p:txBody>
      </p:sp>
    </p:spTree>
    <p:extLst>
      <p:ext uri="{BB962C8B-B14F-4D97-AF65-F5344CB8AC3E}">
        <p14:creationId xmlns:p14="http://schemas.microsoft.com/office/powerpoint/2010/main" val="1736269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ull Image BG">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24387175" cy="13716000"/>
          </a:xfrm>
        </p:spPr>
        <p:txBody>
          <a:bodyPr>
            <a:normAutofit/>
          </a:bodyPr>
          <a:lstStyle>
            <a:lvl1pPr marL="0" indent="0">
              <a:buNone/>
              <a:defRPr sz="3200"/>
            </a:lvl1pPr>
          </a:lstStyle>
          <a:p>
            <a:endParaRPr lang="en-US" dirty="0"/>
          </a:p>
        </p:txBody>
      </p:sp>
    </p:spTree>
    <p:extLst>
      <p:ext uri="{BB962C8B-B14F-4D97-AF65-F5344CB8AC3E}">
        <p14:creationId xmlns:p14="http://schemas.microsoft.com/office/powerpoint/2010/main" val="1936331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10" name="Picture Placeholder 8"/>
          <p:cNvSpPr>
            <a:spLocks noGrp="1"/>
          </p:cNvSpPr>
          <p:nvPr>
            <p:ph type="pic" sz="quarter" idx="10"/>
          </p:nvPr>
        </p:nvSpPr>
        <p:spPr>
          <a:xfrm>
            <a:off x="13181013" y="2790825"/>
            <a:ext cx="9483725" cy="9485313"/>
          </a:xfrm>
        </p:spPr>
        <p:txBody>
          <a:bodyPr>
            <a:normAutofit/>
          </a:bodyPr>
          <a:lstStyle>
            <a:lvl1pPr marL="0" indent="0">
              <a:buNone/>
              <a:defRPr sz="3600">
                <a:solidFill>
                  <a:schemeClr val="tx1"/>
                </a:solidFill>
              </a:defRPr>
            </a:lvl1pPr>
          </a:lstStyle>
          <a:p>
            <a:endParaRPr lang="en-US" dirty="0"/>
          </a:p>
        </p:txBody>
      </p:sp>
    </p:spTree>
    <p:extLst>
      <p:ext uri="{BB962C8B-B14F-4D97-AF65-F5344CB8AC3E}">
        <p14:creationId xmlns:p14="http://schemas.microsoft.com/office/powerpoint/2010/main" val="1946170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5588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ividual of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1722438" y="3417253"/>
            <a:ext cx="6332712" cy="6331888"/>
          </a:xfrm>
          <a:prstGeom prst="rect">
            <a:avLst/>
          </a:prstGeom>
        </p:spPr>
        <p:txBody>
          <a:bodyPr>
            <a:normAutofit/>
          </a:bodyPr>
          <a:lstStyle>
            <a:lvl1pPr>
              <a:defRPr sz="3200"/>
            </a:lvl1pPr>
          </a:lstStyle>
          <a:p>
            <a:endParaRPr lang="en-US"/>
          </a:p>
        </p:txBody>
      </p:sp>
    </p:spTree>
    <p:extLst>
      <p:ext uri="{BB962C8B-B14F-4D97-AF65-F5344CB8AC3E}">
        <p14:creationId xmlns:p14="http://schemas.microsoft.com/office/powerpoint/2010/main" val="993639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ndividual of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0" y="0"/>
            <a:ext cx="12193588" cy="13870508"/>
          </a:xfrm>
          <a:prstGeom prst="rect">
            <a:avLst/>
          </a:prstGeom>
        </p:spPr>
        <p:txBody>
          <a:bodyPr>
            <a:normAutofit/>
          </a:bodyPr>
          <a:lstStyle>
            <a:lvl1pPr>
              <a:defRPr sz="3200"/>
            </a:lvl1pPr>
          </a:lstStyle>
          <a:p>
            <a:endParaRPr lang="en-US"/>
          </a:p>
        </p:txBody>
      </p:sp>
    </p:spTree>
    <p:extLst>
      <p:ext uri="{BB962C8B-B14F-4D97-AF65-F5344CB8AC3E}">
        <p14:creationId xmlns:p14="http://schemas.microsoft.com/office/powerpoint/2010/main" val="1456605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ortfolio Two">
    <p:spTree>
      <p:nvGrpSpPr>
        <p:cNvPr id="1" name=""/>
        <p:cNvGrpSpPr/>
        <p:nvPr/>
      </p:nvGrpSpPr>
      <p:grpSpPr>
        <a:xfrm>
          <a:off x="0" y="0"/>
          <a:ext cx="0" cy="0"/>
          <a:chOff x="0" y="0"/>
          <a:chExt cx="0" cy="0"/>
        </a:xfrm>
      </p:grpSpPr>
      <p:sp>
        <p:nvSpPr>
          <p:cNvPr id="37" name="Picture Placeholder 13"/>
          <p:cNvSpPr>
            <a:spLocks noGrp="1" noChangeAspect="1"/>
          </p:cNvSpPr>
          <p:nvPr>
            <p:ph type="pic" sz="quarter" idx="15"/>
          </p:nvPr>
        </p:nvSpPr>
        <p:spPr>
          <a:xfrm>
            <a:off x="2319943"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38" name="Picture Placeholder 13"/>
          <p:cNvSpPr>
            <a:spLocks noGrp="1" noChangeAspect="1"/>
          </p:cNvSpPr>
          <p:nvPr>
            <p:ph type="pic" sz="quarter" idx="16"/>
          </p:nvPr>
        </p:nvSpPr>
        <p:spPr>
          <a:xfrm>
            <a:off x="4644806"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0" name="Picture Placeholder 13"/>
          <p:cNvSpPr>
            <a:spLocks noGrp="1" noChangeAspect="1"/>
          </p:cNvSpPr>
          <p:nvPr>
            <p:ph type="pic" sz="quarter" idx="18"/>
          </p:nvPr>
        </p:nvSpPr>
        <p:spPr>
          <a:xfrm>
            <a:off x="2319943"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2" name="Picture Placeholder 13"/>
          <p:cNvSpPr>
            <a:spLocks noGrp="1" noChangeAspect="1"/>
          </p:cNvSpPr>
          <p:nvPr>
            <p:ph type="pic" sz="quarter" idx="20"/>
          </p:nvPr>
        </p:nvSpPr>
        <p:spPr>
          <a:xfrm>
            <a:off x="2311234"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3" name="Picture Placeholder 13"/>
          <p:cNvSpPr>
            <a:spLocks noGrp="1" noChangeAspect="1"/>
          </p:cNvSpPr>
          <p:nvPr>
            <p:ph type="pic" sz="quarter" idx="21"/>
          </p:nvPr>
        </p:nvSpPr>
        <p:spPr>
          <a:xfrm>
            <a:off x="4644806"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4" name="Picture Placeholder 13"/>
          <p:cNvSpPr>
            <a:spLocks noGrp="1" noChangeAspect="1"/>
          </p:cNvSpPr>
          <p:nvPr>
            <p:ph type="pic" sz="quarter" idx="22"/>
          </p:nvPr>
        </p:nvSpPr>
        <p:spPr>
          <a:xfrm>
            <a:off x="6969669"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5" name="Picture Placeholder 13"/>
          <p:cNvSpPr>
            <a:spLocks noGrp="1" noChangeAspect="1"/>
          </p:cNvSpPr>
          <p:nvPr>
            <p:ph type="pic" sz="quarter" idx="23"/>
          </p:nvPr>
        </p:nvSpPr>
        <p:spPr>
          <a:xfrm>
            <a:off x="2311234"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6" name="Picture Placeholder 13"/>
          <p:cNvSpPr>
            <a:spLocks noGrp="1" noChangeAspect="1"/>
          </p:cNvSpPr>
          <p:nvPr>
            <p:ph type="pic" sz="quarter" idx="24"/>
          </p:nvPr>
        </p:nvSpPr>
        <p:spPr>
          <a:xfrm>
            <a:off x="4644806"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8" name="Picture Placeholder 13"/>
          <p:cNvSpPr>
            <a:spLocks noGrp="1" noChangeAspect="1"/>
          </p:cNvSpPr>
          <p:nvPr>
            <p:ph type="pic" sz="quarter" idx="26"/>
          </p:nvPr>
        </p:nvSpPr>
        <p:spPr>
          <a:xfrm>
            <a:off x="6966442"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1" name="Picture Placeholder 13"/>
          <p:cNvSpPr>
            <a:spLocks noGrp="1" noChangeAspect="1"/>
          </p:cNvSpPr>
          <p:nvPr>
            <p:ph type="pic" sz="quarter" idx="29"/>
          </p:nvPr>
        </p:nvSpPr>
        <p:spPr>
          <a:xfrm>
            <a:off x="6966442"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2" name="Picture Placeholder 13"/>
          <p:cNvSpPr>
            <a:spLocks noGrp="1" noChangeAspect="1"/>
          </p:cNvSpPr>
          <p:nvPr>
            <p:ph type="pic" sz="quarter" idx="30"/>
          </p:nvPr>
        </p:nvSpPr>
        <p:spPr>
          <a:xfrm>
            <a:off x="9300016"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4" name="Picture Placeholder 13"/>
          <p:cNvSpPr>
            <a:spLocks noGrp="1" noChangeAspect="1"/>
          </p:cNvSpPr>
          <p:nvPr>
            <p:ph type="pic" sz="quarter" idx="32"/>
          </p:nvPr>
        </p:nvSpPr>
        <p:spPr>
          <a:xfrm>
            <a:off x="9291304"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7" name="Picture Placeholder 13"/>
          <p:cNvSpPr>
            <a:spLocks noGrp="1" noChangeAspect="1"/>
          </p:cNvSpPr>
          <p:nvPr>
            <p:ph type="pic" sz="quarter" idx="35"/>
          </p:nvPr>
        </p:nvSpPr>
        <p:spPr>
          <a:xfrm>
            <a:off x="9291304"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Tree>
    <p:extLst>
      <p:ext uri="{BB962C8B-B14F-4D97-AF65-F5344CB8AC3E}">
        <p14:creationId xmlns:p14="http://schemas.microsoft.com/office/powerpoint/2010/main" val="2412166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ortfolio Three">
    <p:spTree>
      <p:nvGrpSpPr>
        <p:cNvPr id="1" name=""/>
        <p:cNvGrpSpPr/>
        <p:nvPr/>
      </p:nvGrpSpPr>
      <p:grpSpPr>
        <a:xfrm>
          <a:off x="0" y="0"/>
          <a:ext cx="0" cy="0"/>
          <a:chOff x="0" y="0"/>
          <a:chExt cx="0" cy="0"/>
        </a:xfrm>
      </p:grpSpPr>
      <p:sp>
        <p:nvSpPr>
          <p:cNvPr id="23" name="Picture Placeholder 2"/>
          <p:cNvSpPr>
            <a:spLocks noGrp="1"/>
          </p:cNvSpPr>
          <p:nvPr>
            <p:ph type="pic" sz="quarter" idx="10"/>
          </p:nvPr>
        </p:nvSpPr>
        <p:spPr>
          <a:xfrm>
            <a:off x="2744788" y="3448050"/>
            <a:ext cx="6154737" cy="3568700"/>
          </a:xfrm>
        </p:spPr>
        <p:txBody>
          <a:bodyPr>
            <a:normAutofit/>
          </a:bodyPr>
          <a:lstStyle>
            <a:lvl1pPr>
              <a:defRPr sz="2400"/>
            </a:lvl1pPr>
          </a:lstStyle>
          <a:p>
            <a:endParaRPr lang="en-US"/>
          </a:p>
        </p:txBody>
      </p:sp>
      <p:sp>
        <p:nvSpPr>
          <p:cNvPr id="27" name="Picture Placeholder 2"/>
          <p:cNvSpPr>
            <a:spLocks noGrp="1"/>
          </p:cNvSpPr>
          <p:nvPr>
            <p:ph type="pic" sz="quarter" idx="11"/>
          </p:nvPr>
        </p:nvSpPr>
        <p:spPr>
          <a:xfrm>
            <a:off x="9126826" y="3448050"/>
            <a:ext cx="6154737" cy="3568700"/>
          </a:xfrm>
        </p:spPr>
        <p:txBody>
          <a:bodyPr>
            <a:normAutofit/>
          </a:bodyPr>
          <a:lstStyle>
            <a:lvl1pPr>
              <a:defRPr sz="2400"/>
            </a:lvl1pPr>
          </a:lstStyle>
          <a:p>
            <a:endParaRPr lang="en-US"/>
          </a:p>
        </p:txBody>
      </p:sp>
      <p:sp>
        <p:nvSpPr>
          <p:cNvPr id="28" name="Picture Placeholder 2"/>
          <p:cNvSpPr>
            <a:spLocks noGrp="1"/>
          </p:cNvSpPr>
          <p:nvPr>
            <p:ph type="pic" sz="quarter" idx="12"/>
          </p:nvPr>
        </p:nvSpPr>
        <p:spPr>
          <a:xfrm>
            <a:off x="15487322" y="3448050"/>
            <a:ext cx="6154737" cy="3568700"/>
          </a:xfrm>
        </p:spPr>
        <p:txBody>
          <a:bodyPr>
            <a:normAutofit/>
          </a:bodyPr>
          <a:lstStyle>
            <a:lvl1pPr>
              <a:defRPr sz="2400"/>
            </a:lvl1pPr>
          </a:lstStyle>
          <a:p>
            <a:endParaRPr lang="en-US"/>
          </a:p>
        </p:txBody>
      </p:sp>
    </p:spTree>
    <p:extLst>
      <p:ext uri="{BB962C8B-B14F-4D97-AF65-F5344CB8AC3E}">
        <p14:creationId xmlns:p14="http://schemas.microsoft.com/office/powerpoint/2010/main" val="2511176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6332200" y="0"/>
            <a:ext cx="8054975" cy="13716000"/>
          </a:xfrm>
        </p:spPr>
        <p:txBody>
          <a:bodyPr>
            <a:normAutofit/>
          </a:bodyPr>
          <a:lstStyle>
            <a:lvl1pPr>
              <a:defRPr sz="2400"/>
            </a:lvl1pPr>
          </a:lstStyle>
          <a:p>
            <a:endParaRPr lang="en-US"/>
          </a:p>
        </p:txBody>
      </p:sp>
      <p:sp>
        <p:nvSpPr>
          <p:cNvPr id="6" name="Picture Placeholder 2"/>
          <p:cNvSpPr>
            <a:spLocks noGrp="1"/>
          </p:cNvSpPr>
          <p:nvPr>
            <p:ph type="pic" sz="quarter" idx="12"/>
          </p:nvPr>
        </p:nvSpPr>
        <p:spPr>
          <a:xfrm>
            <a:off x="0" y="0"/>
            <a:ext cx="8054975" cy="13716000"/>
          </a:xfrm>
        </p:spPr>
        <p:txBody>
          <a:bodyPr>
            <a:normAutofit/>
          </a:bodyPr>
          <a:lstStyle>
            <a:lvl1pPr>
              <a:defRPr sz="2400"/>
            </a:lvl1pPr>
          </a:lstStyle>
          <a:p>
            <a:endParaRPr lang="en-US"/>
          </a:p>
        </p:txBody>
      </p:sp>
      <p:sp>
        <p:nvSpPr>
          <p:cNvPr id="7" name="Picture Placeholder 2"/>
          <p:cNvSpPr>
            <a:spLocks noGrp="1"/>
          </p:cNvSpPr>
          <p:nvPr>
            <p:ph type="pic" sz="quarter" idx="13"/>
          </p:nvPr>
        </p:nvSpPr>
        <p:spPr>
          <a:xfrm>
            <a:off x="8166100" y="0"/>
            <a:ext cx="8054975" cy="6858000"/>
          </a:xfrm>
        </p:spPr>
        <p:txBody>
          <a:bodyPr>
            <a:normAutofit/>
          </a:bodyPr>
          <a:lstStyle>
            <a:lvl1pPr>
              <a:defRPr sz="2400"/>
            </a:lvl1pPr>
          </a:lstStyle>
          <a:p>
            <a:endParaRPr lang="en-US"/>
          </a:p>
        </p:txBody>
      </p:sp>
      <p:sp>
        <p:nvSpPr>
          <p:cNvPr id="8" name="Picture Placeholder 2"/>
          <p:cNvSpPr>
            <a:spLocks noGrp="1"/>
          </p:cNvSpPr>
          <p:nvPr>
            <p:ph type="pic" sz="quarter" idx="14"/>
          </p:nvPr>
        </p:nvSpPr>
        <p:spPr>
          <a:xfrm>
            <a:off x="8166100" y="6976872"/>
            <a:ext cx="8054975" cy="6739128"/>
          </a:xfrm>
        </p:spPr>
        <p:txBody>
          <a:bodyPr>
            <a:normAutofit/>
          </a:bodyPr>
          <a:lstStyle>
            <a:lvl1pPr>
              <a:defRPr sz="2400"/>
            </a:lvl1pPr>
          </a:lstStyle>
          <a:p>
            <a:endParaRPr lang="en-US"/>
          </a:p>
        </p:txBody>
      </p:sp>
    </p:spTree>
    <p:extLst>
      <p:ext uri="{BB962C8B-B14F-4D97-AF65-F5344CB8AC3E}">
        <p14:creationId xmlns:p14="http://schemas.microsoft.com/office/powerpoint/2010/main" val="2507081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ividual Project">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722438" y="3190890"/>
            <a:ext cx="9485004" cy="6858000"/>
          </a:xfrm>
        </p:spPr>
        <p:txBody>
          <a:bodyPr>
            <a:normAutofit/>
          </a:bodyPr>
          <a:lstStyle>
            <a:lvl1pPr>
              <a:defRPr sz="2400"/>
            </a:lvl1pPr>
          </a:lstStyle>
          <a:p>
            <a:endParaRPr lang="en-US"/>
          </a:p>
        </p:txBody>
      </p:sp>
    </p:spTree>
    <p:extLst>
      <p:ext uri="{BB962C8B-B14F-4D97-AF65-F5344CB8AC3E}">
        <p14:creationId xmlns:p14="http://schemas.microsoft.com/office/powerpoint/2010/main" val="1393754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4" name="Прямоугольник 3"/>
          <p:cNvSpPr/>
          <p:nvPr userDrawn="1"/>
        </p:nvSpPr>
        <p:spPr>
          <a:xfrm>
            <a:off x="0" y="0"/>
            <a:ext cx="24387175"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 name="Picture Placeholder 3"/>
          <p:cNvSpPr>
            <a:spLocks noGrp="1"/>
          </p:cNvSpPr>
          <p:nvPr>
            <p:ph type="pic" sz="quarter" idx="10"/>
          </p:nvPr>
        </p:nvSpPr>
        <p:spPr>
          <a:xfrm>
            <a:off x="0" y="2103438"/>
            <a:ext cx="24387175" cy="7259637"/>
          </a:xfrm>
        </p:spPr>
        <p:txBody>
          <a:bodyPr>
            <a:normAutofit/>
          </a:bodyPr>
          <a:lstStyle>
            <a:lvl1pPr>
              <a:defRPr sz="2400"/>
            </a:lvl1pPr>
          </a:lstStyle>
          <a:p>
            <a:endParaRPr lang="en-US"/>
          </a:p>
        </p:txBody>
      </p:sp>
    </p:spTree>
    <p:extLst>
      <p:ext uri="{BB962C8B-B14F-4D97-AF65-F5344CB8AC3E}">
        <p14:creationId xmlns:p14="http://schemas.microsoft.com/office/powerpoint/2010/main" val="3241336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359" y="3200401"/>
            <a:ext cx="21948458" cy="9051926"/>
          </a:xfrm>
          <a:prstGeom prst="rect">
            <a:avLst/>
          </a:prstGeom>
        </p:spPr>
        <p:txBody>
          <a:bodyPr vert="horz" lIns="217728" tIns="108864" rIns="217728" bIns="10886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52" name="Группа 51"/>
          <p:cNvGrpSpPr/>
          <p:nvPr userDrawn="1"/>
        </p:nvGrpSpPr>
        <p:grpSpPr>
          <a:xfrm flipH="1">
            <a:off x="-1" y="13092112"/>
            <a:ext cx="24387175" cy="623886"/>
            <a:chOff x="-22599705" y="12915444"/>
            <a:chExt cx="24378587" cy="800556"/>
          </a:xfrm>
          <a:solidFill>
            <a:srgbClr val="DDB236"/>
          </a:solidFill>
        </p:grpSpPr>
        <p:sp>
          <p:nvSpPr>
            <p:cNvPr id="53" name="Скругленный прямоугольник 52"/>
            <p:cNvSpPr/>
            <p:nvPr userDrawn="1"/>
          </p:nvSpPr>
          <p:spPr>
            <a:xfrm>
              <a:off x="1" y="12915444"/>
              <a:ext cx="1778881" cy="800556"/>
            </a:xfrm>
            <a:prstGeom prst="roundRect">
              <a:avLst>
                <a:gd name="adj"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4" name="Rectangle 8"/>
            <p:cNvSpPr/>
            <p:nvPr userDrawn="1"/>
          </p:nvSpPr>
          <p:spPr>
            <a:xfrm>
              <a:off x="1" y="13060800"/>
              <a:ext cx="1778881" cy="65520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Rectangle 8"/>
            <p:cNvSpPr/>
            <p:nvPr userDrawn="1"/>
          </p:nvSpPr>
          <p:spPr>
            <a:xfrm>
              <a:off x="-22599705" y="12915444"/>
              <a:ext cx="23052149" cy="8005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56" name="Группа 55"/>
          <p:cNvGrpSpPr/>
          <p:nvPr userDrawn="1"/>
        </p:nvGrpSpPr>
        <p:grpSpPr>
          <a:xfrm flipH="1">
            <a:off x="-1" y="13161406"/>
            <a:ext cx="24387175" cy="554594"/>
            <a:chOff x="-21188762" y="13067840"/>
            <a:chExt cx="23120044" cy="800560"/>
          </a:xfrm>
          <a:gradFill>
            <a:gsLst>
              <a:gs pos="0">
                <a:srgbClr val="244676"/>
              </a:gs>
              <a:gs pos="50000">
                <a:srgbClr val="305C9C"/>
              </a:gs>
              <a:gs pos="100000">
                <a:srgbClr val="244676"/>
              </a:gs>
            </a:gsLst>
            <a:lin ang="5400000" scaled="0"/>
          </a:gradFill>
        </p:grpSpPr>
        <p:sp>
          <p:nvSpPr>
            <p:cNvPr id="57" name="Скругленный прямоугольник 56"/>
            <p:cNvSpPr/>
            <p:nvPr userDrawn="1"/>
          </p:nvSpPr>
          <p:spPr>
            <a:xfrm>
              <a:off x="152401" y="13067844"/>
              <a:ext cx="1778881" cy="800556"/>
            </a:xfrm>
            <a:prstGeom prst="roundRect">
              <a:avLst>
                <a:gd name="adj"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8" name="Rectangle 8"/>
            <p:cNvSpPr/>
            <p:nvPr userDrawn="1"/>
          </p:nvSpPr>
          <p:spPr>
            <a:xfrm>
              <a:off x="152401" y="13423105"/>
              <a:ext cx="1778881" cy="445293"/>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9" name="Rectangle 8"/>
            <p:cNvSpPr/>
            <p:nvPr userDrawn="1"/>
          </p:nvSpPr>
          <p:spPr>
            <a:xfrm>
              <a:off x="-21188762" y="13067840"/>
              <a:ext cx="21793612" cy="8005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Placeholder 1"/>
          <p:cNvSpPr>
            <a:spLocks noGrp="1"/>
          </p:cNvSpPr>
          <p:nvPr>
            <p:ph type="title"/>
          </p:nvPr>
        </p:nvSpPr>
        <p:spPr>
          <a:xfrm>
            <a:off x="1219359" y="549276"/>
            <a:ext cx="21948458" cy="2286000"/>
          </a:xfrm>
          <a:prstGeom prst="rect">
            <a:avLst/>
          </a:prstGeom>
        </p:spPr>
        <p:txBody>
          <a:bodyPr vert="horz" lIns="217728" tIns="108864" rIns="217728" bIns="108864" rtlCol="0" anchor="ctr">
            <a:normAutofit/>
          </a:bodyPr>
          <a:lstStyle/>
          <a:p>
            <a:r>
              <a:rPr lang="en-US" dirty="0" smtClean="0"/>
              <a:t>Click to edit Master title style</a:t>
            </a:r>
            <a:endParaRPr lang="en-US" dirty="0"/>
          </a:p>
        </p:txBody>
      </p:sp>
      <p:grpSp>
        <p:nvGrpSpPr>
          <p:cNvPr id="33" name="Группа 32"/>
          <p:cNvGrpSpPr/>
          <p:nvPr userDrawn="1"/>
        </p:nvGrpSpPr>
        <p:grpSpPr>
          <a:xfrm>
            <a:off x="1783780" y="0"/>
            <a:ext cx="4016945" cy="292796"/>
            <a:chOff x="1783778" y="0"/>
            <a:chExt cx="2407221" cy="292796"/>
          </a:xfrm>
          <a:solidFill>
            <a:srgbClr val="DDB236"/>
          </a:solidFill>
        </p:grpSpPr>
        <p:sp>
          <p:nvSpPr>
            <p:cNvPr id="9" name="Rectangle 8"/>
            <p:cNvSpPr/>
            <p:nvPr userDrawn="1"/>
          </p:nvSpPr>
          <p:spPr>
            <a:xfrm>
              <a:off x="1783778" y="0"/>
              <a:ext cx="2407221" cy="17145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Скругленный прямоугольник 31"/>
            <p:cNvSpPr/>
            <p:nvPr userDrawn="1"/>
          </p:nvSpPr>
          <p:spPr>
            <a:xfrm>
              <a:off x="1783778" y="43754"/>
              <a:ext cx="2407221" cy="249042"/>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uk-UA"/>
            </a:p>
          </p:txBody>
        </p:sp>
      </p:grpSp>
      <p:grpSp>
        <p:nvGrpSpPr>
          <p:cNvPr id="41" name="Группа 40"/>
          <p:cNvGrpSpPr/>
          <p:nvPr userDrawn="1"/>
        </p:nvGrpSpPr>
        <p:grpSpPr>
          <a:xfrm>
            <a:off x="22519439" y="13261774"/>
            <a:ext cx="1389612" cy="355980"/>
            <a:chOff x="250795" y="4925415"/>
            <a:chExt cx="421808" cy="123825"/>
          </a:xfrm>
        </p:grpSpPr>
        <p:sp>
          <p:nvSpPr>
            <p:cNvPr id="42" name="Oval 5">
              <a:hlinkClick r:id="" action="ppaction://hlinkshowjump?jump=nextslide"/>
            </p:cNvPr>
            <p:cNvSpPr>
              <a:spLocks/>
            </p:cNvSpPr>
            <p:nvPr userDrawn="1"/>
          </p:nvSpPr>
          <p:spPr bwMode="auto">
            <a:xfrm>
              <a:off x="564187" y="4925415"/>
              <a:ext cx="108416" cy="123825"/>
            </a:xfrm>
            <a:prstGeom prst="ellipse">
              <a:avLst/>
            </a:prstGeom>
            <a:solidFill>
              <a:srgbClr val="3F3F3F">
                <a:alpha val="0"/>
              </a:srgbClr>
            </a:solidFill>
            <a:ln w="44450" cap="flat">
              <a:solidFill>
                <a:schemeClr val="bg1"/>
              </a:solidFill>
              <a:prstDash val="solid"/>
              <a:miter lim="800000"/>
              <a:headEnd type="none" w="med" len="med"/>
              <a:tailEnd type="none" w="med" len="med"/>
            </a:ln>
            <a:extLst/>
          </p:spPr>
          <p:txBody>
            <a:bodyPr lIns="0" tIns="0" rIns="0" bIns="0"/>
            <a:lstStyle/>
            <a:p>
              <a:endParaRPr lang="en-US"/>
            </a:p>
          </p:txBody>
        </p:sp>
        <p:sp>
          <p:nvSpPr>
            <p:cNvPr id="46" name="AutoShape 6">
              <a:hlinkClick r:id="" action="ppaction://hlinkshowjump?jump=nextslide"/>
            </p:cNvPr>
            <p:cNvSpPr>
              <a:spLocks/>
            </p:cNvSpPr>
            <p:nvPr userDrawn="1"/>
          </p:nvSpPr>
          <p:spPr bwMode="auto">
            <a:xfrm rot="5400000">
              <a:off x="596298" y="4965869"/>
              <a:ext cx="63103" cy="40536"/>
            </a:xfrm>
            <a:prstGeom prst="triangle">
              <a:avLst>
                <a:gd name="adj" fmla="val 50000"/>
              </a:avLst>
            </a:pr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48" name="Oval 5">
              <a:hlinkClick r:id="" action="ppaction://hlinkshowjump?jump=nextslide"/>
            </p:cNvPr>
            <p:cNvSpPr>
              <a:spLocks/>
            </p:cNvSpPr>
            <p:nvPr userDrawn="1"/>
          </p:nvSpPr>
          <p:spPr bwMode="auto">
            <a:xfrm rot="10800000">
              <a:off x="250795" y="4925415"/>
              <a:ext cx="108416" cy="123825"/>
            </a:xfrm>
            <a:prstGeom prst="ellipse">
              <a:avLst/>
            </a:prstGeom>
            <a:solidFill>
              <a:srgbClr val="3F3F3F">
                <a:alpha val="0"/>
              </a:srgbClr>
            </a:solidFill>
            <a:ln w="44450" cap="flat">
              <a:solidFill>
                <a:schemeClr val="bg1"/>
              </a:solidFill>
              <a:prstDash val="solid"/>
              <a:miter lim="800000"/>
              <a:headEnd type="none" w="med" len="med"/>
              <a:tailEnd type="none" w="med" len="med"/>
            </a:ln>
            <a:extLst/>
          </p:spPr>
          <p:txBody>
            <a:bodyPr lIns="0" tIns="0" rIns="0" bIns="0"/>
            <a:lstStyle/>
            <a:p>
              <a:endParaRPr lang="en-US"/>
            </a:p>
          </p:txBody>
        </p:sp>
        <p:sp>
          <p:nvSpPr>
            <p:cNvPr id="49" name="AutoShape 6">
              <a:hlinkClick r:id="" action="ppaction://hlinkshowjump?jump=nextslide"/>
            </p:cNvPr>
            <p:cNvSpPr>
              <a:spLocks/>
            </p:cNvSpPr>
            <p:nvPr userDrawn="1"/>
          </p:nvSpPr>
          <p:spPr bwMode="auto">
            <a:xfrm rot="16200000">
              <a:off x="269414" y="4965869"/>
              <a:ext cx="63103" cy="40536"/>
            </a:xfrm>
            <a:prstGeom prst="triangle">
              <a:avLst>
                <a:gd name="adj" fmla="val 50000"/>
              </a:avLst>
            </a:pr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grpSp>
      <p:sp>
        <p:nvSpPr>
          <p:cNvPr id="50" name="Flowchart: Off-page Connector 9"/>
          <p:cNvSpPr/>
          <p:nvPr userDrawn="1"/>
        </p:nvSpPr>
        <p:spPr>
          <a:xfrm>
            <a:off x="22941734" y="13322548"/>
            <a:ext cx="577921" cy="295200"/>
          </a:xfrm>
          <a:prstGeom prst="flowChartOffpageConnector">
            <a:avLst/>
          </a:prstGeom>
          <a:solidFill>
            <a:srgbClr val="3F3F3F">
              <a:alpha val="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FD54E57D-AA25-48FE-BAD8-96F3F656CFE4}" type="slidenum">
              <a:rPr lang="en-US" sz="1800" b="1" smtClean="0">
                <a:latin typeface="Arial" pitchFamily="34" charset="0"/>
                <a:ea typeface="Open Sans" pitchFamily="34" charset="0"/>
                <a:cs typeface="Arial" pitchFamily="34" charset="0"/>
              </a:rPr>
              <a:pPr algn="ctr"/>
              <a:t>‹#›</a:t>
            </a:fld>
            <a:endParaRPr lang="en-US" sz="900" b="1" dirty="0">
              <a:latin typeface="Arial" pitchFamily="34" charset="0"/>
              <a:ea typeface="Open Sans" pitchFamily="34" charset="0"/>
              <a:cs typeface="Arial" pitchFamily="34" charset="0"/>
            </a:endParaRPr>
          </a:p>
        </p:txBody>
      </p:sp>
      <p:sp>
        <p:nvSpPr>
          <p:cNvPr id="51" name="Rectangle 15"/>
          <p:cNvSpPr>
            <a:spLocks/>
          </p:cNvSpPr>
          <p:nvPr userDrawn="1"/>
        </p:nvSpPr>
        <p:spPr bwMode="auto">
          <a:xfrm>
            <a:off x="2335143" y="13262359"/>
            <a:ext cx="15213902" cy="342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r>
              <a:rPr lang="en-US" sz="2000" b="1" dirty="0" smtClean="0">
                <a:solidFill>
                  <a:schemeClr val="bg1"/>
                </a:solidFill>
                <a:latin typeface="Arial" pitchFamily="34" charset="0"/>
                <a:ea typeface="Open Sans" pitchFamily="34" charset="0"/>
                <a:cs typeface="Arial" pitchFamily="34" charset="0"/>
                <a:sym typeface="Lato Light" charset="0"/>
              </a:rPr>
              <a:t>www.dividendcake.com</a:t>
            </a:r>
            <a:r>
              <a:rPr lang="en-US" sz="2000" b="1" baseline="0" dirty="0" smtClean="0">
                <a:solidFill>
                  <a:schemeClr val="bg1"/>
                </a:solidFill>
                <a:latin typeface="Arial" pitchFamily="34" charset="0"/>
                <a:ea typeface="Open Sans" pitchFamily="34" charset="0"/>
                <a:cs typeface="Arial" pitchFamily="34" charset="0"/>
                <a:sym typeface="Lato Light" charset="0"/>
              </a:rPr>
              <a:t>        </a:t>
            </a:r>
            <a:r>
              <a:rPr lang="en-US" sz="2000" b="1" dirty="0" smtClean="0">
                <a:solidFill>
                  <a:schemeClr val="bg1"/>
                </a:solidFill>
                <a:latin typeface="Arial" pitchFamily="34" charset="0"/>
                <a:ea typeface="Open Sans" pitchFamily="34" charset="0"/>
                <a:cs typeface="Arial" pitchFamily="34" charset="0"/>
                <a:sym typeface="Lato Light" charset="0"/>
              </a:rPr>
              <a:t>|               Email</a:t>
            </a:r>
            <a:r>
              <a:rPr lang="en-US" sz="2000" b="1" baseline="0" dirty="0" smtClean="0">
                <a:solidFill>
                  <a:schemeClr val="bg1"/>
                </a:solidFill>
                <a:latin typeface="Arial" pitchFamily="34" charset="0"/>
                <a:ea typeface="Open Sans" pitchFamily="34" charset="0"/>
                <a:cs typeface="Arial" pitchFamily="34" charset="0"/>
                <a:sym typeface="Lato Light" charset="0"/>
              </a:rPr>
              <a:t> us </a:t>
            </a:r>
            <a:r>
              <a:rPr lang="en-US" sz="2000" b="1" kern="1200" dirty="0" smtClean="0">
                <a:solidFill>
                  <a:schemeClr val="bg1"/>
                </a:solidFill>
                <a:latin typeface="Arial" pitchFamily="34" charset="0"/>
                <a:ea typeface="Open Sans" pitchFamily="34" charset="0"/>
                <a:cs typeface="Arial" pitchFamily="34" charset="0"/>
                <a:sym typeface="Lato Light" charset="0"/>
              </a:rPr>
              <a:t>  	     </a:t>
            </a:r>
            <a:r>
              <a:rPr lang="en-US" sz="2000" b="1" dirty="0" smtClean="0">
                <a:solidFill>
                  <a:schemeClr val="bg1"/>
                </a:solidFill>
                <a:latin typeface="Arial" pitchFamily="34" charset="0"/>
                <a:ea typeface="Open Sans" pitchFamily="34" charset="0"/>
                <a:cs typeface="Arial" pitchFamily="34" charset="0"/>
                <a:sym typeface="Lato Light" charset="0"/>
              </a:rPr>
              <a:t>|   </a:t>
            </a:r>
            <a:r>
              <a:rPr lang="en-US" sz="2000" b="1" kern="1200" dirty="0" smtClean="0">
                <a:solidFill>
                  <a:schemeClr val="bg1"/>
                </a:solidFill>
                <a:latin typeface="Arial" pitchFamily="34" charset="0"/>
                <a:ea typeface="Open Sans" pitchFamily="34" charset="0"/>
                <a:cs typeface="Arial" pitchFamily="34" charset="0"/>
                <a:sym typeface="Lato Light" charset="0"/>
              </a:rPr>
              <a:t>           info@dividendcake.com</a:t>
            </a:r>
            <a:endParaRPr lang="en-US" sz="2000" b="1" kern="1200" dirty="0">
              <a:solidFill>
                <a:schemeClr val="bg1"/>
              </a:solidFill>
              <a:latin typeface="Arial" pitchFamily="34" charset="0"/>
              <a:ea typeface="Open Sans" pitchFamily="34" charset="0"/>
              <a:cs typeface="Arial" pitchFamily="34" charset="0"/>
              <a:sym typeface="Lato Light" charset="0"/>
            </a:endParaRPr>
          </a:p>
        </p:txBody>
      </p:sp>
      <p:grpSp>
        <p:nvGrpSpPr>
          <p:cNvPr id="60" name="Группа 59"/>
          <p:cNvGrpSpPr/>
          <p:nvPr userDrawn="1"/>
        </p:nvGrpSpPr>
        <p:grpSpPr>
          <a:xfrm>
            <a:off x="1771320" y="13222988"/>
            <a:ext cx="8424375" cy="433196"/>
            <a:chOff x="6326842" y="13161408"/>
            <a:chExt cx="8424375" cy="433196"/>
          </a:xfrm>
        </p:grpSpPr>
        <p:pic>
          <p:nvPicPr>
            <p:cNvPr id="61" name="Picture 6" descr="C:\Users\Home\Desktop\pwp\icon_mail_.png"/>
            <p:cNvPicPr>
              <a:picLocks noChangeAspect="1" noChangeArrowheads="1"/>
            </p:cNvPicPr>
            <p:nvPr userDrawn="1"/>
          </p:nvPicPr>
          <p:blipFill>
            <a:blip r:embed="rId12"/>
            <a:srcRect/>
            <a:stretch>
              <a:fillRect/>
            </a:stretch>
          </p:blipFill>
          <p:spPr bwMode="auto">
            <a:xfrm>
              <a:off x="14291767" y="13161408"/>
              <a:ext cx="459450" cy="433196"/>
            </a:xfrm>
            <a:prstGeom prst="rect">
              <a:avLst/>
            </a:prstGeom>
            <a:noFill/>
          </p:spPr>
        </p:pic>
        <p:pic>
          <p:nvPicPr>
            <p:cNvPr id="62" name="Picture 7" descr="C:\Users\Home\Desktop\pwp\icon_phone_.png"/>
            <p:cNvPicPr>
              <a:picLocks noChangeAspect="1" noChangeArrowheads="1"/>
            </p:cNvPicPr>
            <p:nvPr userDrawn="1"/>
          </p:nvPicPr>
          <p:blipFill>
            <a:blip r:embed="rId13"/>
            <a:srcRect/>
            <a:stretch>
              <a:fillRect/>
            </a:stretch>
          </p:blipFill>
          <p:spPr bwMode="auto">
            <a:xfrm>
              <a:off x="10793381" y="13161409"/>
              <a:ext cx="459450" cy="433195"/>
            </a:xfrm>
            <a:prstGeom prst="rect">
              <a:avLst/>
            </a:prstGeom>
            <a:noFill/>
          </p:spPr>
        </p:pic>
        <p:pic>
          <p:nvPicPr>
            <p:cNvPr id="63" name="Picture 8" descr="C:\Users\Home\Desktop\pwp\icon_web_.png"/>
            <p:cNvPicPr>
              <a:picLocks noChangeAspect="1" noChangeArrowheads="1"/>
            </p:cNvPicPr>
            <p:nvPr userDrawn="1"/>
          </p:nvPicPr>
          <p:blipFill>
            <a:blip r:embed="rId14"/>
            <a:srcRect/>
            <a:stretch>
              <a:fillRect/>
            </a:stretch>
          </p:blipFill>
          <p:spPr bwMode="auto">
            <a:xfrm>
              <a:off x="6326842" y="13172791"/>
              <a:ext cx="431214" cy="406573"/>
            </a:xfrm>
            <a:prstGeom prst="rect">
              <a:avLst/>
            </a:prstGeom>
            <a:noFill/>
          </p:spPr>
        </p:pic>
      </p:grpSp>
      <p:pic>
        <p:nvPicPr>
          <p:cNvPr id="35" name="Picture 2" descr="D:\Cache\DeskTop\DividendCake.png"/>
          <p:cNvPicPr>
            <a:picLocks noChangeAspect="1" noChangeArrowheads="1"/>
          </p:cNvPicPr>
          <p:nvPr userDrawn="1"/>
        </p:nvPicPr>
        <p:blipFill>
          <a:blip r:embed="rId15"/>
          <a:srcRect/>
          <a:stretch>
            <a:fillRect/>
          </a:stretch>
        </p:blipFill>
        <p:spPr bwMode="auto">
          <a:xfrm>
            <a:off x="20266081" y="158057"/>
            <a:ext cx="3834324" cy="1894593"/>
          </a:xfrm>
          <a:prstGeom prst="rect">
            <a:avLst/>
          </a:prstGeom>
          <a:noFill/>
        </p:spPr>
      </p:pic>
    </p:spTree>
    <p:extLst>
      <p:ext uri="{BB962C8B-B14F-4D97-AF65-F5344CB8AC3E}">
        <p14:creationId xmlns:p14="http://schemas.microsoft.com/office/powerpoint/2010/main" val="2664681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62" r:id="rId4"/>
    <p:sldLayoutId id="2147483663" r:id="rId5"/>
    <p:sldLayoutId id="2147483678" r:id="rId6"/>
    <p:sldLayoutId id="2147483667" r:id="rId7"/>
    <p:sldLayoutId id="2147483668" r:id="rId8"/>
    <p:sldLayoutId id="2147483669" r:id="rId9"/>
    <p:sldLayoutId id="2147483682"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1088639" rtl="0" eaLnBrk="1" latinLnBrk="0" hangingPunct="1">
        <a:spcBef>
          <a:spcPct val="0"/>
        </a:spcBef>
        <a:buNone/>
        <a:defRPr sz="10500" kern="1200">
          <a:solidFill>
            <a:schemeClr val="tx1"/>
          </a:solidFill>
          <a:latin typeface="Open Sans"/>
          <a:ea typeface="+mj-ea"/>
          <a:cs typeface="Open Sans"/>
        </a:defRPr>
      </a:lvl1pPr>
    </p:titleStyle>
    <p:bodyStyle>
      <a:lvl1pPr marL="0" indent="0" algn="l" defTabSz="1088639" rtl="0" eaLnBrk="1" latinLnBrk="0" hangingPunct="1">
        <a:spcBef>
          <a:spcPct val="20000"/>
        </a:spcBef>
        <a:buFont typeface="Arial"/>
        <a:buNone/>
        <a:defRPr sz="7600" kern="1200">
          <a:solidFill>
            <a:schemeClr val="tx1"/>
          </a:solidFill>
          <a:latin typeface="Open Sans"/>
          <a:ea typeface="+mn-ea"/>
          <a:cs typeface="Open Sans"/>
        </a:defRPr>
      </a:lvl1pPr>
      <a:lvl2pPr marL="1088639" indent="0" algn="l" defTabSz="1088639" rtl="0" eaLnBrk="1" latinLnBrk="0" hangingPunct="1">
        <a:spcBef>
          <a:spcPct val="20000"/>
        </a:spcBef>
        <a:buFont typeface="Arial"/>
        <a:buNone/>
        <a:defRPr sz="6700" kern="1200">
          <a:solidFill>
            <a:schemeClr val="tx1"/>
          </a:solidFill>
          <a:latin typeface="Open Sans"/>
          <a:ea typeface="+mn-ea"/>
          <a:cs typeface="Open Sans"/>
        </a:defRPr>
      </a:lvl2pPr>
      <a:lvl3pPr marL="2177278" indent="0" algn="l" defTabSz="1088639" rtl="0" eaLnBrk="1" latinLnBrk="0" hangingPunct="1">
        <a:spcBef>
          <a:spcPct val="20000"/>
        </a:spcBef>
        <a:buFont typeface="Arial"/>
        <a:buNone/>
        <a:defRPr sz="5700" kern="1200">
          <a:solidFill>
            <a:schemeClr val="tx1"/>
          </a:solidFill>
          <a:latin typeface="Open Sans"/>
          <a:ea typeface="+mn-ea"/>
          <a:cs typeface="Open Sans"/>
        </a:defRPr>
      </a:lvl3pPr>
      <a:lvl4pPr marL="3265917" indent="0" algn="l" defTabSz="1088639" rtl="0" eaLnBrk="1" latinLnBrk="0" hangingPunct="1">
        <a:spcBef>
          <a:spcPct val="20000"/>
        </a:spcBef>
        <a:buFont typeface="Arial"/>
        <a:buNone/>
        <a:defRPr sz="4800" kern="1200">
          <a:solidFill>
            <a:schemeClr val="tx1"/>
          </a:solidFill>
          <a:latin typeface="Open Sans"/>
          <a:ea typeface="+mn-ea"/>
          <a:cs typeface="Open Sans"/>
        </a:defRPr>
      </a:lvl4pPr>
      <a:lvl5pPr marL="4354556" indent="0" algn="l" defTabSz="1088639" rtl="0" eaLnBrk="1" latinLnBrk="0" hangingPunct="1">
        <a:spcBef>
          <a:spcPct val="20000"/>
        </a:spcBef>
        <a:buFont typeface="Arial"/>
        <a:buNone/>
        <a:defRPr sz="4800" kern="1200">
          <a:solidFill>
            <a:schemeClr val="tx1"/>
          </a:solidFill>
          <a:latin typeface="Open Sans"/>
          <a:ea typeface="+mn-ea"/>
          <a:cs typeface="Open San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549275"/>
            <a:ext cx="21948775" cy="2286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1219200" y="3200400"/>
            <a:ext cx="21948775" cy="90519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1219200" y="12712700"/>
            <a:ext cx="5691188"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48248401-7F5F-4364-AB25-69A5BEA7F6E5}" type="datetimeFigureOut">
              <a:rPr lang="ru-RU" smtClean="0"/>
              <a:pPr/>
              <a:t>22.09.2018</a:t>
            </a:fld>
            <a:endParaRPr lang="ru-RU"/>
          </a:p>
        </p:txBody>
      </p:sp>
      <p:sp>
        <p:nvSpPr>
          <p:cNvPr id="5" name="Нижний колонтитул 4"/>
          <p:cNvSpPr>
            <a:spLocks noGrp="1"/>
          </p:cNvSpPr>
          <p:nvPr>
            <p:ph type="ftr" sz="quarter" idx="3"/>
          </p:nvPr>
        </p:nvSpPr>
        <p:spPr>
          <a:xfrm>
            <a:off x="8332788" y="12712700"/>
            <a:ext cx="7721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17476788" y="12712700"/>
            <a:ext cx="5691187"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2B88154B-4547-4A72-BB19-147AECD9E72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1.jp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3.jpg"/><Relationship Id="rId4" Type="http://schemas.openxmlformats.org/officeDocument/2006/relationships/image" Target="../media/image42.jp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6.jp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Taylor_Morrison_back_03.jpg"/>
          <p:cNvPicPr>
            <a:picLocks noGrp="1" noChangeAspect="1"/>
          </p:cNvPicPr>
          <p:nvPr>
            <p:ph type="pic" sz="quarter" idx="10"/>
          </p:nvPr>
        </p:nvPicPr>
        <p:blipFill>
          <a:blip r:embed="rId3"/>
          <a:srcRect t="97" b="97"/>
          <a:stretch>
            <a:fillRect/>
          </a:stretch>
        </p:blipFill>
        <p:spPr/>
      </p:pic>
      <p:sp>
        <p:nvSpPr>
          <p:cNvPr id="10" name="TextBox 9"/>
          <p:cNvSpPr txBox="1"/>
          <p:nvPr/>
        </p:nvSpPr>
        <p:spPr>
          <a:xfrm>
            <a:off x="19358715" y="-2093653"/>
            <a:ext cx="184666" cy="754053"/>
          </a:xfrm>
          <a:prstGeom prst="rect">
            <a:avLst/>
          </a:prstGeom>
          <a:noFill/>
        </p:spPr>
        <p:txBody>
          <a:bodyPr wrap="none" rtlCol="0">
            <a:spAutoFit/>
          </a:bodyPr>
          <a:lstStyle/>
          <a:p>
            <a:endParaRPr lang="en-US" dirty="0"/>
          </a:p>
        </p:txBody>
      </p:sp>
      <p:sp>
        <p:nvSpPr>
          <p:cNvPr id="9" name="Rectangle 1"/>
          <p:cNvSpPr/>
          <p:nvPr/>
        </p:nvSpPr>
        <p:spPr>
          <a:xfrm>
            <a:off x="-17462" y="8174945"/>
            <a:ext cx="24404638" cy="1627827"/>
          </a:xfrm>
          <a:prstGeom prst="rect">
            <a:avLst/>
          </a:prstGeom>
          <a:gradFill>
            <a:gsLst>
              <a:gs pos="0">
                <a:srgbClr val="244676"/>
              </a:gs>
              <a:gs pos="50000">
                <a:srgbClr val="305C9C"/>
              </a:gs>
              <a:gs pos="100000">
                <a:srgbClr val="244676"/>
              </a:gs>
            </a:gsLst>
            <a:lin ang="5400000" scaled="0"/>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4473591" y="8527193"/>
            <a:ext cx="18517038" cy="923330"/>
          </a:xfrm>
          <a:prstGeom prst="rect">
            <a:avLst/>
          </a:prstGeom>
          <a:noFill/>
          <a:effectLst/>
        </p:spPr>
        <p:txBody>
          <a:bodyPr wrap="square" rtlCol="0">
            <a:spAutoFit/>
          </a:bodyPr>
          <a:lstStyle/>
          <a:p>
            <a:pPr algn="ctr"/>
            <a:r>
              <a:rPr lang="en-US" sz="5400" b="1" dirty="0" smtClean="0">
                <a:solidFill>
                  <a:schemeClr val="bg1"/>
                </a:solidFill>
                <a:latin typeface="Arial" pitchFamily="34" charset="0"/>
                <a:cs typeface="Arial" pitchFamily="34" charset="0"/>
              </a:rPr>
              <a:t>INFLATIE </a:t>
            </a:r>
            <a:r>
              <a:rPr lang="en-US" sz="5400" b="1" dirty="0" smtClean="0">
                <a:solidFill>
                  <a:schemeClr val="bg1"/>
                </a:solidFill>
                <a:latin typeface="Arial" pitchFamily="34" charset="0"/>
                <a:cs typeface="Arial" pitchFamily="34" charset="0"/>
              </a:rPr>
              <a:t>: </a:t>
            </a:r>
            <a:r>
              <a:rPr lang="en-US" sz="5400" b="1" dirty="0" smtClean="0">
                <a:solidFill>
                  <a:schemeClr val="bg1"/>
                </a:solidFill>
                <a:latin typeface="Arial" pitchFamily="34" charset="0"/>
                <a:cs typeface="Arial" pitchFamily="34" charset="0"/>
              </a:rPr>
              <a:t>Hoe </a:t>
            </a:r>
            <a:r>
              <a:rPr lang="en-US" sz="5400" b="1" dirty="0" err="1" smtClean="0">
                <a:solidFill>
                  <a:schemeClr val="bg1"/>
                </a:solidFill>
                <a:latin typeface="Arial" pitchFamily="34" charset="0"/>
                <a:cs typeface="Arial" pitchFamily="34" charset="0"/>
              </a:rPr>
              <a:t>verlies</a:t>
            </a:r>
            <a:r>
              <a:rPr lang="en-US" sz="5400" b="1" dirty="0" smtClean="0">
                <a:solidFill>
                  <a:schemeClr val="bg1"/>
                </a:solidFill>
                <a:latin typeface="Arial" pitchFamily="34" charset="0"/>
                <a:cs typeface="Arial" pitchFamily="34" charset="0"/>
              </a:rPr>
              <a:t> je geld </a:t>
            </a:r>
            <a:r>
              <a:rPr lang="en-US" sz="5400" b="1" dirty="0" err="1" smtClean="0">
                <a:solidFill>
                  <a:schemeClr val="bg1"/>
                </a:solidFill>
                <a:latin typeface="Arial" pitchFamily="34" charset="0"/>
                <a:cs typeface="Arial" pitchFamily="34" charset="0"/>
              </a:rPr>
              <a:t>zonder</a:t>
            </a:r>
            <a:r>
              <a:rPr lang="en-US" sz="5400" b="1" dirty="0" smtClean="0">
                <a:solidFill>
                  <a:schemeClr val="bg1"/>
                </a:solidFill>
                <a:latin typeface="Arial" pitchFamily="34" charset="0"/>
                <a:cs typeface="Arial" pitchFamily="34" charset="0"/>
              </a:rPr>
              <a:t> het </a:t>
            </a:r>
            <a:r>
              <a:rPr lang="en-US" sz="5400" b="1" dirty="0" err="1" smtClean="0">
                <a:solidFill>
                  <a:schemeClr val="bg1"/>
                </a:solidFill>
                <a:latin typeface="Arial" pitchFamily="34" charset="0"/>
                <a:cs typeface="Arial" pitchFamily="34" charset="0"/>
              </a:rPr>
              <a:t>te</a:t>
            </a:r>
            <a:r>
              <a:rPr lang="en-US" sz="5400" b="1" dirty="0" smtClean="0">
                <a:solidFill>
                  <a:schemeClr val="bg1"/>
                </a:solidFill>
                <a:latin typeface="Arial" pitchFamily="34" charset="0"/>
                <a:cs typeface="Arial" pitchFamily="34" charset="0"/>
              </a:rPr>
              <a:t> </a:t>
            </a:r>
            <a:r>
              <a:rPr lang="en-US" sz="5400" b="1" dirty="0" err="1" smtClean="0">
                <a:solidFill>
                  <a:schemeClr val="bg1"/>
                </a:solidFill>
                <a:latin typeface="Arial" pitchFamily="34" charset="0"/>
                <a:cs typeface="Arial" pitchFamily="34" charset="0"/>
              </a:rPr>
              <a:t>beseffen</a:t>
            </a:r>
            <a:r>
              <a:rPr lang="en-US" sz="5400" b="1" dirty="0" smtClean="0">
                <a:solidFill>
                  <a:schemeClr val="bg1"/>
                </a:solidFill>
                <a:latin typeface="Arial" pitchFamily="34" charset="0"/>
                <a:cs typeface="Arial" pitchFamily="34" charset="0"/>
              </a:rPr>
              <a:t> ? </a:t>
            </a:r>
            <a:endParaRPr lang="en-US" sz="5400" b="1" dirty="0" smtClean="0">
              <a:solidFill>
                <a:schemeClr val="bg1"/>
              </a:solidFill>
              <a:latin typeface="Arial" pitchFamily="34" charset="0"/>
              <a:cs typeface="Arial" pitchFamily="34" charset="0"/>
            </a:endParaRPr>
          </a:p>
        </p:txBody>
      </p:sp>
      <p:pic>
        <p:nvPicPr>
          <p:cNvPr id="7" name="Picture 2" descr="D:\Cache\DeskTop\DividendCake.png"/>
          <p:cNvPicPr>
            <a:picLocks noChangeAspect="1" noChangeArrowheads="1"/>
          </p:cNvPicPr>
          <p:nvPr/>
        </p:nvPicPr>
        <p:blipFill>
          <a:blip r:embed="rId4"/>
          <a:srcRect/>
          <a:stretch>
            <a:fillRect/>
          </a:stretch>
        </p:blipFill>
        <p:spPr bwMode="auto">
          <a:xfrm>
            <a:off x="8419874" y="4214794"/>
            <a:ext cx="8014650" cy="3960151"/>
          </a:xfrm>
          <a:prstGeom prst="rect">
            <a:avLst/>
          </a:prstGeom>
          <a:noFill/>
        </p:spPr>
      </p:pic>
    </p:spTree>
    <p:extLst>
      <p:ext uri="{BB962C8B-B14F-4D97-AF65-F5344CB8AC3E}">
        <p14:creationId xmlns:p14="http://schemas.microsoft.com/office/powerpoint/2010/main" val="3512367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Wat heb je de vorige lessen geleerd </a:t>
            </a:r>
            <a:r>
              <a:rPr lang="nl-BE" sz="6600" b="1" dirty="0" smtClean="0">
                <a:solidFill>
                  <a:schemeClr val="tx2"/>
                </a:solidFill>
                <a:latin typeface="Open Sans"/>
                <a:cs typeface="Open Sans"/>
              </a:rPr>
              <a:t>? </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en-US" sz="4000" dirty="0" err="1" smtClean="0">
                <a:latin typeface="Open Sans"/>
                <a:cs typeface="Open Sans"/>
              </a:rPr>
              <a:t>Laat</a:t>
            </a:r>
            <a:r>
              <a:rPr lang="en-US" sz="4000" dirty="0" smtClean="0">
                <a:latin typeface="Open Sans"/>
                <a:cs typeface="Open Sans"/>
              </a:rPr>
              <a:t> </a:t>
            </a:r>
            <a:r>
              <a:rPr lang="en-US" sz="4000" dirty="0" err="1" smtClean="0">
                <a:latin typeface="Open Sans"/>
                <a:cs typeface="Open Sans"/>
              </a:rPr>
              <a:t>ons</a:t>
            </a:r>
            <a:r>
              <a:rPr lang="en-US" sz="4000" dirty="0" smtClean="0">
                <a:latin typeface="Open Sans"/>
                <a:cs typeface="Open Sans"/>
              </a:rPr>
              <a:t> even </a:t>
            </a:r>
            <a:r>
              <a:rPr lang="en-US" sz="4000" dirty="0" err="1" smtClean="0">
                <a:latin typeface="Open Sans"/>
                <a:cs typeface="Open Sans"/>
              </a:rPr>
              <a:t>zien</a:t>
            </a:r>
            <a:r>
              <a:rPr lang="en-US" sz="4000" dirty="0" smtClean="0">
                <a:latin typeface="Open Sans"/>
                <a:cs typeface="Open Sans"/>
              </a:rPr>
              <a:t>…wat </a:t>
            </a:r>
            <a:r>
              <a:rPr lang="en-US" sz="4000" dirty="0" err="1" smtClean="0">
                <a:latin typeface="Open Sans"/>
                <a:cs typeface="Open Sans"/>
              </a:rPr>
              <a:t>herinner</a:t>
            </a:r>
            <a:r>
              <a:rPr lang="en-US" sz="4000" dirty="0" smtClean="0">
                <a:latin typeface="Open Sans"/>
                <a:cs typeface="Open Sans"/>
              </a:rPr>
              <a:t> je </a:t>
            </a:r>
            <a:r>
              <a:rPr lang="en-US" sz="4000" dirty="0" err="1" smtClean="0">
                <a:latin typeface="Open Sans"/>
                <a:cs typeface="Open Sans"/>
              </a:rPr>
              <a:t>je</a:t>
            </a:r>
            <a:r>
              <a:rPr lang="en-US" sz="4000" dirty="0" smtClean="0">
                <a:latin typeface="Open Sans"/>
                <a:cs typeface="Open Sans"/>
              </a:rPr>
              <a:t> van </a:t>
            </a:r>
            <a:r>
              <a:rPr lang="en-US" sz="4000" dirty="0">
                <a:latin typeface="Open Sans"/>
                <a:cs typeface="Open Sans"/>
              </a:rPr>
              <a:t>de </a:t>
            </a:r>
            <a:r>
              <a:rPr lang="en-US" sz="4000" dirty="0" err="1">
                <a:latin typeface="Open Sans"/>
                <a:cs typeface="Open Sans"/>
              </a:rPr>
              <a:t>f</a:t>
            </a:r>
            <a:r>
              <a:rPr lang="en-US" sz="4000" dirty="0" err="1" smtClean="0">
                <a:latin typeface="Open Sans"/>
                <a:cs typeface="Open Sans"/>
              </a:rPr>
              <a:t>inanciële</a:t>
            </a:r>
            <a:r>
              <a:rPr lang="en-US" sz="4000" dirty="0" smtClean="0">
                <a:latin typeface="Open Sans"/>
                <a:cs typeface="Open Sans"/>
              </a:rPr>
              <a:t> lessen </a:t>
            </a:r>
            <a:r>
              <a:rPr lang="en-US" sz="4000" dirty="0" smtClean="0">
                <a:latin typeface="Open Sans"/>
                <a:cs typeface="Open Sans"/>
              </a:rPr>
              <a:t>van 2017 ?.</a:t>
            </a:r>
            <a:endParaRPr lang="en-US" sz="4000" dirty="0">
              <a:latin typeface="Open Sans"/>
              <a:cs typeface="Open San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438" y="4029074"/>
            <a:ext cx="6380616" cy="558303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2101" y="4107343"/>
            <a:ext cx="7747454" cy="5504770"/>
          </a:xfrm>
          <a:prstGeom prst="rect">
            <a:avLst/>
          </a:prstGeom>
        </p:spPr>
      </p:pic>
      <p:pic>
        <p:nvPicPr>
          <p:cNvPr id="9" name="Picture 8"/>
          <p:cNvPicPr>
            <a:picLocks noChangeAspect="1"/>
          </p:cNvPicPr>
          <p:nvPr/>
        </p:nvPicPr>
        <p:blipFill>
          <a:blip r:embed="rId5"/>
          <a:stretch>
            <a:fillRect/>
          </a:stretch>
        </p:blipFill>
        <p:spPr>
          <a:xfrm>
            <a:off x="17365878" y="4181994"/>
            <a:ext cx="6543005" cy="5430119"/>
          </a:xfrm>
          <a:prstGeom prst="rect">
            <a:avLst/>
          </a:prstGeom>
        </p:spPr>
      </p:pic>
      <p:sp>
        <p:nvSpPr>
          <p:cNvPr id="10" name="Rectangle 9"/>
          <p:cNvSpPr/>
          <p:nvPr/>
        </p:nvSpPr>
        <p:spPr>
          <a:xfrm>
            <a:off x="17301978" y="10130880"/>
            <a:ext cx="7088800" cy="769441"/>
          </a:xfrm>
          <a:prstGeom prst="rect">
            <a:avLst/>
          </a:prstGeom>
        </p:spPr>
        <p:txBody>
          <a:bodyPr wrap="none">
            <a:spAutoFit/>
          </a:bodyPr>
          <a:lstStyle/>
          <a:p>
            <a:pPr algn="ctr"/>
            <a:r>
              <a:rPr lang="nl-BE" sz="4400" b="1" dirty="0">
                <a:solidFill>
                  <a:schemeClr val="tx2"/>
                </a:solidFill>
                <a:latin typeface="Open Sans"/>
                <a:cs typeface="Open Sans"/>
              </a:rPr>
              <a:t>Jouw Financiële </a:t>
            </a:r>
            <a:r>
              <a:rPr lang="nl-BE" sz="4400" b="1" dirty="0" smtClean="0">
                <a:solidFill>
                  <a:schemeClr val="tx2"/>
                </a:solidFill>
                <a:latin typeface="Open Sans"/>
                <a:cs typeface="Open Sans"/>
              </a:rPr>
              <a:t>Piramide</a:t>
            </a:r>
            <a:endParaRPr lang="en-US" sz="4400" b="1" dirty="0"/>
          </a:p>
        </p:txBody>
      </p:sp>
      <p:sp>
        <p:nvSpPr>
          <p:cNvPr id="11" name="Rectangle 10"/>
          <p:cNvSpPr/>
          <p:nvPr/>
        </p:nvSpPr>
        <p:spPr>
          <a:xfrm>
            <a:off x="8825140" y="10246903"/>
            <a:ext cx="7401386" cy="769441"/>
          </a:xfrm>
          <a:prstGeom prst="rect">
            <a:avLst/>
          </a:prstGeom>
        </p:spPr>
        <p:txBody>
          <a:bodyPr wrap="none">
            <a:spAutoFit/>
          </a:bodyPr>
          <a:lstStyle/>
          <a:p>
            <a:pPr algn="ctr"/>
            <a:r>
              <a:rPr lang="nl-BE" sz="4400" b="1" dirty="0" smtClean="0">
                <a:solidFill>
                  <a:schemeClr val="tx2"/>
                </a:solidFill>
                <a:latin typeface="Open Sans"/>
                <a:cs typeface="Open Sans"/>
              </a:rPr>
              <a:t>De Samengestelde Interest</a:t>
            </a:r>
            <a:endParaRPr lang="en-US" sz="4400" b="1" dirty="0"/>
          </a:p>
        </p:txBody>
      </p:sp>
      <p:sp>
        <p:nvSpPr>
          <p:cNvPr id="12" name="Rectangle 11"/>
          <p:cNvSpPr/>
          <p:nvPr/>
        </p:nvSpPr>
        <p:spPr>
          <a:xfrm>
            <a:off x="2488689" y="10283280"/>
            <a:ext cx="4136069" cy="769441"/>
          </a:xfrm>
          <a:prstGeom prst="rect">
            <a:avLst/>
          </a:prstGeom>
        </p:spPr>
        <p:txBody>
          <a:bodyPr wrap="none">
            <a:spAutoFit/>
          </a:bodyPr>
          <a:lstStyle/>
          <a:p>
            <a:pPr algn="ctr"/>
            <a:r>
              <a:rPr lang="nl-BE" sz="4400" b="1" dirty="0" smtClean="0">
                <a:solidFill>
                  <a:schemeClr val="tx2"/>
                </a:solidFill>
                <a:latin typeface="Open Sans"/>
                <a:cs typeface="Open Sans"/>
              </a:rPr>
              <a:t>Budget beheer</a:t>
            </a:r>
            <a:endParaRPr lang="en-US" sz="4400" b="1" dirty="0"/>
          </a:p>
        </p:txBody>
      </p:sp>
    </p:spTree>
    <p:extLst>
      <p:ext uri="{BB962C8B-B14F-4D97-AF65-F5344CB8AC3E}">
        <p14:creationId xmlns:p14="http://schemas.microsoft.com/office/powerpoint/2010/main" val="1431964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Oefening 1 : Laat ons wat wiskunde doen..</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nl-BE" sz="4000" dirty="0" smtClean="0">
                <a:latin typeface="Open Sans"/>
                <a:cs typeface="Open Sans"/>
              </a:rPr>
              <a:t>10.000 Euro – 7% gedurende 10 jaar</a:t>
            </a:r>
            <a:endParaRPr lang="en-US" sz="4000" dirty="0">
              <a:latin typeface="Open Sans"/>
              <a:cs typeface="Open Sans"/>
            </a:endParaRPr>
          </a:p>
        </p:txBody>
      </p:sp>
      <p:sp>
        <p:nvSpPr>
          <p:cNvPr id="9" name="TextBox 8"/>
          <p:cNvSpPr txBox="1"/>
          <p:nvPr/>
        </p:nvSpPr>
        <p:spPr>
          <a:xfrm>
            <a:off x="1487650" y="2534237"/>
            <a:ext cx="10705938" cy="12003286"/>
          </a:xfrm>
          <a:prstGeom prst="rect">
            <a:avLst/>
          </a:prstGeom>
          <a:noFill/>
        </p:spPr>
        <p:txBody>
          <a:bodyPr wrap="square" rtlCol="0">
            <a:spAutoFit/>
          </a:bodyPr>
          <a:lstStyle/>
          <a:p>
            <a:pPr marL="742950" indent="-742950">
              <a:buAutoNum type="arabicPeriod"/>
            </a:pPr>
            <a:endParaRPr lang="en-US" dirty="0"/>
          </a:p>
          <a:p>
            <a:pPr marL="742950" indent="-742950">
              <a:buAutoNum type="arabicPeriod"/>
            </a:pPr>
            <a:r>
              <a:rPr lang="en-US" dirty="0" smtClean="0"/>
              <a:t>Je </a:t>
            </a:r>
            <a:r>
              <a:rPr lang="en-US" dirty="0" err="1" smtClean="0"/>
              <a:t>krijgt</a:t>
            </a:r>
            <a:r>
              <a:rPr lang="en-US" dirty="0" smtClean="0"/>
              <a:t> 10k van me</a:t>
            </a:r>
          </a:p>
          <a:p>
            <a:pPr marL="742950" indent="-742950">
              <a:buAutoNum type="arabicPeriod"/>
            </a:pPr>
            <a:endParaRPr lang="en-US" dirty="0" smtClean="0"/>
          </a:p>
          <a:p>
            <a:pPr marL="742950" indent="-742950">
              <a:buFontTx/>
              <a:buAutoNum type="arabicPeriod"/>
            </a:pPr>
            <a:r>
              <a:rPr lang="en-US" dirty="0" err="1" smtClean="0"/>
              <a:t>Vandaag</a:t>
            </a:r>
            <a:r>
              <a:rPr lang="en-US" dirty="0" smtClean="0"/>
              <a:t> op </a:t>
            </a:r>
            <a:r>
              <a:rPr lang="en-US" dirty="0" err="1" smtClean="0"/>
              <a:t>een</a:t>
            </a:r>
            <a:r>
              <a:rPr lang="en-US" dirty="0" smtClean="0"/>
              <a:t> </a:t>
            </a:r>
            <a:r>
              <a:rPr lang="en-US" dirty="0" err="1" smtClean="0"/>
              <a:t>spaarrekening</a:t>
            </a:r>
            <a:r>
              <a:rPr lang="en-US" dirty="0" smtClean="0"/>
              <a:t> </a:t>
            </a:r>
            <a:r>
              <a:rPr lang="en-US" dirty="0" err="1" smtClean="0"/>
              <a:t>krijg</a:t>
            </a:r>
            <a:r>
              <a:rPr lang="en-US" dirty="0" smtClean="0"/>
              <a:t> je 0,11</a:t>
            </a:r>
            <a:r>
              <a:rPr lang="en-US" dirty="0"/>
              <a:t>% </a:t>
            </a:r>
            <a:r>
              <a:rPr lang="en-US" dirty="0" smtClean="0"/>
              <a:t>interest…je </a:t>
            </a:r>
            <a:r>
              <a:rPr lang="en-US" dirty="0" err="1" smtClean="0"/>
              <a:t>wordt</a:t>
            </a:r>
            <a:r>
              <a:rPr lang="en-US" dirty="0" smtClean="0"/>
              <a:t> </a:t>
            </a:r>
            <a:r>
              <a:rPr lang="en-US" dirty="0" err="1" smtClean="0"/>
              <a:t>armer</a:t>
            </a:r>
            <a:r>
              <a:rPr lang="en-US" dirty="0" smtClean="0"/>
              <a:t> </a:t>
            </a:r>
            <a:r>
              <a:rPr lang="en-US" dirty="0" err="1" smtClean="0"/>
              <a:t>elke</a:t>
            </a:r>
            <a:r>
              <a:rPr lang="en-US" dirty="0" smtClean="0"/>
              <a:t> </a:t>
            </a:r>
            <a:r>
              <a:rPr lang="en-US" dirty="0" err="1" smtClean="0"/>
              <a:t>maand</a:t>
            </a:r>
            <a:endParaRPr lang="en-US" dirty="0" smtClean="0"/>
          </a:p>
          <a:p>
            <a:pPr marL="742950" indent="-742950">
              <a:buFontTx/>
              <a:buAutoNum type="arabicPeriod"/>
            </a:pPr>
            <a:endParaRPr lang="en-US" dirty="0"/>
          </a:p>
          <a:p>
            <a:pPr marL="742950" indent="-742950">
              <a:buAutoNum type="arabicPeriod"/>
            </a:pPr>
            <a:r>
              <a:rPr lang="en-US" dirty="0" smtClean="0"/>
              <a:t>Je geld </a:t>
            </a:r>
            <a:r>
              <a:rPr lang="en-US" dirty="0" err="1" smtClean="0"/>
              <a:t>groeit</a:t>
            </a:r>
            <a:r>
              <a:rPr lang="en-US" dirty="0" smtClean="0"/>
              <a:t> 7% per </a:t>
            </a:r>
            <a:r>
              <a:rPr lang="en-US" dirty="0" err="1" smtClean="0"/>
              <a:t>jaar</a:t>
            </a:r>
            <a:endParaRPr lang="en-US" dirty="0" smtClean="0"/>
          </a:p>
          <a:p>
            <a:pPr marL="742950" indent="-742950">
              <a:buAutoNum type="arabicPeriod"/>
            </a:pPr>
            <a:endParaRPr lang="en-US" dirty="0"/>
          </a:p>
          <a:p>
            <a:pPr marL="742950" indent="-742950">
              <a:buAutoNum type="arabicPeriod"/>
            </a:pPr>
            <a:r>
              <a:rPr lang="en-US" dirty="0" err="1" smtClean="0"/>
              <a:t>Hoeveel</a:t>
            </a:r>
            <a:r>
              <a:rPr lang="en-US" dirty="0" smtClean="0"/>
              <a:t> geld </a:t>
            </a:r>
            <a:r>
              <a:rPr lang="en-US" dirty="0" err="1" smtClean="0"/>
              <a:t>heb</a:t>
            </a:r>
            <a:r>
              <a:rPr lang="en-US" dirty="0" smtClean="0"/>
              <a:t> je in </a:t>
            </a:r>
            <a:r>
              <a:rPr lang="en-US" dirty="0" err="1" smtClean="0"/>
              <a:t>jaar</a:t>
            </a:r>
            <a:r>
              <a:rPr lang="en-US" dirty="0" smtClean="0"/>
              <a:t> 10 ?</a:t>
            </a:r>
          </a:p>
          <a:p>
            <a:pPr marL="742950" indent="-742950">
              <a:buAutoNum type="arabicPeriod"/>
            </a:pPr>
            <a:endParaRPr lang="en-US" dirty="0"/>
          </a:p>
          <a:p>
            <a:pPr marL="742950" indent="-742950">
              <a:buAutoNum type="arabicPeriod"/>
            </a:pPr>
            <a:r>
              <a:rPr lang="en-US" dirty="0" smtClean="0"/>
              <a:t>Wat </a:t>
            </a:r>
            <a:r>
              <a:rPr lang="en-US" dirty="0" err="1" smtClean="0"/>
              <a:t>gebeurt</a:t>
            </a:r>
            <a:r>
              <a:rPr lang="en-US" dirty="0" smtClean="0"/>
              <a:t> </a:t>
            </a:r>
            <a:r>
              <a:rPr lang="en-US" dirty="0" err="1" smtClean="0"/>
              <a:t>er</a:t>
            </a:r>
            <a:r>
              <a:rPr lang="en-US" dirty="0" smtClean="0"/>
              <a:t> met je </a:t>
            </a:r>
            <a:r>
              <a:rPr lang="en-US" dirty="0" err="1" smtClean="0"/>
              <a:t>maandelijks</a:t>
            </a:r>
            <a:r>
              <a:rPr lang="en-US" dirty="0" smtClean="0"/>
              <a:t> </a:t>
            </a:r>
            <a:r>
              <a:rPr lang="en-US" dirty="0" err="1" smtClean="0"/>
              <a:t>bedrag</a:t>
            </a:r>
            <a:r>
              <a:rPr lang="en-US" dirty="0" smtClean="0"/>
              <a:t>? </a:t>
            </a:r>
          </a:p>
          <a:p>
            <a:pPr marL="742950" indent="-742950">
              <a:buAutoNum type="arabicPeriod"/>
            </a:pPr>
            <a:endParaRPr lang="en-US" dirty="0"/>
          </a:p>
          <a:p>
            <a:pPr marL="742950" indent="-742950">
              <a:buAutoNum type="arabicPeriod"/>
            </a:pPr>
            <a:r>
              <a:rPr lang="en-US" dirty="0" smtClean="0"/>
              <a:t>Wat </a:t>
            </a:r>
            <a:r>
              <a:rPr lang="en-US" dirty="0" err="1" smtClean="0"/>
              <a:t>zijn</a:t>
            </a:r>
            <a:r>
              <a:rPr lang="en-US" dirty="0" smtClean="0"/>
              <a:t> je </a:t>
            </a:r>
            <a:r>
              <a:rPr lang="en-US" dirty="0" err="1" smtClean="0"/>
              <a:t>conclusies</a:t>
            </a:r>
            <a:r>
              <a:rPr lang="en-US" dirty="0" smtClean="0"/>
              <a:t> ?</a:t>
            </a:r>
          </a:p>
          <a:p>
            <a:pPr marL="742950" indent="-742950">
              <a:buAutoNum type="arabicPeriod"/>
            </a:pPr>
            <a:endParaRPr lang="en-US" dirty="0"/>
          </a:p>
          <a:p>
            <a:pPr marL="742950" indent="-742950">
              <a:buAutoNum type="arabicPeriod"/>
            </a:pPr>
            <a:r>
              <a:rPr lang="en-US" dirty="0" err="1" smtClean="0"/>
              <a:t>Vraag</a:t>
            </a:r>
            <a:r>
              <a:rPr lang="en-US" dirty="0" smtClean="0"/>
              <a:t> </a:t>
            </a:r>
            <a:r>
              <a:rPr lang="en-US" dirty="0" err="1" smtClean="0"/>
              <a:t>hulp</a:t>
            </a:r>
            <a:r>
              <a:rPr lang="en-US" dirty="0" smtClean="0"/>
              <a:t> </a:t>
            </a:r>
            <a:r>
              <a:rPr lang="en-US" dirty="0" err="1" smtClean="0"/>
              <a:t>als</a:t>
            </a:r>
            <a:r>
              <a:rPr lang="en-US" dirty="0" smtClean="0"/>
              <a:t> je het </a:t>
            </a:r>
            <a:r>
              <a:rPr lang="en-US" dirty="0" err="1" smtClean="0"/>
              <a:t>niet</a:t>
            </a:r>
            <a:r>
              <a:rPr lang="en-US" dirty="0" smtClean="0"/>
              <a:t> </a:t>
            </a:r>
            <a:r>
              <a:rPr lang="en-US" dirty="0" err="1" smtClean="0"/>
              <a:t>begrijpt</a:t>
            </a:r>
            <a:r>
              <a:rPr lang="en-US" dirty="0" smtClean="0"/>
              <a:t>…</a:t>
            </a:r>
            <a:endParaRPr lang="en-US" dirty="0"/>
          </a:p>
          <a:p>
            <a:endParaRPr lang="en-US" dirty="0" smtClean="0"/>
          </a:p>
          <a:p>
            <a:pPr marL="742950" indent="-742950">
              <a:buAutoNum type="arabicPeriod"/>
            </a:pPr>
            <a:endParaRPr lang="en-US" dirty="0"/>
          </a:p>
          <a:p>
            <a:pPr marL="742950" indent="-742950">
              <a:buAutoNum type="arabicPeriod"/>
            </a:pPr>
            <a:endParaRPr lang="en-US" dirty="0"/>
          </a:p>
        </p:txBody>
      </p:sp>
      <p:pic>
        <p:nvPicPr>
          <p:cNvPr id="5" name="Picture 4"/>
          <p:cNvPicPr>
            <a:picLocks noChangeAspect="1"/>
          </p:cNvPicPr>
          <p:nvPr/>
        </p:nvPicPr>
        <p:blipFill rotWithShape="1">
          <a:blip r:embed="rId2"/>
          <a:srcRect b="62795"/>
          <a:stretch/>
        </p:blipFill>
        <p:spPr>
          <a:xfrm>
            <a:off x="12611600" y="3024115"/>
            <a:ext cx="10692538" cy="3637942"/>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68194" y="7354873"/>
            <a:ext cx="9196139" cy="4976464"/>
          </a:xfrm>
          <a:prstGeom prst="rect">
            <a:avLst/>
          </a:prstGeom>
        </p:spPr>
      </p:pic>
    </p:spTree>
    <p:extLst>
      <p:ext uri="{BB962C8B-B14F-4D97-AF65-F5344CB8AC3E}">
        <p14:creationId xmlns:p14="http://schemas.microsoft.com/office/powerpoint/2010/main" val="3941563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 r="8"/>
          <a:stretch>
            <a:fillRect/>
          </a:stretch>
        </p:blipFill>
        <p:spPr/>
      </p:pic>
      <p:sp>
        <p:nvSpPr>
          <p:cNvPr id="3" name="TextBox 2"/>
          <p:cNvSpPr txBox="1"/>
          <p:nvPr/>
        </p:nvSpPr>
        <p:spPr>
          <a:xfrm>
            <a:off x="1722438" y="680909"/>
            <a:ext cx="20942300" cy="1129427"/>
          </a:xfrm>
          <a:prstGeom prst="rect">
            <a:avLst/>
          </a:prstGeom>
          <a:noFill/>
        </p:spPr>
        <p:txBody>
          <a:bodyPr wrap="square" rtlCol="0">
            <a:noAutofit/>
          </a:bodyPr>
          <a:lstStyle/>
          <a:p>
            <a:r>
              <a:rPr lang="en-US" sz="6600" b="1" dirty="0" err="1" smtClean="0">
                <a:solidFill>
                  <a:schemeClr val="tx2"/>
                </a:solidFill>
                <a:latin typeface="Open Sans"/>
                <a:cs typeface="Open Sans"/>
              </a:rPr>
              <a:t>Antwoord</a:t>
            </a:r>
            <a:r>
              <a:rPr lang="en-US" sz="6600" b="1" dirty="0" smtClean="0">
                <a:solidFill>
                  <a:schemeClr val="tx2"/>
                </a:solidFill>
                <a:latin typeface="Open Sans"/>
                <a:cs typeface="Open Sans"/>
              </a:rPr>
              <a:t> op </a:t>
            </a:r>
            <a:r>
              <a:rPr lang="en-US" sz="6600" b="1" dirty="0" err="1" smtClean="0">
                <a:solidFill>
                  <a:schemeClr val="tx2"/>
                </a:solidFill>
                <a:latin typeface="Open Sans"/>
                <a:cs typeface="Open Sans"/>
              </a:rPr>
              <a:t>oefening</a:t>
            </a:r>
            <a:r>
              <a:rPr lang="en-US" sz="6600" b="1" dirty="0" smtClean="0">
                <a:solidFill>
                  <a:schemeClr val="tx2"/>
                </a:solidFill>
                <a:latin typeface="Open Sans"/>
                <a:cs typeface="Open Sans"/>
              </a:rPr>
              <a:t> 1 </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3"/>
          <a:stretch>
            <a:fillRect/>
          </a:stretch>
        </p:blipFill>
        <p:spPr>
          <a:xfrm>
            <a:off x="1224150" y="3744981"/>
            <a:ext cx="12635795" cy="5299627"/>
          </a:xfrm>
          <a:prstGeom prst="rect">
            <a:avLst/>
          </a:prstGeom>
        </p:spPr>
      </p:pic>
    </p:spTree>
    <p:extLst>
      <p:ext uri="{BB962C8B-B14F-4D97-AF65-F5344CB8AC3E}">
        <p14:creationId xmlns:p14="http://schemas.microsoft.com/office/powerpoint/2010/main" val="454986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Basisonderdelen van samengestelde interest</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3763" y="3867423"/>
            <a:ext cx="10149825" cy="6407802"/>
          </a:xfrm>
          <a:prstGeom prst="rect">
            <a:avLst/>
          </a:prstGeom>
        </p:spPr>
      </p:pic>
      <p:sp>
        <p:nvSpPr>
          <p:cNvPr id="5" name="TextBox 4"/>
          <p:cNvSpPr txBox="1"/>
          <p:nvPr/>
        </p:nvSpPr>
        <p:spPr>
          <a:xfrm>
            <a:off x="12488291" y="2941304"/>
            <a:ext cx="10705938" cy="8217634"/>
          </a:xfrm>
          <a:prstGeom prst="rect">
            <a:avLst/>
          </a:prstGeom>
          <a:noFill/>
        </p:spPr>
        <p:txBody>
          <a:bodyPr wrap="square" rtlCol="0">
            <a:spAutoFit/>
          </a:bodyPr>
          <a:lstStyle/>
          <a:p>
            <a:pPr marL="742950" indent="-742950" algn="ctr">
              <a:buAutoNum type="arabicPeriod"/>
            </a:pPr>
            <a:r>
              <a:rPr lang="en-US" sz="6600" b="1" dirty="0" err="1" smtClean="0"/>
              <a:t>Jaarlijkse</a:t>
            </a:r>
            <a:r>
              <a:rPr lang="en-US" sz="6600" b="1" dirty="0" smtClean="0"/>
              <a:t> % </a:t>
            </a:r>
            <a:r>
              <a:rPr lang="en-US" sz="6600" b="1" dirty="0" err="1" smtClean="0"/>
              <a:t>groei</a:t>
            </a:r>
            <a:r>
              <a:rPr lang="en-US" sz="6600" b="1" dirty="0" smtClean="0"/>
              <a:t> van je geld (Hoe </a:t>
            </a:r>
            <a:r>
              <a:rPr lang="en-US" sz="6600" b="1" dirty="0" err="1" smtClean="0"/>
              <a:t>snel</a:t>
            </a:r>
            <a:r>
              <a:rPr lang="en-US" sz="6600" b="1" dirty="0" smtClean="0"/>
              <a:t> </a:t>
            </a:r>
            <a:r>
              <a:rPr lang="en-US" sz="6600" b="1" dirty="0" err="1" smtClean="0"/>
              <a:t>kan</a:t>
            </a:r>
            <a:r>
              <a:rPr lang="en-US" sz="6600" b="1" dirty="0" smtClean="0"/>
              <a:t> je </a:t>
            </a:r>
            <a:r>
              <a:rPr lang="en-US" sz="6600" b="1" dirty="0" err="1" smtClean="0"/>
              <a:t>je</a:t>
            </a:r>
            <a:r>
              <a:rPr lang="en-US" sz="6600" b="1" dirty="0" smtClean="0"/>
              <a:t> geld </a:t>
            </a:r>
            <a:r>
              <a:rPr lang="en-US" sz="6600" b="1" dirty="0" err="1" smtClean="0"/>
              <a:t>laten</a:t>
            </a:r>
            <a:r>
              <a:rPr lang="en-US" sz="6600" b="1" dirty="0" smtClean="0"/>
              <a:t> </a:t>
            </a:r>
            <a:r>
              <a:rPr lang="en-US" sz="6600" b="1" dirty="0" err="1" smtClean="0"/>
              <a:t>groeien</a:t>
            </a:r>
            <a:r>
              <a:rPr lang="en-US" sz="6600" b="1" dirty="0" smtClean="0"/>
              <a:t>…)</a:t>
            </a:r>
          </a:p>
          <a:p>
            <a:pPr marL="742950" indent="-742950" algn="ctr">
              <a:buAutoNum type="arabicPeriod"/>
            </a:pPr>
            <a:endParaRPr lang="en-US" sz="6600" b="1" dirty="0"/>
          </a:p>
          <a:p>
            <a:pPr marL="742950" indent="-742950" algn="ctr">
              <a:buAutoNum type="arabicPeriod"/>
            </a:pPr>
            <a:r>
              <a:rPr lang="en-US" sz="6600" b="1" dirty="0" smtClean="0"/>
              <a:t>TIJD</a:t>
            </a:r>
          </a:p>
          <a:p>
            <a:pPr marL="742950" indent="-742950" algn="ctr">
              <a:buAutoNum type="arabicPeriod"/>
            </a:pPr>
            <a:endParaRPr lang="en-US" sz="6600" b="1" dirty="0"/>
          </a:p>
          <a:p>
            <a:pPr marL="742950" indent="-742950" algn="ctr">
              <a:buAutoNum type="arabicPeriod"/>
            </a:pPr>
            <a:r>
              <a:rPr lang="en-US" sz="6600" b="1" dirty="0" smtClean="0"/>
              <a:t>HOEVEEL VOEG JE TOE ELK JAAR?</a:t>
            </a:r>
            <a:endParaRPr lang="en-US" sz="6600" b="1" dirty="0"/>
          </a:p>
        </p:txBody>
      </p:sp>
    </p:spTree>
    <p:extLst>
      <p:ext uri="{BB962C8B-B14F-4D97-AF65-F5344CB8AC3E}">
        <p14:creationId xmlns:p14="http://schemas.microsoft.com/office/powerpoint/2010/main" val="1904948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Vraag</a:t>
            </a:r>
            <a:r>
              <a:rPr lang="nl-BE" sz="6600" b="1" dirty="0" smtClean="0">
                <a:solidFill>
                  <a:schemeClr val="tx2"/>
                </a:solidFill>
                <a:latin typeface="Open Sans"/>
                <a:cs typeface="Open Sans"/>
              </a:rPr>
              <a:t> </a:t>
            </a:r>
            <a:r>
              <a:rPr lang="nl-BE" sz="6600" b="1" dirty="0" smtClean="0">
                <a:solidFill>
                  <a:schemeClr val="tx2"/>
                </a:solidFill>
                <a:latin typeface="Open Sans"/>
                <a:cs typeface="Open Sans"/>
              </a:rPr>
              <a:t>: </a:t>
            </a:r>
            <a:r>
              <a:rPr lang="nl-BE" sz="6600" b="1" dirty="0">
                <a:solidFill>
                  <a:schemeClr val="tx2"/>
                </a:solidFill>
                <a:latin typeface="Open Sans"/>
                <a:cs typeface="Open Sans"/>
              </a:rPr>
              <a:t>Jouw Financiële Piramide</a:t>
            </a:r>
            <a:endParaRPr lang="en-US" sz="6600" b="1" dirty="0">
              <a:solidFill>
                <a:schemeClr val="tx2"/>
              </a:solidFill>
              <a:latin typeface="Open Sans"/>
              <a:cs typeface="Open Sans"/>
            </a:endParaRPr>
          </a:p>
        </p:txBody>
      </p:sp>
      <p:sp>
        <p:nvSpPr>
          <p:cNvPr id="12" name="TextBox 11"/>
          <p:cNvSpPr txBox="1"/>
          <p:nvPr/>
        </p:nvSpPr>
        <p:spPr>
          <a:xfrm>
            <a:off x="1722438" y="1685682"/>
            <a:ext cx="20942300" cy="848555"/>
          </a:xfrm>
          <a:prstGeom prst="rect">
            <a:avLst/>
          </a:prstGeom>
          <a:noFill/>
        </p:spPr>
        <p:txBody>
          <a:bodyPr wrap="square" rtlCol="0">
            <a:noAutofit/>
          </a:bodyPr>
          <a:lstStyle/>
          <a:p>
            <a:r>
              <a:rPr lang="nl-BE" sz="4000" dirty="0" smtClean="0">
                <a:latin typeface="Open Sans"/>
                <a:cs typeface="Open Sans"/>
              </a:rPr>
              <a:t>Geef de naam van elke laag uit de financiële piramide en het doel</a:t>
            </a:r>
            <a:endParaRPr lang="en-US" sz="4000" dirty="0">
              <a:latin typeface="Open Sans"/>
              <a:cs typeface="Open Sans"/>
            </a:endParaRPr>
          </a:p>
        </p:txBody>
      </p:sp>
      <p:grpSp>
        <p:nvGrpSpPr>
          <p:cNvPr id="2" name="Группа 77"/>
          <p:cNvGrpSpPr/>
          <p:nvPr/>
        </p:nvGrpSpPr>
        <p:grpSpPr>
          <a:xfrm>
            <a:off x="2773171" y="3220435"/>
            <a:ext cx="19312369" cy="8203667"/>
            <a:chOff x="6541653" y="6186926"/>
            <a:chExt cx="11429674" cy="4855191"/>
          </a:xfrm>
        </p:grpSpPr>
        <p:grpSp>
          <p:nvGrpSpPr>
            <p:cNvPr id="3" name="Group 6"/>
            <p:cNvGrpSpPr/>
            <p:nvPr/>
          </p:nvGrpSpPr>
          <p:grpSpPr>
            <a:xfrm>
              <a:off x="12015539" y="6186926"/>
              <a:ext cx="5955788" cy="4855191"/>
              <a:chOff x="2358218" y="2177834"/>
              <a:chExt cx="4217987" cy="3438526"/>
            </a:xfrm>
          </p:grpSpPr>
          <p:sp>
            <p:nvSpPr>
              <p:cNvPr id="55" name="Freeform 7"/>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6" name="Freeform 8"/>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7" name="Freeform 9"/>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8" name="Freeform 10"/>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dirty="0"/>
              </a:p>
            </p:txBody>
          </p:sp>
          <p:sp>
            <p:nvSpPr>
              <p:cNvPr id="59" name="Freeform 11"/>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0" name="Freeform 12"/>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1" name="Freeform 13"/>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grpSp>
        <p:sp>
          <p:nvSpPr>
            <p:cNvPr id="63" name="TextBox 62"/>
            <p:cNvSpPr txBox="1"/>
            <p:nvPr/>
          </p:nvSpPr>
          <p:spPr>
            <a:xfrm>
              <a:off x="7611568" y="10352891"/>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EERSTE STAP -&gt; LAAG 1 </a:t>
              </a:r>
              <a:endParaRPr lang="en-US" sz="4000" dirty="0">
                <a:solidFill>
                  <a:schemeClr val="tx2">
                    <a:lumMod val="50000"/>
                  </a:schemeClr>
                </a:solidFill>
                <a:latin typeface="Bebas Neue" panose="020B0606020202050201" pitchFamily="34" charset="0"/>
              </a:endParaRPr>
            </a:p>
          </p:txBody>
        </p:sp>
        <p:sp>
          <p:nvSpPr>
            <p:cNvPr id="64" name="Oval 16"/>
            <p:cNvSpPr/>
            <p:nvPr/>
          </p:nvSpPr>
          <p:spPr>
            <a:xfrm>
              <a:off x="6541653" y="10208258"/>
              <a:ext cx="731520" cy="73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5"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2824" y="10421618"/>
              <a:ext cx="304800" cy="304800"/>
            </a:xfrm>
            <a:prstGeom prst="rect">
              <a:avLst/>
            </a:prstGeom>
          </p:spPr>
        </p:pic>
        <p:sp>
          <p:nvSpPr>
            <p:cNvPr id="67" name="TextBox 66"/>
            <p:cNvSpPr txBox="1"/>
            <p:nvPr/>
          </p:nvSpPr>
          <p:spPr>
            <a:xfrm>
              <a:off x="8292080" y="9053613"/>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STAP 2 -&gt; LAAG 2</a:t>
              </a:r>
              <a:endParaRPr lang="en-US" sz="4000" dirty="0">
                <a:solidFill>
                  <a:schemeClr val="tx2">
                    <a:lumMod val="50000"/>
                  </a:schemeClr>
                </a:solidFill>
                <a:latin typeface="Bebas Neue" panose="020B0606020202050201" pitchFamily="34" charset="0"/>
              </a:endParaRPr>
            </a:p>
          </p:txBody>
        </p:sp>
        <p:sp>
          <p:nvSpPr>
            <p:cNvPr id="68" name="Oval 20"/>
            <p:cNvSpPr/>
            <p:nvPr/>
          </p:nvSpPr>
          <p:spPr>
            <a:xfrm>
              <a:off x="7245808" y="8896142"/>
              <a:ext cx="731520" cy="731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9"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6979" y="9109502"/>
              <a:ext cx="304800" cy="304800"/>
            </a:xfrm>
            <a:prstGeom prst="rect">
              <a:avLst/>
            </a:prstGeom>
          </p:spPr>
        </p:pic>
        <p:sp>
          <p:nvSpPr>
            <p:cNvPr id="71" name="TextBox 70"/>
            <p:cNvSpPr txBox="1"/>
            <p:nvPr/>
          </p:nvSpPr>
          <p:spPr>
            <a:xfrm>
              <a:off x="9080131" y="7716592"/>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STAP 3 -&gt; LAAG 3</a:t>
              </a:r>
              <a:endParaRPr lang="en-US" sz="4000" dirty="0">
                <a:solidFill>
                  <a:schemeClr val="tx2">
                    <a:lumMod val="50000"/>
                  </a:schemeClr>
                </a:solidFill>
                <a:latin typeface="Bebas Neue" panose="020B0606020202050201" pitchFamily="34" charset="0"/>
              </a:endParaRPr>
            </a:p>
          </p:txBody>
        </p:sp>
        <p:sp>
          <p:nvSpPr>
            <p:cNvPr id="72" name="Oval 24"/>
            <p:cNvSpPr/>
            <p:nvPr/>
          </p:nvSpPr>
          <p:spPr>
            <a:xfrm>
              <a:off x="7993731" y="7597810"/>
              <a:ext cx="731520" cy="7315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3"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7091" y="7811170"/>
              <a:ext cx="304800" cy="304800"/>
            </a:xfrm>
            <a:prstGeom prst="rect">
              <a:avLst/>
            </a:prstGeom>
          </p:spPr>
        </p:pic>
        <p:sp>
          <p:nvSpPr>
            <p:cNvPr id="75" name="TextBox 74"/>
            <p:cNvSpPr txBox="1"/>
            <p:nvPr/>
          </p:nvSpPr>
          <p:spPr>
            <a:xfrm>
              <a:off x="9922887" y="6430254"/>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STAP 4 -&gt; LAAG 4 </a:t>
              </a:r>
              <a:endParaRPr lang="en-US" sz="4000" dirty="0">
                <a:solidFill>
                  <a:schemeClr val="tx2">
                    <a:lumMod val="50000"/>
                  </a:schemeClr>
                </a:solidFill>
                <a:latin typeface="Bebas Neue" panose="020B0606020202050201" pitchFamily="34" charset="0"/>
              </a:endParaRPr>
            </a:p>
          </p:txBody>
        </p:sp>
        <p:sp>
          <p:nvSpPr>
            <p:cNvPr id="76" name="Oval 28"/>
            <p:cNvSpPr/>
            <p:nvPr/>
          </p:nvSpPr>
          <p:spPr>
            <a:xfrm>
              <a:off x="8848895" y="6288144"/>
              <a:ext cx="731520" cy="7315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7"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2255" y="6518976"/>
              <a:ext cx="304800" cy="304800"/>
            </a:xfrm>
            <a:prstGeom prst="rect">
              <a:avLst/>
            </a:prstGeom>
          </p:spPr>
        </p:pic>
      </p:grpSp>
    </p:spTree>
    <p:extLst>
      <p:ext uri="{BB962C8B-B14F-4D97-AF65-F5344CB8AC3E}">
        <p14:creationId xmlns:p14="http://schemas.microsoft.com/office/powerpoint/2010/main" val="3739675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22438" y="680909"/>
            <a:ext cx="20942300" cy="1129427"/>
          </a:xfrm>
          <a:prstGeom prst="rect">
            <a:avLst/>
          </a:prstGeom>
          <a:noFill/>
        </p:spPr>
        <p:txBody>
          <a:bodyPr wrap="square" rtlCol="0">
            <a:noAutofit/>
          </a:bodyPr>
          <a:lstStyle/>
          <a:p>
            <a:r>
              <a:rPr lang="nl-BE" sz="6600" b="1" dirty="0">
                <a:solidFill>
                  <a:schemeClr val="tx2"/>
                </a:solidFill>
                <a:latin typeface="Open Sans"/>
                <a:cs typeface="Open Sans"/>
              </a:rPr>
              <a:t>ANTWOORD : Jouw Financiële Piramide</a:t>
            </a:r>
            <a:endParaRPr lang="en-US" sz="6600" b="1" dirty="0">
              <a:solidFill>
                <a:schemeClr val="tx2"/>
              </a:solidFill>
              <a:latin typeface="Open Sans"/>
              <a:cs typeface="Open Sans"/>
            </a:endParaRPr>
          </a:p>
          <a:p>
            <a:endParaRPr lang="en-US" sz="6600" b="1" dirty="0">
              <a:solidFill>
                <a:schemeClr val="tx2"/>
              </a:solidFill>
              <a:latin typeface="Open Sans"/>
              <a:cs typeface="Open Sans"/>
            </a:endParaRPr>
          </a:p>
        </p:txBody>
      </p:sp>
      <p:grpSp>
        <p:nvGrpSpPr>
          <p:cNvPr id="28" name="Группа 77"/>
          <p:cNvGrpSpPr/>
          <p:nvPr/>
        </p:nvGrpSpPr>
        <p:grpSpPr>
          <a:xfrm>
            <a:off x="2773171" y="3220436"/>
            <a:ext cx="19312369" cy="8928330"/>
            <a:chOff x="6541653" y="6186926"/>
            <a:chExt cx="11429674" cy="5284070"/>
          </a:xfrm>
        </p:grpSpPr>
        <p:grpSp>
          <p:nvGrpSpPr>
            <p:cNvPr id="29" name="Group 6"/>
            <p:cNvGrpSpPr/>
            <p:nvPr/>
          </p:nvGrpSpPr>
          <p:grpSpPr>
            <a:xfrm>
              <a:off x="12015539" y="6186926"/>
              <a:ext cx="5955788" cy="4855191"/>
              <a:chOff x="2358218" y="2177834"/>
              <a:chExt cx="4217987" cy="3438526"/>
            </a:xfrm>
          </p:grpSpPr>
          <p:sp>
            <p:nvSpPr>
              <p:cNvPr id="46" name="Freeform 7"/>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47" name="Freeform 8"/>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48" name="Freeform 9"/>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49" name="Freeform 10"/>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dirty="0"/>
              </a:p>
            </p:txBody>
          </p:sp>
          <p:sp>
            <p:nvSpPr>
              <p:cNvPr id="50" name="Freeform 11"/>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1" name="Freeform 12"/>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2" name="Freeform 13"/>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grpSp>
        <p:sp>
          <p:nvSpPr>
            <p:cNvPr id="30" name="Rectangle 14"/>
            <p:cNvSpPr/>
            <p:nvPr/>
          </p:nvSpPr>
          <p:spPr>
            <a:xfrm>
              <a:off x="7466980" y="10542021"/>
              <a:ext cx="4642922" cy="928975"/>
            </a:xfrm>
            <a:prstGeom prst="rect">
              <a:avLst/>
            </a:prstGeom>
          </p:spPr>
          <p:txBody>
            <a:bodyPr wrap="square">
              <a:spAutoFit/>
            </a:bodyPr>
            <a:lstStyle/>
            <a:p>
              <a:r>
                <a:rPr lang="en-US" sz="2400" dirty="0" smtClean="0">
                  <a:solidFill>
                    <a:schemeClr val="tx2">
                      <a:lumMod val="50000"/>
                    </a:schemeClr>
                  </a:solidFill>
                </a:rPr>
                <a:t>Verwezenlijk eerst jouw financiële buffer van 6 tot 18 maanden van je huidig salaris en plaats het op een spaarboekje. Raak het verder niet aan ! Dit is </a:t>
              </a:r>
              <a:r>
                <a:rPr lang="en-US" sz="2400" dirty="0">
                  <a:solidFill>
                    <a:schemeClr val="tx2">
                      <a:lumMod val="50000"/>
                    </a:schemeClr>
                  </a:solidFill>
                </a:rPr>
                <a:t>voor </a:t>
              </a:r>
              <a:r>
                <a:rPr lang="en-US" sz="2400" dirty="0" smtClean="0">
                  <a:solidFill>
                    <a:schemeClr val="tx2">
                      <a:lumMod val="50000"/>
                    </a:schemeClr>
                  </a:solidFill>
                </a:rPr>
                <a:t>onverwachte financiële tegenslagen.</a:t>
              </a:r>
              <a:endParaRPr lang="en-US" sz="2400" b="0" i="0" dirty="0">
                <a:solidFill>
                  <a:schemeClr val="tx2">
                    <a:lumMod val="50000"/>
                  </a:schemeClr>
                </a:solidFill>
                <a:effectLst/>
              </a:endParaRPr>
            </a:p>
          </p:txBody>
        </p:sp>
        <p:sp>
          <p:nvSpPr>
            <p:cNvPr id="31" name="TextBox 30"/>
            <p:cNvSpPr txBox="1"/>
            <p:nvPr/>
          </p:nvSpPr>
          <p:spPr>
            <a:xfrm>
              <a:off x="7466980" y="10208258"/>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Jouw</a:t>
              </a:r>
              <a:r>
                <a:rPr lang="en-US" sz="4000" dirty="0">
                  <a:solidFill>
                    <a:schemeClr val="tx2">
                      <a:lumMod val="50000"/>
                    </a:schemeClr>
                  </a:solidFill>
                  <a:latin typeface="Bebas Neue" panose="020B0606020202050201" pitchFamily="34" charset="0"/>
                </a:rPr>
                <a:t> </a:t>
              </a:r>
              <a:r>
                <a:rPr lang="en-US" sz="4000" dirty="0" smtClean="0">
                  <a:solidFill>
                    <a:schemeClr val="tx2">
                      <a:lumMod val="50000"/>
                    </a:schemeClr>
                  </a:solidFill>
                  <a:latin typeface="Bebas Neue" panose="020B0606020202050201" pitchFamily="34" charset="0"/>
                </a:rPr>
                <a:t>Financiële buffer</a:t>
              </a:r>
              <a:endParaRPr lang="en-US" sz="4000" dirty="0">
                <a:solidFill>
                  <a:schemeClr val="tx2">
                    <a:lumMod val="50000"/>
                  </a:schemeClr>
                </a:solidFill>
                <a:latin typeface="Bebas Neue" panose="020B0606020202050201" pitchFamily="34" charset="0"/>
              </a:endParaRPr>
            </a:p>
          </p:txBody>
        </p:sp>
        <p:sp>
          <p:nvSpPr>
            <p:cNvPr id="32" name="Oval 16"/>
            <p:cNvSpPr/>
            <p:nvPr/>
          </p:nvSpPr>
          <p:spPr>
            <a:xfrm>
              <a:off x="6541653" y="10208258"/>
              <a:ext cx="731520" cy="73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33"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2824" y="10421618"/>
              <a:ext cx="304800" cy="304800"/>
            </a:xfrm>
            <a:prstGeom prst="rect">
              <a:avLst/>
            </a:prstGeom>
          </p:spPr>
        </p:pic>
        <p:sp>
          <p:nvSpPr>
            <p:cNvPr id="34" name="Rectangle 18"/>
            <p:cNvSpPr/>
            <p:nvPr/>
          </p:nvSpPr>
          <p:spPr>
            <a:xfrm>
              <a:off x="8171135" y="9229905"/>
              <a:ext cx="4548560" cy="710393"/>
            </a:xfrm>
            <a:prstGeom prst="rect">
              <a:avLst/>
            </a:prstGeom>
          </p:spPr>
          <p:txBody>
            <a:bodyPr wrap="square">
              <a:spAutoFit/>
            </a:bodyPr>
            <a:lstStyle/>
            <a:p>
              <a:r>
                <a:rPr lang="en-US" sz="2400" dirty="0" smtClean="0">
                  <a:solidFill>
                    <a:schemeClr val="tx2">
                      <a:lumMod val="50000"/>
                    </a:schemeClr>
                  </a:solidFill>
                </a:rPr>
                <a:t>Spaar een maandelijks bedrag voor je pensioen. Dit kan door een pensioenspaarfonds, pensioenspaarverzekering of een groepsverzekering bij je werkgever. </a:t>
              </a:r>
              <a:endParaRPr lang="en-US" sz="2400" b="0" i="0" dirty="0">
                <a:solidFill>
                  <a:schemeClr val="tx2">
                    <a:lumMod val="50000"/>
                  </a:schemeClr>
                </a:solidFill>
                <a:effectLst/>
              </a:endParaRPr>
            </a:p>
          </p:txBody>
        </p:sp>
        <p:sp>
          <p:nvSpPr>
            <p:cNvPr id="35" name="TextBox 34"/>
            <p:cNvSpPr txBox="1"/>
            <p:nvPr/>
          </p:nvSpPr>
          <p:spPr>
            <a:xfrm>
              <a:off x="8171135" y="8896142"/>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Jouw Pensioen Spaarplan</a:t>
              </a:r>
              <a:endParaRPr lang="en-US" sz="4000" dirty="0">
                <a:solidFill>
                  <a:schemeClr val="tx2">
                    <a:lumMod val="50000"/>
                  </a:schemeClr>
                </a:solidFill>
                <a:latin typeface="Bebas Neue" panose="020B0606020202050201" pitchFamily="34" charset="0"/>
              </a:endParaRPr>
            </a:p>
          </p:txBody>
        </p:sp>
        <p:sp>
          <p:nvSpPr>
            <p:cNvPr id="36" name="Oval 20"/>
            <p:cNvSpPr/>
            <p:nvPr/>
          </p:nvSpPr>
          <p:spPr>
            <a:xfrm>
              <a:off x="7245808" y="8896142"/>
              <a:ext cx="731520" cy="731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37"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6979" y="9109502"/>
              <a:ext cx="304800" cy="304800"/>
            </a:xfrm>
            <a:prstGeom prst="rect">
              <a:avLst/>
            </a:prstGeom>
          </p:spPr>
        </p:pic>
        <p:sp>
          <p:nvSpPr>
            <p:cNvPr id="38" name="Rectangle 22"/>
            <p:cNvSpPr/>
            <p:nvPr/>
          </p:nvSpPr>
          <p:spPr>
            <a:xfrm>
              <a:off x="8793848" y="7931573"/>
              <a:ext cx="4923931" cy="710393"/>
            </a:xfrm>
            <a:prstGeom prst="rect">
              <a:avLst/>
            </a:prstGeom>
          </p:spPr>
          <p:txBody>
            <a:bodyPr wrap="square">
              <a:spAutoFit/>
            </a:bodyPr>
            <a:lstStyle/>
            <a:p>
              <a:r>
                <a:rPr lang="nl-BE" sz="2400" dirty="0" smtClean="0">
                  <a:solidFill>
                    <a:schemeClr val="tx2">
                      <a:lumMod val="50000"/>
                    </a:schemeClr>
                  </a:solidFill>
                </a:rPr>
                <a:t>Spaar een vast bedrag voor een specifiek doen of droom die hebt. </a:t>
              </a:r>
              <a:r>
                <a:rPr lang="nl-BE" sz="2400" dirty="0">
                  <a:solidFill>
                    <a:schemeClr val="tx2">
                      <a:lumMod val="50000"/>
                    </a:schemeClr>
                  </a:solidFill>
                </a:rPr>
                <a:t>J</a:t>
              </a:r>
              <a:r>
                <a:rPr lang="nl-BE" sz="2400" dirty="0" smtClean="0">
                  <a:solidFill>
                    <a:schemeClr val="tx2">
                      <a:lumMod val="50000"/>
                    </a:schemeClr>
                  </a:solidFill>
                </a:rPr>
                <a:t>e kan ook geld sparen voor je kinderen of kleinkinderen. Jij beslist. </a:t>
              </a:r>
              <a:endParaRPr lang="en-US" sz="2400" b="0" i="0" dirty="0">
                <a:solidFill>
                  <a:schemeClr val="tx2">
                    <a:lumMod val="50000"/>
                  </a:schemeClr>
                </a:solidFill>
                <a:effectLst/>
              </a:endParaRPr>
            </a:p>
          </p:txBody>
        </p:sp>
        <p:sp>
          <p:nvSpPr>
            <p:cNvPr id="39" name="TextBox 38"/>
            <p:cNvSpPr txBox="1"/>
            <p:nvPr/>
          </p:nvSpPr>
          <p:spPr>
            <a:xfrm>
              <a:off x="8786963" y="7597810"/>
              <a:ext cx="5201431"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Jouw Spaarplan voor je kids of andere doelen</a:t>
              </a:r>
              <a:endParaRPr lang="en-US" sz="4000" dirty="0">
                <a:solidFill>
                  <a:schemeClr val="tx2">
                    <a:lumMod val="50000"/>
                  </a:schemeClr>
                </a:solidFill>
                <a:latin typeface="Bebas Neue" panose="020B0606020202050201" pitchFamily="34" charset="0"/>
              </a:endParaRPr>
            </a:p>
          </p:txBody>
        </p:sp>
        <p:sp>
          <p:nvSpPr>
            <p:cNvPr id="40" name="Oval 24"/>
            <p:cNvSpPr/>
            <p:nvPr/>
          </p:nvSpPr>
          <p:spPr>
            <a:xfrm>
              <a:off x="7993731" y="7597810"/>
              <a:ext cx="731520" cy="7315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41"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7091" y="7811170"/>
              <a:ext cx="304800" cy="304800"/>
            </a:xfrm>
            <a:prstGeom prst="rect">
              <a:avLst/>
            </a:prstGeom>
          </p:spPr>
        </p:pic>
        <p:sp>
          <p:nvSpPr>
            <p:cNvPr id="42" name="Rectangle 26"/>
            <p:cNvSpPr/>
            <p:nvPr/>
          </p:nvSpPr>
          <p:spPr>
            <a:xfrm>
              <a:off x="9774221" y="6621907"/>
              <a:ext cx="4572388" cy="710393"/>
            </a:xfrm>
            <a:prstGeom prst="rect">
              <a:avLst/>
            </a:prstGeom>
          </p:spPr>
          <p:txBody>
            <a:bodyPr wrap="square">
              <a:spAutoFit/>
            </a:bodyPr>
            <a:lstStyle/>
            <a:p>
              <a:r>
                <a:rPr lang="nl-BE" sz="2400" dirty="0" smtClean="0">
                  <a:solidFill>
                    <a:schemeClr val="tx2">
                      <a:lumMod val="50000"/>
                    </a:schemeClr>
                  </a:solidFill>
                </a:rPr>
                <a:t>In het begin zullen je investeringen in dividend aandelen of andere activa klein zijn maar pas de juiste strategie toe en langzaam aan zal je piramide draaien</a:t>
              </a:r>
              <a:endParaRPr lang="en-US" sz="2400" b="0" i="0" dirty="0">
                <a:solidFill>
                  <a:schemeClr val="tx2">
                    <a:lumMod val="50000"/>
                  </a:schemeClr>
                </a:solidFill>
                <a:effectLst/>
              </a:endParaRPr>
            </a:p>
          </p:txBody>
        </p:sp>
        <p:sp>
          <p:nvSpPr>
            <p:cNvPr id="43" name="TextBox 42"/>
            <p:cNvSpPr txBox="1"/>
            <p:nvPr/>
          </p:nvSpPr>
          <p:spPr>
            <a:xfrm>
              <a:off x="9774222" y="6288144"/>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Jouw Investeringen</a:t>
              </a:r>
              <a:endParaRPr lang="en-US" sz="4000" dirty="0">
                <a:solidFill>
                  <a:schemeClr val="tx2">
                    <a:lumMod val="50000"/>
                  </a:schemeClr>
                </a:solidFill>
                <a:latin typeface="Bebas Neue" panose="020B0606020202050201" pitchFamily="34" charset="0"/>
              </a:endParaRPr>
            </a:p>
          </p:txBody>
        </p:sp>
        <p:sp>
          <p:nvSpPr>
            <p:cNvPr id="44" name="Oval 28"/>
            <p:cNvSpPr/>
            <p:nvPr/>
          </p:nvSpPr>
          <p:spPr>
            <a:xfrm>
              <a:off x="8848895" y="6288144"/>
              <a:ext cx="731520" cy="7315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45"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2255" y="6518976"/>
              <a:ext cx="304800" cy="304800"/>
            </a:xfrm>
            <a:prstGeom prst="rect">
              <a:avLst/>
            </a:prstGeom>
          </p:spPr>
        </p:pic>
      </p:grpSp>
    </p:spTree>
    <p:extLst>
      <p:ext uri="{BB962C8B-B14F-4D97-AF65-F5344CB8AC3E}">
        <p14:creationId xmlns:p14="http://schemas.microsoft.com/office/powerpoint/2010/main" val="1684412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134678" y="1971966"/>
            <a:ext cx="16930088" cy="9686122"/>
          </a:xfrm>
          <a:prstGeom prst="rect">
            <a:avLst/>
          </a:prstGeom>
        </p:spPr>
      </p:pic>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err="1" smtClean="0">
                <a:solidFill>
                  <a:schemeClr val="tx2"/>
                </a:solidFill>
                <a:latin typeface="Open Sans"/>
                <a:cs typeface="Open Sans"/>
              </a:rPr>
              <a:t>Waarom</a:t>
            </a:r>
            <a:r>
              <a:rPr lang="en-US" sz="6600" b="1" dirty="0" smtClean="0">
                <a:solidFill>
                  <a:schemeClr val="tx2"/>
                </a:solidFill>
                <a:latin typeface="Open Sans"/>
                <a:cs typeface="Open Sans"/>
              </a:rPr>
              <a:t> is </a:t>
            </a:r>
            <a:r>
              <a:rPr lang="nl-BE" sz="6600" b="1" dirty="0">
                <a:solidFill>
                  <a:schemeClr val="tx2"/>
                </a:solidFill>
                <a:latin typeface="Open Sans"/>
                <a:cs typeface="Open Sans"/>
              </a:rPr>
              <a:t>Financiële </a:t>
            </a:r>
            <a:r>
              <a:rPr lang="nl-BE" sz="6600" b="1" dirty="0" smtClean="0">
                <a:solidFill>
                  <a:schemeClr val="tx2"/>
                </a:solidFill>
                <a:latin typeface="Open Sans"/>
                <a:cs typeface="Open Sans"/>
              </a:rPr>
              <a:t>Geletterdheid belangrijk</a:t>
            </a:r>
            <a:r>
              <a:rPr lang="en-US" sz="6600" b="1" dirty="0" smtClean="0">
                <a:solidFill>
                  <a:schemeClr val="tx2"/>
                </a:solidFill>
                <a:latin typeface="Open Sans"/>
                <a:cs typeface="Open Sans"/>
              </a:rPr>
              <a:t>…</a:t>
            </a:r>
            <a:endParaRPr lang="en-US" sz="6600" b="1" dirty="0">
              <a:solidFill>
                <a:schemeClr val="tx2"/>
              </a:solidFill>
              <a:latin typeface="Open Sans"/>
              <a:cs typeface="Open Sans"/>
            </a:endParaRPr>
          </a:p>
        </p:txBody>
      </p:sp>
      <p:sp>
        <p:nvSpPr>
          <p:cNvPr id="4" name="TextBox 3"/>
          <p:cNvSpPr txBox="1"/>
          <p:nvPr/>
        </p:nvSpPr>
        <p:spPr>
          <a:xfrm>
            <a:off x="1722782" y="11654263"/>
            <a:ext cx="22966017" cy="1129427"/>
          </a:xfrm>
          <a:prstGeom prst="rect">
            <a:avLst/>
          </a:prstGeom>
          <a:noFill/>
        </p:spPr>
        <p:txBody>
          <a:bodyPr wrap="square" rtlCol="0">
            <a:noAutofit/>
          </a:bodyPr>
          <a:lstStyle/>
          <a:p>
            <a:r>
              <a:rPr lang="en-US" sz="6600" b="1" dirty="0" err="1" smtClean="0">
                <a:solidFill>
                  <a:srgbClr val="000000"/>
                </a:solidFill>
                <a:latin typeface="Open Sans"/>
                <a:cs typeface="Open Sans"/>
              </a:rPr>
              <a:t>Jouw</a:t>
            </a:r>
            <a:r>
              <a:rPr lang="en-US" sz="6600" b="1" dirty="0" smtClean="0">
                <a:solidFill>
                  <a:srgbClr val="000000"/>
                </a:solidFill>
                <a:latin typeface="Open Sans"/>
                <a:cs typeface="Open Sans"/>
              </a:rPr>
              <a:t> </a:t>
            </a:r>
            <a:r>
              <a:rPr lang="en-US" sz="6600" b="1" dirty="0" smtClean="0">
                <a:solidFill>
                  <a:srgbClr val="000000"/>
                </a:solidFill>
                <a:latin typeface="Open Sans"/>
                <a:cs typeface="Open Sans"/>
              </a:rPr>
              <a:t>school </a:t>
            </a:r>
            <a:r>
              <a:rPr lang="en-US" sz="6600" b="1" dirty="0" err="1" smtClean="0">
                <a:solidFill>
                  <a:srgbClr val="000000"/>
                </a:solidFill>
                <a:latin typeface="Open Sans"/>
                <a:cs typeface="Open Sans"/>
              </a:rPr>
              <a:t>zal</a:t>
            </a:r>
            <a:r>
              <a:rPr lang="en-US" sz="6600" b="1" dirty="0" smtClean="0">
                <a:solidFill>
                  <a:srgbClr val="000000"/>
                </a:solidFill>
                <a:latin typeface="Open Sans"/>
                <a:cs typeface="Open Sans"/>
              </a:rPr>
              <a:t> je </a:t>
            </a:r>
            <a:r>
              <a:rPr lang="en-US" sz="6600" b="1" dirty="0" err="1" smtClean="0">
                <a:solidFill>
                  <a:srgbClr val="000000"/>
                </a:solidFill>
                <a:latin typeface="Open Sans"/>
                <a:cs typeface="Open Sans"/>
              </a:rPr>
              <a:t>weinig</a:t>
            </a:r>
            <a:r>
              <a:rPr lang="en-US" sz="6600" b="1" dirty="0">
                <a:solidFill>
                  <a:srgbClr val="000000"/>
                </a:solidFill>
                <a:latin typeface="Open Sans"/>
                <a:cs typeface="Open Sans"/>
              </a:rPr>
              <a:t> </a:t>
            </a:r>
            <a:r>
              <a:rPr lang="en-US" sz="6600" b="1" dirty="0" err="1">
                <a:solidFill>
                  <a:srgbClr val="000000"/>
                </a:solidFill>
                <a:latin typeface="Open Sans"/>
                <a:cs typeface="Open Sans"/>
              </a:rPr>
              <a:t>financële</a:t>
            </a:r>
            <a:r>
              <a:rPr lang="en-US" sz="6600" b="1" dirty="0">
                <a:solidFill>
                  <a:srgbClr val="000000"/>
                </a:solidFill>
                <a:latin typeface="Open Sans"/>
                <a:cs typeface="Open Sans"/>
              </a:rPr>
              <a:t> </a:t>
            </a:r>
            <a:r>
              <a:rPr lang="en-US" sz="6600" b="1" dirty="0" err="1" smtClean="0">
                <a:solidFill>
                  <a:srgbClr val="000000"/>
                </a:solidFill>
                <a:latin typeface="Open Sans"/>
                <a:cs typeface="Open Sans"/>
              </a:rPr>
              <a:t>kennis</a:t>
            </a:r>
            <a:r>
              <a:rPr lang="en-US" sz="6600" b="1" dirty="0" smtClean="0">
                <a:solidFill>
                  <a:srgbClr val="000000"/>
                </a:solidFill>
                <a:latin typeface="Open Sans"/>
                <a:cs typeface="Open Sans"/>
              </a:rPr>
              <a:t> </a:t>
            </a:r>
            <a:r>
              <a:rPr lang="en-US" sz="6600" b="1" dirty="0" err="1" smtClean="0">
                <a:solidFill>
                  <a:srgbClr val="000000"/>
                </a:solidFill>
                <a:latin typeface="Open Sans"/>
                <a:cs typeface="Open Sans"/>
              </a:rPr>
              <a:t>bijbrengen</a:t>
            </a:r>
            <a:endParaRPr lang="en-US" sz="6600" b="1" dirty="0">
              <a:solidFill>
                <a:srgbClr val="000000"/>
              </a:solidFill>
              <a:latin typeface="Open Sans"/>
              <a:cs typeface="Open Sans"/>
            </a:endParaRPr>
          </a:p>
        </p:txBody>
      </p:sp>
    </p:spTree>
    <p:extLst>
      <p:ext uri="{BB962C8B-B14F-4D97-AF65-F5344CB8AC3E}">
        <p14:creationId xmlns:p14="http://schemas.microsoft.com/office/powerpoint/2010/main" val="4048832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254" y="3132689"/>
            <a:ext cx="6916875" cy="4316642"/>
          </a:xfrm>
          <a:prstGeom prst="rect">
            <a:avLst/>
          </a:prstGeom>
        </p:spPr>
      </p:pic>
      <p:sp>
        <p:nvSpPr>
          <p:cNvPr id="3" name="TextBox 2"/>
          <p:cNvSpPr txBox="1"/>
          <p:nvPr/>
        </p:nvSpPr>
        <p:spPr>
          <a:xfrm>
            <a:off x="1006820" y="892944"/>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Financiële Les </a:t>
            </a:r>
            <a:r>
              <a:rPr lang="nl-BE" sz="6600" b="1" dirty="0">
                <a:solidFill>
                  <a:schemeClr val="tx2"/>
                </a:solidFill>
                <a:latin typeface="Open Sans"/>
                <a:cs typeface="Open Sans"/>
              </a:rPr>
              <a:t>5</a:t>
            </a:r>
            <a:r>
              <a:rPr lang="nl-BE" sz="6600" b="1" dirty="0" smtClean="0">
                <a:solidFill>
                  <a:schemeClr val="tx2"/>
                </a:solidFill>
                <a:latin typeface="Open Sans"/>
                <a:cs typeface="Open Sans"/>
              </a:rPr>
              <a:t> </a:t>
            </a:r>
            <a:r>
              <a:rPr lang="nl-BE" sz="6600" b="1" dirty="0" smtClean="0">
                <a:solidFill>
                  <a:schemeClr val="tx2"/>
                </a:solidFill>
                <a:latin typeface="Open Sans"/>
                <a:cs typeface="Open Sans"/>
              </a:rPr>
              <a:t>: WHAT IS </a:t>
            </a:r>
            <a:r>
              <a:rPr lang="nl-BE" sz="6600" b="1" dirty="0" smtClean="0">
                <a:solidFill>
                  <a:schemeClr val="tx2"/>
                </a:solidFill>
                <a:latin typeface="Open Sans"/>
                <a:cs typeface="Open Sans"/>
              </a:rPr>
              <a:t>INFLATIE ?</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66085" y="2562431"/>
            <a:ext cx="8572500" cy="639127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7985" y="8350111"/>
            <a:ext cx="4990000" cy="3290507"/>
          </a:xfrm>
          <a:prstGeom prst="rect">
            <a:avLst/>
          </a:prstGeom>
        </p:spPr>
      </p:pic>
      <p:sp>
        <p:nvSpPr>
          <p:cNvPr id="6" name="TextBox 5"/>
          <p:cNvSpPr txBox="1"/>
          <p:nvPr/>
        </p:nvSpPr>
        <p:spPr>
          <a:xfrm>
            <a:off x="13755756" y="8070904"/>
            <a:ext cx="6682616" cy="6232475"/>
          </a:xfrm>
          <a:prstGeom prst="rect">
            <a:avLst/>
          </a:prstGeom>
          <a:noFill/>
        </p:spPr>
        <p:txBody>
          <a:bodyPr wrap="square" rtlCol="0">
            <a:spAutoFit/>
          </a:bodyPr>
          <a:lstStyle/>
          <a:p>
            <a:pPr algn="ctr"/>
            <a:endParaRPr lang="en-US" sz="5400" b="1" dirty="0" smtClean="0">
              <a:solidFill>
                <a:schemeClr val="tx2"/>
              </a:solidFill>
            </a:endParaRPr>
          </a:p>
          <a:p>
            <a:pPr algn="ctr"/>
            <a:endParaRPr lang="en-US" sz="5400" b="1" dirty="0">
              <a:solidFill>
                <a:schemeClr val="tx2"/>
              </a:solidFill>
            </a:endParaRPr>
          </a:p>
          <a:p>
            <a:pPr algn="ctr"/>
            <a:r>
              <a:rPr lang="en-US" sz="5400" b="1" dirty="0" smtClean="0">
                <a:solidFill>
                  <a:schemeClr val="tx2"/>
                </a:solidFill>
              </a:rPr>
              <a:t>JOUW GEHELE LEVEN WORDT BEINVLOED DOOR </a:t>
            </a:r>
            <a:r>
              <a:rPr lang="en-US" sz="5400" b="1" dirty="0" smtClean="0">
                <a:solidFill>
                  <a:schemeClr val="tx2"/>
                </a:solidFill>
              </a:rPr>
              <a:t>INFLATIE </a:t>
            </a:r>
            <a:r>
              <a:rPr lang="en-US" sz="5400" b="1" dirty="0" smtClean="0">
                <a:solidFill>
                  <a:schemeClr val="tx2"/>
                </a:solidFill>
              </a:rPr>
              <a:t>!!</a:t>
            </a:r>
            <a:endParaRPr lang="en-US" b="1" dirty="0">
              <a:solidFill>
                <a:schemeClr val="tx2"/>
              </a:solidFill>
            </a:endParaRPr>
          </a:p>
          <a:p>
            <a:pPr marL="742950" indent="-742950" algn="ctr">
              <a:buAutoNum type="arabicPeriod"/>
            </a:pPr>
            <a:endParaRPr lang="en-US" b="1" dirty="0" smtClean="0">
              <a:solidFill>
                <a:schemeClr val="tx2"/>
              </a:solidFill>
            </a:endParaRPr>
          </a:p>
          <a:p>
            <a:pPr marL="742950" indent="-742950" algn="ctr">
              <a:buAutoNum type="arabicPeriod"/>
            </a:pPr>
            <a:endParaRPr lang="en-US" b="1" dirty="0">
              <a:solidFill>
                <a:schemeClr val="tx2"/>
              </a:solidFill>
            </a:endParaRPr>
          </a:p>
          <a:p>
            <a:pPr marL="742950" indent="-742950" algn="ctr">
              <a:buAutoNum type="arabicPeriod"/>
            </a:pPr>
            <a:endParaRPr lang="en-US" b="1" dirty="0">
              <a:solidFill>
                <a:schemeClr val="tx2"/>
              </a:solidFill>
            </a:endParaRPr>
          </a:p>
        </p:txBody>
      </p:sp>
    </p:spTree>
    <p:extLst>
      <p:ext uri="{BB962C8B-B14F-4D97-AF65-F5344CB8AC3E}">
        <p14:creationId xmlns:p14="http://schemas.microsoft.com/office/powerpoint/2010/main" val="228758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386792" y="2899252"/>
            <a:ext cx="15156390" cy="6154009"/>
          </a:xfrm>
          <a:prstGeom prst="rect">
            <a:avLst/>
          </a:prstGeom>
        </p:spPr>
      </p:pic>
      <p:sp>
        <p:nvSpPr>
          <p:cNvPr id="4" name="TextBox 3"/>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Hoe </a:t>
            </a:r>
            <a:r>
              <a:rPr lang="en-US" sz="6600" b="1" dirty="0" err="1" smtClean="0">
                <a:solidFill>
                  <a:schemeClr val="tx2"/>
                </a:solidFill>
                <a:latin typeface="Open Sans"/>
                <a:cs typeface="Open Sans"/>
              </a:rPr>
              <a:t>gebruiken</a:t>
            </a:r>
            <a:r>
              <a:rPr lang="en-US" sz="6600" b="1" dirty="0" smtClean="0">
                <a:solidFill>
                  <a:schemeClr val="tx2"/>
                </a:solidFill>
                <a:latin typeface="Open Sans"/>
                <a:cs typeface="Open Sans"/>
              </a:rPr>
              <a:t> de </a:t>
            </a:r>
            <a:r>
              <a:rPr lang="en-US" sz="6600" b="1" dirty="0" err="1" smtClean="0">
                <a:solidFill>
                  <a:schemeClr val="tx2"/>
                </a:solidFill>
                <a:latin typeface="Open Sans"/>
                <a:cs typeface="Open Sans"/>
              </a:rPr>
              <a:t>banken</a:t>
            </a:r>
            <a:r>
              <a:rPr lang="en-US" sz="6600" b="1" dirty="0" smtClean="0">
                <a:solidFill>
                  <a:schemeClr val="tx2"/>
                </a:solidFill>
                <a:latin typeface="Open Sans"/>
                <a:cs typeface="Open Sans"/>
              </a:rPr>
              <a:t> </a:t>
            </a:r>
            <a:r>
              <a:rPr lang="en-US" sz="6600" b="1" dirty="0" err="1" smtClean="0">
                <a:solidFill>
                  <a:schemeClr val="tx2"/>
                </a:solidFill>
                <a:latin typeface="Open Sans"/>
                <a:cs typeface="Open Sans"/>
              </a:rPr>
              <a:t>jouw</a:t>
            </a:r>
            <a:r>
              <a:rPr lang="en-US" sz="6600" b="1" dirty="0" smtClean="0">
                <a:solidFill>
                  <a:schemeClr val="tx2"/>
                </a:solidFill>
                <a:latin typeface="Open Sans"/>
                <a:cs typeface="Open Sans"/>
              </a:rPr>
              <a:t> geld ?</a:t>
            </a:r>
            <a:endParaRPr lang="en-US" sz="6600" b="1" dirty="0">
              <a:solidFill>
                <a:schemeClr val="tx2"/>
              </a:solidFill>
              <a:latin typeface="Open Sans"/>
              <a:cs typeface="Open Sans"/>
            </a:endParaRPr>
          </a:p>
        </p:txBody>
      </p:sp>
      <p:sp>
        <p:nvSpPr>
          <p:cNvPr id="5" name="AutoShape 2" descr="Image result for bnp paribas forti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8852" y="9270640"/>
            <a:ext cx="4989210" cy="3320092"/>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24430" b="27375"/>
          <a:stretch/>
        </p:blipFill>
        <p:spPr>
          <a:xfrm>
            <a:off x="9887563" y="9559086"/>
            <a:ext cx="7598937" cy="27432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425817" y="9559086"/>
            <a:ext cx="2409825" cy="1895475"/>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4593" y="8438898"/>
            <a:ext cx="3724275" cy="1228725"/>
          </a:xfrm>
          <a:prstGeom prst="rect">
            <a:avLst/>
          </a:prstGeom>
        </p:spPr>
      </p:pic>
      <p:sp>
        <p:nvSpPr>
          <p:cNvPr id="10" name="Rectangle 9"/>
          <p:cNvSpPr/>
          <p:nvPr/>
        </p:nvSpPr>
        <p:spPr>
          <a:xfrm>
            <a:off x="19384746" y="4630046"/>
            <a:ext cx="4756447" cy="3477875"/>
          </a:xfrm>
          <a:prstGeom prst="rect">
            <a:avLst/>
          </a:prstGeom>
        </p:spPr>
        <p:txBody>
          <a:bodyPr wrap="square">
            <a:spAutoFit/>
          </a:bodyPr>
          <a:lstStyle/>
          <a:p>
            <a:pPr algn="ctr"/>
            <a:r>
              <a:rPr lang="en-US" sz="4400" b="1" dirty="0" smtClean="0"/>
              <a:t>Je </a:t>
            </a:r>
            <a:r>
              <a:rPr lang="en-US" sz="4400" b="1" dirty="0" err="1" smtClean="0"/>
              <a:t>brengt</a:t>
            </a:r>
            <a:r>
              <a:rPr lang="en-US" sz="4400" b="1" dirty="0" smtClean="0"/>
              <a:t> je </a:t>
            </a:r>
            <a:r>
              <a:rPr lang="en-US" sz="4400" b="1" dirty="0" err="1" smtClean="0"/>
              <a:t>spaargeld</a:t>
            </a:r>
            <a:r>
              <a:rPr lang="en-US" sz="4400" b="1" dirty="0" smtClean="0"/>
              <a:t> van </a:t>
            </a:r>
            <a:r>
              <a:rPr lang="en-US" sz="4400" b="1" dirty="0" err="1" smtClean="0"/>
              <a:t>oma</a:t>
            </a:r>
            <a:r>
              <a:rPr lang="en-US" sz="4400" b="1" dirty="0" smtClean="0"/>
              <a:t> of </a:t>
            </a:r>
            <a:r>
              <a:rPr lang="en-US" sz="4400" b="1" dirty="0" err="1" smtClean="0"/>
              <a:t>opa</a:t>
            </a:r>
            <a:r>
              <a:rPr lang="en-US" sz="4400" b="1" dirty="0" smtClean="0"/>
              <a:t> </a:t>
            </a:r>
            <a:r>
              <a:rPr lang="en-US" sz="4400" b="1" dirty="0" err="1" smtClean="0"/>
              <a:t>naar</a:t>
            </a:r>
            <a:r>
              <a:rPr lang="en-US" sz="4400" b="1" dirty="0" smtClean="0"/>
              <a:t> de bank </a:t>
            </a:r>
            <a:r>
              <a:rPr lang="en-US" sz="4400" b="1" dirty="0" err="1" smtClean="0"/>
              <a:t>en</a:t>
            </a:r>
            <a:r>
              <a:rPr lang="en-US" sz="4400" b="1" dirty="0" smtClean="0"/>
              <a:t> </a:t>
            </a:r>
            <a:r>
              <a:rPr lang="en-US" sz="4400" b="1" dirty="0" err="1" smtClean="0"/>
              <a:t>krijgt</a:t>
            </a:r>
            <a:r>
              <a:rPr lang="en-US" sz="4400" b="1" dirty="0" smtClean="0"/>
              <a:t> 0,11</a:t>
            </a:r>
            <a:r>
              <a:rPr lang="en-US" sz="4400" b="1" dirty="0" smtClean="0"/>
              <a:t>% </a:t>
            </a:r>
            <a:r>
              <a:rPr lang="en-US" sz="4400" b="1" dirty="0" smtClean="0"/>
              <a:t>op je geld</a:t>
            </a:r>
            <a:endParaRPr lang="en-US" sz="4400" b="1" dirty="0"/>
          </a:p>
        </p:txBody>
      </p:sp>
      <p:sp>
        <p:nvSpPr>
          <p:cNvPr id="11" name="Rectangle 10"/>
          <p:cNvSpPr/>
          <p:nvPr/>
        </p:nvSpPr>
        <p:spPr>
          <a:xfrm>
            <a:off x="460375" y="4782446"/>
            <a:ext cx="4756447" cy="3477875"/>
          </a:xfrm>
          <a:prstGeom prst="rect">
            <a:avLst/>
          </a:prstGeom>
        </p:spPr>
        <p:txBody>
          <a:bodyPr wrap="square">
            <a:spAutoFit/>
          </a:bodyPr>
          <a:lstStyle/>
          <a:p>
            <a:pPr algn="ctr"/>
            <a:r>
              <a:rPr lang="en-US" sz="4400" b="1" dirty="0" smtClean="0"/>
              <a:t>De bank </a:t>
            </a:r>
            <a:r>
              <a:rPr lang="en-US" sz="4400" b="1" dirty="0" err="1" smtClean="0"/>
              <a:t>leent</a:t>
            </a:r>
            <a:r>
              <a:rPr lang="en-US" sz="4400" b="1" dirty="0" smtClean="0"/>
              <a:t> het </a:t>
            </a:r>
            <a:r>
              <a:rPr lang="en-US" sz="4400" b="1" dirty="0" err="1" smtClean="0"/>
              <a:t>aan</a:t>
            </a:r>
            <a:r>
              <a:rPr lang="en-US" sz="4400" b="1" dirty="0" smtClean="0"/>
              <a:t> </a:t>
            </a:r>
            <a:r>
              <a:rPr lang="en-US" sz="4400" b="1" dirty="0" err="1" smtClean="0"/>
              <a:t>een</a:t>
            </a:r>
            <a:r>
              <a:rPr lang="en-US" sz="4400" b="1" dirty="0" smtClean="0"/>
              <a:t> </a:t>
            </a:r>
            <a:r>
              <a:rPr lang="en-US" sz="4400" b="1" dirty="0" err="1" smtClean="0"/>
              <a:t>andere</a:t>
            </a:r>
            <a:r>
              <a:rPr lang="en-US" sz="4400" b="1" dirty="0" smtClean="0"/>
              <a:t> </a:t>
            </a:r>
            <a:r>
              <a:rPr lang="en-US" sz="4400" b="1" dirty="0" err="1" smtClean="0"/>
              <a:t>persoon</a:t>
            </a:r>
            <a:r>
              <a:rPr lang="en-US" sz="4400" b="1" dirty="0" smtClean="0"/>
              <a:t>, </a:t>
            </a:r>
            <a:r>
              <a:rPr lang="en-US" sz="4400" b="1" dirty="0" err="1" smtClean="0"/>
              <a:t>bedrijf</a:t>
            </a:r>
            <a:r>
              <a:rPr lang="en-US" sz="4400" b="1" dirty="0" smtClean="0"/>
              <a:t> of de </a:t>
            </a:r>
            <a:r>
              <a:rPr lang="en-US" sz="4400" b="1" dirty="0" err="1" smtClean="0"/>
              <a:t>overheid</a:t>
            </a:r>
            <a:r>
              <a:rPr lang="en-US" sz="4400" b="1" dirty="0" smtClean="0"/>
              <a:t> </a:t>
            </a:r>
            <a:r>
              <a:rPr lang="en-US" sz="4400" b="1" dirty="0" err="1" smtClean="0"/>
              <a:t>voor</a:t>
            </a:r>
            <a:r>
              <a:rPr lang="en-US" sz="4400" b="1" dirty="0" smtClean="0"/>
              <a:t> 3% of </a:t>
            </a:r>
            <a:r>
              <a:rPr lang="en-US" sz="4400" b="1" dirty="0" err="1" smtClean="0"/>
              <a:t>meer</a:t>
            </a:r>
            <a:r>
              <a:rPr lang="en-US" sz="4400" b="1" dirty="0" smtClean="0"/>
              <a:t>….</a:t>
            </a:r>
            <a:endParaRPr lang="en-US" sz="4400" b="1" dirty="0"/>
          </a:p>
        </p:txBody>
      </p:sp>
    </p:spTree>
    <p:extLst>
      <p:ext uri="{BB962C8B-B14F-4D97-AF65-F5344CB8AC3E}">
        <p14:creationId xmlns:p14="http://schemas.microsoft.com/office/powerpoint/2010/main" val="387969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27862" y="970203"/>
            <a:ext cx="17576078" cy="9554908"/>
          </a:xfrm>
          <a:prstGeom prst="rect">
            <a:avLst/>
          </a:prstGeom>
        </p:spPr>
      </p:pic>
      <p:pic>
        <p:nvPicPr>
          <p:cNvPr id="4" name="Picture 3"/>
          <p:cNvPicPr>
            <a:picLocks noChangeAspect="1"/>
          </p:cNvPicPr>
          <p:nvPr/>
        </p:nvPicPr>
        <p:blipFill>
          <a:blip r:embed="rId4"/>
          <a:stretch>
            <a:fillRect/>
          </a:stretch>
        </p:blipFill>
        <p:spPr>
          <a:xfrm>
            <a:off x="10002418" y="8677003"/>
            <a:ext cx="14384757" cy="1848108"/>
          </a:xfrm>
          <a:prstGeom prst="rect">
            <a:avLst/>
          </a:prstGeom>
        </p:spPr>
      </p:pic>
      <p:sp>
        <p:nvSpPr>
          <p:cNvPr id="5" name="TextBox 4"/>
          <p:cNvSpPr txBox="1"/>
          <p:nvPr/>
        </p:nvSpPr>
        <p:spPr>
          <a:xfrm>
            <a:off x="5192486" y="10058399"/>
            <a:ext cx="16127629" cy="3247043"/>
          </a:xfrm>
          <a:prstGeom prst="rect">
            <a:avLst/>
          </a:prstGeom>
          <a:noFill/>
        </p:spPr>
        <p:txBody>
          <a:bodyPr wrap="square" rtlCol="0">
            <a:spAutoFit/>
          </a:bodyPr>
          <a:lstStyle/>
          <a:p>
            <a:pPr algn="ctr"/>
            <a:endParaRPr lang="en-US" sz="5400" b="1" dirty="0" smtClean="0">
              <a:solidFill>
                <a:schemeClr val="tx2"/>
              </a:solidFill>
            </a:endParaRPr>
          </a:p>
          <a:p>
            <a:pPr algn="ctr"/>
            <a:r>
              <a:rPr lang="en-US" sz="5400" b="1" dirty="0" smtClean="0">
                <a:solidFill>
                  <a:schemeClr val="tx2"/>
                </a:solidFill>
              </a:rPr>
              <a:t>SCHULDEN ZIJN NOG ALTIJD GELD EN MOETEN TERUGBETAALD WORDEN !</a:t>
            </a:r>
            <a:endParaRPr lang="en-US" b="1" dirty="0">
              <a:solidFill>
                <a:schemeClr val="tx2"/>
              </a:solidFill>
            </a:endParaRPr>
          </a:p>
          <a:p>
            <a:pPr marL="742950" indent="-742950" algn="ctr">
              <a:buAutoNum type="arabicPeriod"/>
            </a:pPr>
            <a:endParaRPr lang="en-US" b="1" dirty="0">
              <a:solidFill>
                <a:schemeClr val="tx2"/>
              </a:solidFill>
            </a:endParaRPr>
          </a:p>
        </p:txBody>
      </p:sp>
    </p:spTree>
    <p:extLst>
      <p:ext uri="{BB962C8B-B14F-4D97-AF65-F5344CB8AC3E}">
        <p14:creationId xmlns:p14="http://schemas.microsoft.com/office/powerpoint/2010/main" val="3995201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22714" y="1109530"/>
            <a:ext cx="10850489" cy="1895740"/>
          </a:xfrm>
          <a:prstGeom prst="rect">
            <a:avLst/>
          </a:prstGeom>
        </p:spPr>
      </p:pic>
      <p:pic>
        <p:nvPicPr>
          <p:cNvPr id="4" name="Picture 3"/>
          <p:cNvPicPr>
            <a:picLocks noChangeAspect="1"/>
          </p:cNvPicPr>
          <p:nvPr/>
        </p:nvPicPr>
        <p:blipFill>
          <a:blip r:embed="rId4"/>
          <a:stretch>
            <a:fillRect/>
          </a:stretch>
        </p:blipFill>
        <p:spPr>
          <a:xfrm>
            <a:off x="390975" y="3854371"/>
            <a:ext cx="16290023" cy="7640116"/>
          </a:xfrm>
          <a:prstGeom prst="rect">
            <a:avLst/>
          </a:prstGeom>
        </p:spPr>
      </p:pic>
      <p:pic>
        <p:nvPicPr>
          <p:cNvPr id="5" name="Picture 4"/>
          <p:cNvPicPr>
            <a:picLocks noChangeAspect="1"/>
          </p:cNvPicPr>
          <p:nvPr/>
        </p:nvPicPr>
        <p:blipFill rotWithShape="1">
          <a:blip r:embed="rId5"/>
          <a:srcRect b="29655"/>
          <a:stretch/>
        </p:blipFill>
        <p:spPr>
          <a:xfrm>
            <a:off x="16680998" y="3642642"/>
            <a:ext cx="5553850" cy="6774988"/>
          </a:xfrm>
          <a:prstGeom prst="rect">
            <a:avLst/>
          </a:prstGeom>
        </p:spPr>
      </p:pic>
      <p:sp>
        <p:nvSpPr>
          <p:cNvPr id="6" name="TextBox 5"/>
          <p:cNvSpPr txBox="1"/>
          <p:nvPr/>
        </p:nvSpPr>
        <p:spPr>
          <a:xfrm>
            <a:off x="5895251" y="10172302"/>
            <a:ext cx="16127629" cy="3247043"/>
          </a:xfrm>
          <a:prstGeom prst="rect">
            <a:avLst/>
          </a:prstGeom>
          <a:noFill/>
        </p:spPr>
        <p:txBody>
          <a:bodyPr wrap="square" rtlCol="0">
            <a:spAutoFit/>
          </a:bodyPr>
          <a:lstStyle/>
          <a:p>
            <a:pPr algn="ctr"/>
            <a:endParaRPr lang="en-US" sz="5400" b="1" dirty="0" smtClean="0">
              <a:solidFill>
                <a:schemeClr val="tx2"/>
              </a:solidFill>
            </a:endParaRPr>
          </a:p>
          <a:p>
            <a:pPr algn="ctr"/>
            <a:r>
              <a:rPr lang="en-US" sz="5400" b="1" dirty="0" smtClean="0">
                <a:solidFill>
                  <a:schemeClr val="tx2"/>
                </a:solidFill>
              </a:rPr>
              <a:t>INTERESTEN GAAN SOMS OMLAAN OF OMHOOG. GEZINNEN KOPEN EEN WONING EN MAKEN SCHULDEN</a:t>
            </a:r>
            <a:endParaRPr lang="en-US" b="1" dirty="0">
              <a:solidFill>
                <a:schemeClr val="tx2"/>
              </a:solidFill>
            </a:endParaRPr>
          </a:p>
          <a:p>
            <a:pPr marL="742950" indent="-742950" algn="ctr">
              <a:buAutoNum type="arabicPeriod"/>
            </a:pPr>
            <a:endParaRPr lang="en-US" b="1" dirty="0">
              <a:solidFill>
                <a:schemeClr val="tx2"/>
              </a:solidFill>
            </a:endParaRPr>
          </a:p>
        </p:txBody>
      </p:sp>
    </p:spTree>
    <p:extLst>
      <p:ext uri="{BB962C8B-B14F-4D97-AF65-F5344CB8AC3E}">
        <p14:creationId xmlns:p14="http://schemas.microsoft.com/office/powerpoint/2010/main" val="3034877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DEFINITIE VAN INFLATIE</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3"/>
          <a:stretch>
            <a:fillRect/>
          </a:stretch>
        </p:blipFill>
        <p:spPr>
          <a:xfrm>
            <a:off x="4330351" y="4469376"/>
            <a:ext cx="14746758" cy="4086795"/>
          </a:xfrm>
          <a:prstGeom prst="rect">
            <a:avLst/>
          </a:prstGeom>
        </p:spPr>
      </p:pic>
      <p:sp>
        <p:nvSpPr>
          <p:cNvPr id="5" name="TextBox 4"/>
          <p:cNvSpPr txBox="1"/>
          <p:nvPr/>
        </p:nvSpPr>
        <p:spPr>
          <a:xfrm>
            <a:off x="3822809" y="9176656"/>
            <a:ext cx="16127629" cy="3247043"/>
          </a:xfrm>
          <a:prstGeom prst="rect">
            <a:avLst/>
          </a:prstGeom>
          <a:noFill/>
        </p:spPr>
        <p:txBody>
          <a:bodyPr wrap="square" rtlCol="0">
            <a:spAutoFit/>
          </a:bodyPr>
          <a:lstStyle/>
          <a:p>
            <a:pPr algn="ctr"/>
            <a:r>
              <a:rPr lang="en-US" sz="5400" b="1" dirty="0" smtClean="0">
                <a:solidFill>
                  <a:schemeClr val="tx2"/>
                </a:solidFill>
              </a:rPr>
              <a:t>INFLATIE WORDT GEDEFINIEERD ALS HET CONSTANT TOENEMEN VAN DE PRIJS VAN GOEDEREN EN DIENSTEN OVER EEN TIJDSPERIODE</a:t>
            </a:r>
            <a:br>
              <a:rPr lang="en-US" sz="5400" b="1" dirty="0" smtClean="0">
                <a:solidFill>
                  <a:schemeClr val="tx2"/>
                </a:solidFill>
              </a:rPr>
            </a:br>
            <a:endParaRPr lang="en-US" b="1" dirty="0">
              <a:solidFill>
                <a:schemeClr val="tx2"/>
              </a:solidFill>
            </a:endParaRPr>
          </a:p>
        </p:txBody>
      </p:sp>
    </p:spTree>
    <p:extLst>
      <p:ext uri="{BB962C8B-B14F-4D97-AF65-F5344CB8AC3E}">
        <p14:creationId xmlns:p14="http://schemas.microsoft.com/office/powerpoint/2010/main" val="4102341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910443" y="2304414"/>
            <a:ext cx="16566287" cy="9107171"/>
          </a:xfrm>
          <a:prstGeom prst="rect">
            <a:avLst/>
          </a:prstGeom>
        </p:spPr>
      </p:pic>
      <p:sp>
        <p:nvSpPr>
          <p:cNvPr id="4" name="TextBox 3"/>
          <p:cNvSpPr txBox="1"/>
          <p:nvPr/>
        </p:nvSpPr>
        <p:spPr>
          <a:xfrm>
            <a:off x="1732752" y="8384131"/>
            <a:ext cx="16127629" cy="1585049"/>
          </a:xfrm>
          <a:prstGeom prst="rect">
            <a:avLst/>
          </a:prstGeom>
          <a:noFill/>
        </p:spPr>
        <p:txBody>
          <a:bodyPr wrap="square" rtlCol="0">
            <a:spAutoFit/>
          </a:bodyPr>
          <a:lstStyle/>
          <a:p>
            <a:pPr algn="ctr"/>
            <a:r>
              <a:rPr lang="en-US" sz="5400" b="1" dirty="0" err="1" smtClean="0">
                <a:solidFill>
                  <a:schemeClr val="tx2"/>
                </a:solidFill>
              </a:rPr>
              <a:t>Heeft</a:t>
            </a:r>
            <a:r>
              <a:rPr lang="en-US" sz="5400" b="1" dirty="0" smtClean="0">
                <a:solidFill>
                  <a:schemeClr val="tx2"/>
                </a:solidFill>
              </a:rPr>
              <a:t> </a:t>
            </a:r>
            <a:r>
              <a:rPr lang="en-US" sz="5400" b="1" dirty="0" err="1" smtClean="0">
                <a:solidFill>
                  <a:schemeClr val="tx2"/>
                </a:solidFill>
              </a:rPr>
              <a:t>dit</a:t>
            </a:r>
            <a:r>
              <a:rPr lang="en-US" sz="5400" b="1" dirty="0" smtClean="0">
                <a:solidFill>
                  <a:schemeClr val="tx2"/>
                </a:solidFill>
              </a:rPr>
              <a:t> </a:t>
            </a:r>
            <a:r>
              <a:rPr lang="en-US" sz="5400" b="1" dirty="0" err="1" smtClean="0">
                <a:solidFill>
                  <a:schemeClr val="tx2"/>
                </a:solidFill>
              </a:rPr>
              <a:t>invloed</a:t>
            </a:r>
            <a:r>
              <a:rPr lang="en-US" sz="5400" b="1" dirty="0" smtClean="0">
                <a:solidFill>
                  <a:schemeClr val="tx2"/>
                </a:solidFill>
              </a:rPr>
              <a:t> op </a:t>
            </a:r>
            <a:r>
              <a:rPr lang="en-US" sz="5400" b="1" dirty="0" err="1" smtClean="0">
                <a:solidFill>
                  <a:schemeClr val="tx2"/>
                </a:solidFill>
              </a:rPr>
              <a:t>mijn</a:t>
            </a:r>
            <a:r>
              <a:rPr lang="en-US" sz="5400" b="1" dirty="0" smtClean="0">
                <a:solidFill>
                  <a:schemeClr val="tx2"/>
                </a:solidFill>
              </a:rPr>
              <a:t> </a:t>
            </a:r>
            <a:r>
              <a:rPr lang="en-US" sz="5400" b="1" dirty="0" err="1" smtClean="0">
                <a:solidFill>
                  <a:schemeClr val="tx2"/>
                </a:solidFill>
              </a:rPr>
              <a:t>leven</a:t>
            </a:r>
            <a:r>
              <a:rPr lang="en-US" sz="5400" b="1" dirty="0" smtClean="0">
                <a:solidFill>
                  <a:schemeClr val="tx2"/>
                </a:solidFill>
              </a:rPr>
              <a:t> ?</a:t>
            </a:r>
            <a:br>
              <a:rPr lang="en-US" sz="5400" b="1" dirty="0" smtClean="0">
                <a:solidFill>
                  <a:schemeClr val="tx2"/>
                </a:solidFill>
              </a:rPr>
            </a:br>
            <a:endParaRPr lang="en-US" b="1" dirty="0">
              <a:solidFill>
                <a:schemeClr val="tx2"/>
              </a:solidFill>
            </a:endParaRPr>
          </a:p>
        </p:txBody>
      </p:sp>
    </p:spTree>
    <p:extLst>
      <p:ext uri="{BB962C8B-B14F-4D97-AF65-F5344CB8AC3E}">
        <p14:creationId xmlns:p14="http://schemas.microsoft.com/office/powerpoint/2010/main" val="1292378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err="1" smtClean="0">
                <a:solidFill>
                  <a:schemeClr val="tx2"/>
                </a:solidFill>
                <a:latin typeface="Open Sans"/>
                <a:cs typeface="Open Sans"/>
              </a:rPr>
              <a:t>Verlies</a:t>
            </a:r>
            <a:r>
              <a:rPr lang="en-US" sz="6600" b="1" dirty="0" smtClean="0">
                <a:solidFill>
                  <a:schemeClr val="tx2"/>
                </a:solidFill>
                <a:latin typeface="Open Sans"/>
                <a:cs typeface="Open Sans"/>
              </a:rPr>
              <a:t> van </a:t>
            </a:r>
            <a:r>
              <a:rPr lang="en-US" sz="6600" b="1" dirty="0" err="1" smtClean="0">
                <a:solidFill>
                  <a:schemeClr val="tx2"/>
                </a:solidFill>
                <a:latin typeface="Open Sans"/>
                <a:cs typeface="Open Sans"/>
              </a:rPr>
              <a:t>koopkracht</a:t>
            </a:r>
            <a:r>
              <a:rPr lang="en-US" sz="6600" b="1" dirty="0" smtClean="0">
                <a:solidFill>
                  <a:schemeClr val="tx2"/>
                </a:solidFill>
                <a:latin typeface="Open Sans"/>
                <a:cs typeface="Open Sans"/>
              </a:rPr>
              <a:t>…</a:t>
            </a:r>
            <a:endParaRPr lang="en-US" sz="6600" b="1" dirty="0">
              <a:solidFill>
                <a:schemeClr val="tx2"/>
              </a:solidFill>
              <a:latin typeface="Open Sans"/>
              <a:cs typeface="Open San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2586" y="1810335"/>
            <a:ext cx="10887206" cy="10921229"/>
          </a:xfrm>
          <a:prstGeom prst="rect">
            <a:avLst/>
          </a:prstGeom>
        </p:spPr>
      </p:pic>
      <p:pic>
        <p:nvPicPr>
          <p:cNvPr id="4" name="Picture 3"/>
          <p:cNvPicPr>
            <a:picLocks noChangeAspect="1"/>
          </p:cNvPicPr>
          <p:nvPr/>
        </p:nvPicPr>
        <p:blipFill>
          <a:blip r:embed="rId4"/>
          <a:stretch>
            <a:fillRect/>
          </a:stretch>
        </p:blipFill>
        <p:spPr>
          <a:xfrm>
            <a:off x="13346358" y="3841786"/>
            <a:ext cx="10435350" cy="5708785"/>
          </a:xfrm>
          <a:prstGeom prst="rect">
            <a:avLst/>
          </a:prstGeom>
        </p:spPr>
      </p:pic>
      <p:sp>
        <p:nvSpPr>
          <p:cNvPr id="5" name="TextBox 4"/>
          <p:cNvSpPr txBox="1"/>
          <p:nvPr/>
        </p:nvSpPr>
        <p:spPr>
          <a:xfrm>
            <a:off x="10778780" y="10310902"/>
            <a:ext cx="16127629" cy="2416046"/>
          </a:xfrm>
          <a:prstGeom prst="rect">
            <a:avLst/>
          </a:prstGeom>
          <a:noFill/>
        </p:spPr>
        <p:txBody>
          <a:bodyPr wrap="square" rtlCol="0">
            <a:spAutoFit/>
          </a:bodyPr>
          <a:lstStyle/>
          <a:p>
            <a:pPr algn="ctr"/>
            <a:r>
              <a:rPr lang="en-US" sz="5400" b="1" dirty="0" smtClean="0">
                <a:solidFill>
                  <a:schemeClr val="tx2"/>
                </a:solidFill>
              </a:rPr>
              <a:t>DE PRIJZEN STIJGEN</a:t>
            </a:r>
          </a:p>
          <a:p>
            <a:pPr algn="ctr"/>
            <a:r>
              <a:rPr lang="en-US" sz="5400" b="1" dirty="0" smtClean="0">
                <a:solidFill>
                  <a:schemeClr val="tx2"/>
                </a:solidFill>
              </a:rPr>
              <a:t>JOUW KOOPKRACHT DAALT</a:t>
            </a:r>
            <a:r>
              <a:rPr lang="en-US" sz="5400" b="1" dirty="0" smtClean="0">
                <a:solidFill>
                  <a:schemeClr val="tx2"/>
                </a:solidFill>
              </a:rPr>
              <a:t/>
            </a:r>
            <a:br>
              <a:rPr lang="en-US" sz="5400" b="1" dirty="0" smtClean="0">
                <a:solidFill>
                  <a:schemeClr val="tx2"/>
                </a:solidFill>
              </a:rPr>
            </a:br>
            <a:endParaRPr lang="en-US" b="1" dirty="0">
              <a:solidFill>
                <a:schemeClr val="tx2"/>
              </a:solidFill>
            </a:endParaRPr>
          </a:p>
        </p:txBody>
      </p:sp>
    </p:spTree>
    <p:extLst>
      <p:ext uri="{BB962C8B-B14F-4D97-AF65-F5344CB8AC3E}">
        <p14:creationId xmlns:p14="http://schemas.microsoft.com/office/powerpoint/2010/main" val="2395328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028727" y="2375853"/>
            <a:ext cx="14123896" cy="10466405"/>
          </a:xfrm>
          <a:prstGeom prst="rect">
            <a:avLst/>
          </a:prstGeom>
        </p:spPr>
      </p:pic>
      <p:sp>
        <p:nvSpPr>
          <p:cNvPr id="4" name="TextBox 3"/>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De </a:t>
            </a:r>
            <a:r>
              <a:rPr lang="en-US" sz="6600" b="1" dirty="0" err="1" smtClean="0">
                <a:solidFill>
                  <a:schemeClr val="tx2"/>
                </a:solidFill>
                <a:latin typeface="Open Sans"/>
                <a:cs typeface="Open Sans"/>
              </a:rPr>
              <a:t>evolutie</a:t>
            </a:r>
            <a:r>
              <a:rPr lang="en-US" sz="6600" b="1" dirty="0" smtClean="0">
                <a:solidFill>
                  <a:schemeClr val="tx2"/>
                </a:solidFill>
                <a:latin typeface="Open Sans"/>
                <a:cs typeface="Open Sans"/>
              </a:rPr>
              <a:t> van de </a:t>
            </a:r>
            <a:r>
              <a:rPr lang="en-US" sz="6600" b="1" dirty="0" err="1" smtClean="0">
                <a:solidFill>
                  <a:schemeClr val="tx2"/>
                </a:solidFill>
                <a:latin typeface="Open Sans"/>
                <a:cs typeface="Open Sans"/>
              </a:rPr>
              <a:t>prijs</a:t>
            </a:r>
            <a:r>
              <a:rPr lang="en-US" sz="6600" b="1" dirty="0" smtClean="0">
                <a:solidFill>
                  <a:schemeClr val="tx2"/>
                </a:solidFill>
                <a:latin typeface="Open Sans"/>
                <a:cs typeface="Open Sans"/>
              </a:rPr>
              <a:t> van brood</a:t>
            </a:r>
            <a:endParaRPr lang="en-US" sz="6600" b="1" dirty="0">
              <a:solidFill>
                <a:schemeClr val="tx2"/>
              </a:solidFill>
              <a:latin typeface="Open Sans"/>
              <a:cs typeface="Open Sans"/>
            </a:endParaRPr>
          </a:p>
        </p:txBody>
      </p:sp>
    </p:spTree>
    <p:extLst>
      <p:ext uri="{BB962C8B-B14F-4D97-AF65-F5344CB8AC3E}">
        <p14:creationId xmlns:p14="http://schemas.microsoft.com/office/powerpoint/2010/main" val="398630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167390" y="2047203"/>
            <a:ext cx="18052394" cy="9621593"/>
          </a:xfrm>
          <a:prstGeom prst="rect">
            <a:avLst/>
          </a:prstGeom>
        </p:spPr>
      </p:pic>
      <p:sp>
        <p:nvSpPr>
          <p:cNvPr id="4" name="TextBox 3"/>
          <p:cNvSpPr txBox="1"/>
          <p:nvPr/>
        </p:nvSpPr>
        <p:spPr>
          <a:xfrm>
            <a:off x="4802523" y="10376217"/>
            <a:ext cx="16127629" cy="1585049"/>
          </a:xfrm>
          <a:prstGeom prst="rect">
            <a:avLst/>
          </a:prstGeom>
          <a:noFill/>
        </p:spPr>
        <p:txBody>
          <a:bodyPr wrap="square" rtlCol="0">
            <a:spAutoFit/>
          </a:bodyPr>
          <a:lstStyle/>
          <a:p>
            <a:pPr algn="ctr"/>
            <a:r>
              <a:rPr lang="en-US" sz="5400" b="1" dirty="0" smtClean="0">
                <a:solidFill>
                  <a:schemeClr val="tx2"/>
                </a:solidFill>
              </a:rPr>
              <a:t>INFLATIE IS EEN VERBORGEN BELASTING !! </a:t>
            </a:r>
            <a:br>
              <a:rPr lang="en-US" sz="5400" b="1" dirty="0" smtClean="0">
                <a:solidFill>
                  <a:schemeClr val="tx2"/>
                </a:solidFill>
              </a:rPr>
            </a:br>
            <a:endParaRPr lang="en-US" b="1" dirty="0">
              <a:solidFill>
                <a:schemeClr val="tx2"/>
              </a:solidFill>
            </a:endParaRPr>
          </a:p>
        </p:txBody>
      </p:sp>
    </p:spTree>
    <p:extLst>
      <p:ext uri="{BB962C8B-B14F-4D97-AF65-F5344CB8AC3E}">
        <p14:creationId xmlns:p14="http://schemas.microsoft.com/office/powerpoint/2010/main" val="3453987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670" y="3860296"/>
            <a:ext cx="12954001" cy="6033371"/>
          </a:xfrm>
          <a:prstGeom prst="rect">
            <a:avLst/>
          </a:prstGeom>
        </p:spPr>
      </p:pic>
      <p:sp>
        <p:nvSpPr>
          <p:cNvPr id="6" name="TextBox 5"/>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Wat is het </a:t>
            </a:r>
            <a:r>
              <a:rPr lang="en-US" sz="6600" b="1" dirty="0" err="1" smtClean="0">
                <a:solidFill>
                  <a:schemeClr val="tx2"/>
                </a:solidFill>
                <a:latin typeface="Open Sans"/>
                <a:cs typeface="Open Sans"/>
              </a:rPr>
              <a:t>inflatie</a:t>
            </a:r>
            <a:r>
              <a:rPr lang="en-US" sz="6600" b="1" dirty="0" smtClean="0">
                <a:solidFill>
                  <a:schemeClr val="tx2"/>
                </a:solidFill>
                <a:latin typeface="Open Sans"/>
                <a:cs typeface="Open Sans"/>
              </a:rPr>
              <a:t> % </a:t>
            </a:r>
            <a:r>
              <a:rPr lang="en-US" sz="6600" b="1" dirty="0" err="1" smtClean="0">
                <a:solidFill>
                  <a:schemeClr val="tx2"/>
                </a:solidFill>
                <a:latin typeface="Open Sans"/>
                <a:cs typeface="Open Sans"/>
              </a:rPr>
              <a:t>vandaag</a:t>
            </a:r>
            <a:r>
              <a:rPr lang="en-US" sz="6600" b="1" dirty="0" smtClean="0">
                <a:solidFill>
                  <a:schemeClr val="tx2"/>
                </a:solidFill>
                <a:latin typeface="Open Sans"/>
                <a:cs typeface="Open Sans"/>
              </a:rPr>
              <a:t> in </a:t>
            </a:r>
            <a:r>
              <a:rPr lang="en-US" sz="6600" b="1" dirty="0" err="1" smtClean="0">
                <a:solidFill>
                  <a:schemeClr val="tx2"/>
                </a:solidFill>
                <a:latin typeface="Open Sans"/>
                <a:cs typeface="Open Sans"/>
              </a:rPr>
              <a:t>Belgi</a:t>
            </a:r>
            <a:r>
              <a:rPr lang="nl-BE" sz="6600" b="1" dirty="0" smtClean="0">
                <a:solidFill>
                  <a:schemeClr val="tx2"/>
                </a:solidFill>
                <a:latin typeface="Open Sans"/>
                <a:cs typeface="Open Sans"/>
              </a:rPr>
              <a:t>ë</a:t>
            </a:r>
            <a:r>
              <a:rPr lang="en-US" sz="6600" b="1" dirty="0" smtClean="0">
                <a:solidFill>
                  <a:schemeClr val="tx2"/>
                </a:solidFill>
                <a:latin typeface="Open Sans"/>
                <a:cs typeface="Open Sans"/>
              </a:rPr>
              <a:t>? </a:t>
            </a:r>
            <a:endParaRPr lang="en-US" sz="6600" b="1" dirty="0">
              <a:solidFill>
                <a:schemeClr val="tx2"/>
              </a:solidFill>
              <a:latin typeface="Open Sans"/>
              <a:cs typeface="Open Sans"/>
            </a:endParaRPr>
          </a:p>
        </p:txBody>
      </p:sp>
      <p:sp>
        <p:nvSpPr>
          <p:cNvPr id="7" name="TextBox 6"/>
          <p:cNvSpPr txBox="1"/>
          <p:nvPr/>
        </p:nvSpPr>
        <p:spPr>
          <a:xfrm>
            <a:off x="15446829" y="3207357"/>
            <a:ext cx="8635364" cy="7725192"/>
          </a:xfrm>
          <a:prstGeom prst="rect">
            <a:avLst/>
          </a:prstGeom>
          <a:noFill/>
        </p:spPr>
        <p:txBody>
          <a:bodyPr wrap="square" rtlCol="0">
            <a:spAutoFit/>
          </a:bodyPr>
          <a:lstStyle/>
          <a:p>
            <a:pPr algn="ctr"/>
            <a:endParaRPr lang="en-US" sz="5400" dirty="0" smtClean="0"/>
          </a:p>
          <a:p>
            <a:pPr algn="ctr"/>
            <a:endParaRPr lang="en-US" sz="5400" b="1" dirty="0" smtClean="0"/>
          </a:p>
          <a:p>
            <a:pPr algn="ctr"/>
            <a:endParaRPr lang="en-US" sz="5400" b="1" dirty="0"/>
          </a:p>
          <a:p>
            <a:pPr algn="ctr"/>
            <a:r>
              <a:rPr lang="en-US" sz="5400" b="1" dirty="0" smtClean="0"/>
              <a:t>Wat is </a:t>
            </a:r>
            <a:r>
              <a:rPr lang="en-US" sz="5400" b="1" dirty="0" smtClean="0"/>
              <a:t>het </a:t>
            </a:r>
            <a:r>
              <a:rPr lang="en-US" sz="5400" b="1" dirty="0" err="1" smtClean="0"/>
              <a:t>inflatie</a:t>
            </a:r>
            <a:r>
              <a:rPr lang="en-US" sz="5400" b="1" dirty="0" smtClean="0"/>
              <a:t> % in </a:t>
            </a:r>
            <a:r>
              <a:rPr lang="en-US" sz="5400" b="1" dirty="0" err="1"/>
              <a:t>J</a:t>
            </a:r>
            <a:r>
              <a:rPr lang="en-US" sz="5400" b="1" dirty="0" err="1" smtClean="0"/>
              <a:t>uli</a:t>
            </a:r>
            <a:r>
              <a:rPr lang="en-US" sz="5400" b="1" dirty="0" smtClean="0"/>
              <a:t> </a:t>
            </a:r>
            <a:r>
              <a:rPr lang="en-US" sz="5400" b="1" dirty="0" smtClean="0"/>
              <a:t>2018 ? Lees </a:t>
            </a:r>
            <a:r>
              <a:rPr lang="en-US" sz="5400" b="1" dirty="0" err="1" smtClean="0"/>
              <a:t>af</a:t>
            </a:r>
            <a:r>
              <a:rPr lang="en-US" sz="5400" b="1" dirty="0" smtClean="0"/>
              <a:t> op de </a:t>
            </a:r>
            <a:r>
              <a:rPr lang="en-US" sz="5400" b="1" dirty="0" err="1" smtClean="0"/>
              <a:t>grafiek</a:t>
            </a:r>
            <a:endParaRPr lang="en-US" sz="5400" b="1" dirty="0" smtClean="0"/>
          </a:p>
          <a:p>
            <a:pPr algn="ctr"/>
            <a:endParaRPr lang="en-US" sz="5400" b="1" dirty="0"/>
          </a:p>
          <a:p>
            <a:pPr algn="ctr"/>
            <a:endParaRPr lang="en-US" dirty="0"/>
          </a:p>
          <a:p>
            <a:pPr marL="742950" indent="-742950" algn="ctr">
              <a:buAutoNum type="arabicPeriod"/>
            </a:pPr>
            <a:endParaRPr lang="en-US" dirty="0" smtClean="0"/>
          </a:p>
          <a:p>
            <a:pPr marL="742950" indent="-742950" algn="ctr">
              <a:buAutoNum type="arabicPeriod"/>
            </a:pPr>
            <a:endParaRPr lang="en-US" dirty="0"/>
          </a:p>
          <a:p>
            <a:pPr marL="742950" indent="-742950" algn="ctr">
              <a:buAutoNum type="arabicPeriod"/>
            </a:pPr>
            <a:endParaRPr lang="en-US" dirty="0"/>
          </a:p>
        </p:txBody>
      </p:sp>
    </p:spTree>
    <p:extLst>
      <p:ext uri="{BB962C8B-B14F-4D97-AF65-F5344CB8AC3E}">
        <p14:creationId xmlns:p14="http://schemas.microsoft.com/office/powerpoint/2010/main" val="1140900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Wat is de impact op je </a:t>
            </a:r>
            <a:r>
              <a:rPr lang="en-US" sz="6600" b="1" dirty="0" err="1" smtClean="0">
                <a:solidFill>
                  <a:schemeClr val="tx2"/>
                </a:solidFill>
                <a:latin typeface="Open Sans"/>
                <a:cs typeface="Open Sans"/>
              </a:rPr>
              <a:t>spaarboekje</a:t>
            </a:r>
            <a:r>
              <a:rPr lang="en-US" sz="6600" b="1" dirty="0" smtClean="0">
                <a:solidFill>
                  <a:schemeClr val="tx2"/>
                </a:solidFill>
                <a:latin typeface="Open Sans"/>
                <a:cs typeface="Open Sans"/>
              </a:rPr>
              <a:t>?</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3"/>
          <a:stretch>
            <a:fillRect/>
          </a:stretch>
        </p:blipFill>
        <p:spPr>
          <a:xfrm>
            <a:off x="3114260" y="5270477"/>
            <a:ext cx="6749654" cy="5141648"/>
          </a:xfrm>
          <a:prstGeom prst="rect">
            <a:avLst/>
          </a:prstGeom>
        </p:spPr>
      </p:pic>
      <p:sp>
        <p:nvSpPr>
          <p:cNvPr id="5" name="TextBox 4"/>
          <p:cNvSpPr txBox="1"/>
          <p:nvPr/>
        </p:nvSpPr>
        <p:spPr>
          <a:xfrm>
            <a:off x="8126346" y="2471998"/>
            <a:ext cx="8272350" cy="2416046"/>
          </a:xfrm>
          <a:prstGeom prst="rect">
            <a:avLst/>
          </a:prstGeom>
          <a:noFill/>
        </p:spPr>
        <p:txBody>
          <a:bodyPr wrap="square" rtlCol="0">
            <a:spAutoFit/>
          </a:bodyPr>
          <a:lstStyle/>
          <a:p>
            <a:pPr algn="ctr"/>
            <a:r>
              <a:rPr lang="en-US" sz="5400" b="1" dirty="0" smtClean="0"/>
              <a:t>Je </a:t>
            </a:r>
            <a:r>
              <a:rPr lang="en-US" sz="5400" b="1" dirty="0" err="1" smtClean="0"/>
              <a:t>verliest</a:t>
            </a:r>
            <a:r>
              <a:rPr lang="en-US" sz="5400" b="1" dirty="0" smtClean="0"/>
              <a:t> </a:t>
            </a:r>
            <a:r>
              <a:rPr lang="en-US" sz="5400" b="1" dirty="0" err="1" smtClean="0"/>
              <a:t>koopkracht</a:t>
            </a:r>
            <a:r>
              <a:rPr lang="en-US" sz="5400" b="1" dirty="0" smtClean="0"/>
              <a:t> </a:t>
            </a:r>
            <a:r>
              <a:rPr lang="en-US" sz="5400" b="1" dirty="0" err="1" smtClean="0"/>
              <a:t>jaar</a:t>
            </a:r>
            <a:r>
              <a:rPr lang="en-US" sz="5400" b="1" dirty="0" smtClean="0"/>
              <a:t> per </a:t>
            </a:r>
            <a:r>
              <a:rPr lang="en-US" sz="5400" b="1" dirty="0" err="1" smtClean="0"/>
              <a:t>jaar</a:t>
            </a:r>
            <a:r>
              <a:rPr lang="en-US" sz="5400" b="1" dirty="0" smtClean="0"/>
              <a:t> ! </a:t>
            </a:r>
            <a:endParaRPr lang="en-US" dirty="0"/>
          </a:p>
          <a:p>
            <a:pPr marL="742950" indent="-742950" algn="ctr">
              <a:buAutoNum type="arabicPeriod"/>
            </a:pPr>
            <a:endParaRPr lang="en-US" dirty="0"/>
          </a:p>
        </p:txBody>
      </p:sp>
      <p:sp>
        <p:nvSpPr>
          <p:cNvPr id="6" name="Right Arrow 5"/>
          <p:cNvSpPr/>
          <p:nvPr/>
        </p:nvSpPr>
        <p:spPr>
          <a:xfrm>
            <a:off x="11184835" y="7328452"/>
            <a:ext cx="3326295" cy="1630018"/>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7" name="Picture 6"/>
          <p:cNvPicPr>
            <a:picLocks noChangeAspect="1"/>
          </p:cNvPicPr>
          <p:nvPr/>
        </p:nvPicPr>
        <p:blipFill>
          <a:blip r:embed="rId4"/>
          <a:stretch>
            <a:fillRect/>
          </a:stretch>
        </p:blipFill>
        <p:spPr>
          <a:xfrm>
            <a:off x="15973546" y="5270477"/>
            <a:ext cx="6774878" cy="5141648"/>
          </a:xfrm>
          <a:prstGeom prst="rect">
            <a:avLst/>
          </a:prstGeom>
        </p:spPr>
      </p:pic>
      <p:sp>
        <p:nvSpPr>
          <p:cNvPr id="8" name="TextBox 7"/>
          <p:cNvSpPr txBox="1"/>
          <p:nvPr/>
        </p:nvSpPr>
        <p:spPr>
          <a:xfrm>
            <a:off x="3114260" y="10828156"/>
            <a:ext cx="19198769" cy="1754326"/>
          </a:xfrm>
          <a:prstGeom prst="rect">
            <a:avLst/>
          </a:prstGeom>
          <a:noFill/>
        </p:spPr>
        <p:txBody>
          <a:bodyPr wrap="square" rtlCol="0">
            <a:spAutoFit/>
          </a:bodyPr>
          <a:lstStyle/>
          <a:p>
            <a:pPr algn="ctr"/>
            <a:r>
              <a:rPr lang="en-US" sz="5400" b="1" dirty="0" smtClean="0"/>
              <a:t>NA 10 JAAR HEB JE 2000 EURO KOOPKRACHT VERLOREN ! JE 10.000 </a:t>
            </a:r>
            <a:r>
              <a:rPr lang="en-US" sz="5400" b="1" dirty="0" smtClean="0"/>
              <a:t>IS </a:t>
            </a:r>
            <a:r>
              <a:rPr lang="en-US" sz="5400" b="1" dirty="0" smtClean="0"/>
              <a:t>NU NOG MAAR 8.000 </a:t>
            </a:r>
            <a:r>
              <a:rPr lang="en-US" sz="5400" b="1" dirty="0" smtClean="0"/>
              <a:t>EURO… </a:t>
            </a:r>
            <a:endParaRPr lang="en-US" dirty="0"/>
          </a:p>
        </p:txBody>
      </p:sp>
    </p:spTree>
    <p:extLst>
      <p:ext uri="{BB962C8B-B14F-4D97-AF65-F5344CB8AC3E}">
        <p14:creationId xmlns:p14="http://schemas.microsoft.com/office/powerpoint/2010/main" val="23644704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94" b="94"/>
          <a:stretch>
            <a:fillRect/>
          </a:stretch>
        </p:blipFill>
        <p:spPr>
          <a:xfrm>
            <a:off x="1816327" y="2562225"/>
            <a:ext cx="9483725" cy="9485313"/>
          </a:xfrm>
        </p:spPr>
      </p:pic>
      <p:sp>
        <p:nvSpPr>
          <p:cNvPr id="4" name="TextBox 3"/>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In Venezuela </a:t>
            </a:r>
            <a:r>
              <a:rPr lang="en-US" sz="6600" b="1" dirty="0" smtClean="0">
                <a:solidFill>
                  <a:schemeClr val="tx2"/>
                </a:solidFill>
                <a:latin typeface="Open Sans"/>
                <a:cs typeface="Open Sans"/>
              </a:rPr>
              <a:t>is </a:t>
            </a:r>
            <a:r>
              <a:rPr lang="en-US" sz="6600" b="1" dirty="0" err="1" smtClean="0">
                <a:solidFill>
                  <a:schemeClr val="tx2"/>
                </a:solidFill>
                <a:latin typeface="Open Sans"/>
                <a:cs typeface="Open Sans"/>
              </a:rPr>
              <a:t>er</a:t>
            </a:r>
            <a:r>
              <a:rPr lang="en-US" sz="6600" b="1" dirty="0" smtClean="0">
                <a:solidFill>
                  <a:schemeClr val="tx2"/>
                </a:solidFill>
                <a:latin typeface="Open Sans"/>
                <a:cs typeface="Open Sans"/>
              </a:rPr>
              <a:t> HYPERINFLATIE</a:t>
            </a:r>
            <a:endParaRPr lang="en-US" sz="6600" b="1" dirty="0">
              <a:solidFill>
                <a:schemeClr val="tx2"/>
              </a:solidFill>
              <a:latin typeface="Open Sans"/>
              <a:cs typeface="Open Sans"/>
            </a:endParaRPr>
          </a:p>
        </p:txBody>
      </p:sp>
      <p:sp>
        <p:nvSpPr>
          <p:cNvPr id="5" name="TextBox 4"/>
          <p:cNvSpPr txBox="1"/>
          <p:nvPr/>
        </p:nvSpPr>
        <p:spPr>
          <a:xfrm>
            <a:off x="914055" y="1685682"/>
            <a:ext cx="20942300" cy="848555"/>
          </a:xfrm>
          <a:prstGeom prst="rect">
            <a:avLst/>
          </a:prstGeom>
          <a:noFill/>
        </p:spPr>
        <p:txBody>
          <a:bodyPr wrap="square" rtlCol="0">
            <a:noAutofit/>
          </a:bodyPr>
          <a:lstStyle/>
          <a:p>
            <a:r>
              <a:rPr lang="en-US" sz="4000" dirty="0" smtClean="0">
                <a:latin typeface="Open Sans"/>
                <a:cs typeface="Open Sans"/>
              </a:rPr>
              <a:t>What is hyperinflation, you think ? </a:t>
            </a:r>
            <a:endParaRPr lang="en-US" sz="4000" dirty="0">
              <a:latin typeface="Open Sans"/>
              <a:cs typeface="Open Sans"/>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79275" y="1951008"/>
            <a:ext cx="6810375" cy="382905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98916" y="6253425"/>
            <a:ext cx="6366358" cy="4779758"/>
          </a:xfrm>
          <a:prstGeom prst="rect">
            <a:avLst/>
          </a:prstGeom>
        </p:spPr>
      </p:pic>
      <p:sp>
        <p:nvSpPr>
          <p:cNvPr id="6" name="Rectangle 5"/>
          <p:cNvSpPr/>
          <p:nvPr/>
        </p:nvSpPr>
        <p:spPr>
          <a:xfrm>
            <a:off x="13119817" y="11324263"/>
            <a:ext cx="9788257" cy="1446550"/>
          </a:xfrm>
          <a:prstGeom prst="rect">
            <a:avLst/>
          </a:prstGeom>
        </p:spPr>
        <p:txBody>
          <a:bodyPr wrap="none">
            <a:spAutoFit/>
          </a:bodyPr>
          <a:lstStyle/>
          <a:p>
            <a:r>
              <a:rPr lang="nl-BE" sz="4400" b="1" dirty="0" smtClean="0">
                <a:solidFill>
                  <a:schemeClr val="tx2"/>
                </a:solidFill>
                <a:latin typeface="Open Sans"/>
              </a:rPr>
              <a:t>De Prijzen stijgen exponentieel</a:t>
            </a:r>
          </a:p>
          <a:p>
            <a:r>
              <a:rPr lang="nl-BE" sz="4400" b="1" dirty="0" smtClean="0">
                <a:solidFill>
                  <a:schemeClr val="tx2"/>
                </a:solidFill>
                <a:latin typeface="Open Sans"/>
              </a:rPr>
              <a:t>en je geld verliest zijn totale waarde</a:t>
            </a:r>
            <a:endParaRPr lang="en-US" dirty="0"/>
          </a:p>
        </p:txBody>
      </p:sp>
    </p:spTree>
    <p:extLst>
      <p:ext uri="{BB962C8B-B14F-4D97-AF65-F5344CB8AC3E}">
        <p14:creationId xmlns:p14="http://schemas.microsoft.com/office/powerpoint/2010/main" val="268924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Wat is </a:t>
            </a:r>
            <a:r>
              <a:rPr lang="en-US" sz="6600" b="1" dirty="0" err="1" smtClean="0">
                <a:solidFill>
                  <a:schemeClr val="tx2"/>
                </a:solidFill>
                <a:latin typeface="Open Sans"/>
                <a:cs typeface="Open Sans"/>
              </a:rPr>
              <a:t>jouw</a:t>
            </a:r>
            <a:r>
              <a:rPr lang="en-US" sz="6600" b="1" dirty="0" smtClean="0">
                <a:solidFill>
                  <a:schemeClr val="tx2"/>
                </a:solidFill>
                <a:latin typeface="Open Sans"/>
                <a:cs typeface="Open Sans"/>
              </a:rPr>
              <a:t> attitude </a:t>
            </a:r>
            <a:r>
              <a:rPr lang="en-US" sz="6600" b="1" dirty="0" err="1" smtClean="0">
                <a:solidFill>
                  <a:schemeClr val="tx2"/>
                </a:solidFill>
                <a:latin typeface="Open Sans"/>
                <a:cs typeface="Open Sans"/>
              </a:rPr>
              <a:t>t.o.v</a:t>
            </a:r>
            <a:r>
              <a:rPr lang="en-US" sz="6600" b="1" dirty="0" smtClean="0">
                <a:solidFill>
                  <a:schemeClr val="tx2"/>
                </a:solidFill>
                <a:latin typeface="Open Sans"/>
                <a:cs typeface="Open Sans"/>
              </a:rPr>
              <a:t>. geld…</a:t>
            </a:r>
            <a:endParaRPr lang="en-US" sz="6600" b="1" dirty="0">
              <a:solidFill>
                <a:schemeClr val="tx2"/>
              </a:solidFill>
              <a:latin typeface="Open Sans"/>
              <a:cs typeface="Open San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8482" y="2534237"/>
            <a:ext cx="10631126" cy="10410105"/>
          </a:xfrm>
          <a:prstGeom prst="rect">
            <a:avLst/>
          </a:prstGeom>
        </p:spPr>
      </p:pic>
      <p:sp>
        <p:nvSpPr>
          <p:cNvPr id="4" name="TextBox 3"/>
          <p:cNvSpPr txBox="1"/>
          <p:nvPr/>
        </p:nvSpPr>
        <p:spPr>
          <a:xfrm>
            <a:off x="914055" y="1685682"/>
            <a:ext cx="20942300" cy="848555"/>
          </a:xfrm>
          <a:prstGeom prst="rect">
            <a:avLst/>
          </a:prstGeom>
          <a:noFill/>
        </p:spPr>
        <p:txBody>
          <a:bodyPr wrap="square" rtlCol="0">
            <a:noAutofit/>
          </a:bodyPr>
          <a:lstStyle/>
          <a:p>
            <a:r>
              <a:rPr lang="en-US" sz="4000" dirty="0" err="1" smtClean="0">
                <a:latin typeface="Open Sans"/>
                <a:cs typeface="Open Sans"/>
              </a:rPr>
              <a:t>Welke</a:t>
            </a:r>
            <a:r>
              <a:rPr lang="en-US" sz="4000" dirty="0" smtClean="0">
                <a:latin typeface="Open Sans"/>
                <a:cs typeface="Open Sans"/>
              </a:rPr>
              <a:t> </a:t>
            </a:r>
            <a:r>
              <a:rPr lang="en-US" sz="4000" dirty="0" err="1" smtClean="0">
                <a:latin typeface="Open Sans"/>
                <a:cs typeface="Open Sans"/>
              </a:rPr>
              <a:t>keuze</a:t>
            </a:r>
            <a:r>
              <a:rPr lang="en-US" sz="4000" dirty="0" smtClean="0">
                <a:latin typeface="Open Sans"/>
                <a:cs typeface="Open Sans"/>
              </a:rPr>
              <a:t> </a:t>
            </a:r>
            <a:r>
              <a:rPr lang="en-US" sz="4000" dirty="0" err="1" smtClean="0">
                <a:latin typeface="Open Sans"/>
                <a:cs typeface="Open Sans"/>
              </a:rPr>
              <a:t>maak</a:t>
            </a:r>
            <a:r>
              <a:rPr lang="en-US" sz="4000" dirty="0" smtClean="0">
                <a:latin typeface="Open Sans"/>
                <a:cs typeface="Open Sans"/>
              </a:rPr>
              <a:t> je? </a:t>
            </a:r>
            <a:endParaRPr lang="en-US" sz="4000" dirty="0">
              <a:latin typeface="Open Sans"/>
              <a:cs typeface="Open Sans"/>
            </a:endParaRPr>
          </a:p>
        </p:txBody>
      </p:sp>
      <p:sp>
        <p:nvSpPr>
          <p:cNvPr id="5" name="TextBox 4"/>
          <p:cNvSpPr txBox="1"/>
          <p:nvPr/>
        </p:nvSpPr>
        <p:spPr>
          <a:xfrm>
            <a:off x="1059385" y="4869273"/>
            <a:ext cx="8272350" cy="5740033"/>
          </a:xfrm>
          <a:prstGeom prst="rect">
            <a:avLst/>
          </a:prstGeom>
          <a:noFill/>
        </p:spPr>
        <p:txBody>
          <a:bodyPr wrap="square" rtlCol="0">
            <a:spAutoFit/>
          </a:bodyPr>
          <a:lstStyle/>
          <a:p>
            <a:pPr algn="ctr"/>
            <a:r>
              <a:rPr lang="en-US" sz="5400" b="1" dirty="0" smtClean="0"/>
              <a:t>SCHRIJF NEER WELKE JE KIEST EN WAAROM NIET</a:t>
            </a:r>
            <a:endParaRPr lang="en-US" sz="5400" b="1" dirty="0" smtClean="0"/>
          </a:p>
          <a:p>
            <a:pPr algn="ctr"/>
            <a:endParaRPr lang="en-US" sz="5400" b="1" dirty="0"/>
          </a:p>
          <a:p>
            <a:pPr algn="ctr"/>
            <a:r>
              <a:rPr lang="en-US" sz="5400" b="1" dirty="0" smtClean="0"/>
              <a:t>KIES JE </a:t>
            </a:r>
            <a:r>
              <a:rPr lang="en-US" sz="5400" b="1" dirty="0" smtClean="0"/>
              <a:t>FAVORIET </a:t>
            </a:r>
            <a:endParaRPr lang="en-US" sz="5400" b="1" dirty="0" smtClean="0"/>
          </a:p>
          <a:p>
            <a:pPr algn="ctr"/>
            <a:endParaRPr lang="en-US" sz="5400" b="1" dirty="0"/>
          </a:p>
          <a:p>
            <a:pPr algn="ctr"/>
            <a:r>
              <a:rPr lang="en-US" sz="5400" b="1" dirty="0" smtClean="0"/>
              <a:t>LAAT ONS</a:t>
            </a:r>
            <a:r>
              <a:rPr lang="en-US" sz="5400" b="1" dirty="0" smtClean="0"/>
              <a:t> DISCUSSIEREN</a:t>
            </a:r>
            <a:endParaRPr lang="en-US" dirty="0"/>
          </a:p>
          <a:p>
            <a:pPr marL="742950" indent="-742950" algn="ctr">
              <a:buAutoNum type="arabicPeriod"/>
            </a:pPr>
            <a:endParaRPr lang="en-US" dirty="0"/>
          </a:p>
        </p:txBody>
      </p:sp>
    </p:spTree>
    <p:extLst>
      <p:ext uri="{BB962C8B-B14F-4D97-AF65-F5344CB8AC3E}">
        <p14:creationId xmlns:p14="http://schemas.microsoft.com/office/powerpoint/2010/main" val="1435878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Finale </a:t>
            </a:r>
            <a:r>
              <a:rPr lang="en-US" sz="6600" b="1" dirty="0" smtClean="0">
                <a:solidFill>
                  <a:schemeClr val="tx2"/>
                </a:solidFill>
                <a:latin typeface="Open Sans"/>
                <a:cs typeface="Open Sans"/>
              </a:rPr>
              <a:t>feedback</a:t>
            </a:r>
            <a:endParaRPr lang="en-US" sz="6600" b="1" dirty="0">
              <a:solidFill>
                <a:schemeClr val="tx2"/>
              </a:solidFill>
              <a:latin typeface="Open Sans"/>
              <a:cs typeface="Open Sans"/>
            </a:endParaRPr>
          </a:p>
        </p:txBody>
      </p:sp>
      <p:sp>
        <p:nvSpPr>
          <p:cNvPr id="4" name="TextBox 3"/>
          <p:cNvSpPr txBox="1"/>
          <p:nvPr/>
        </p:nvSpPr>
        <p:spPr>
          <a:xfrm>
            <a:off x="5353797" y="7805861"/>
            <a:ext cx="13490794" cy="6401753"/>
          </a:xfrm>
          <a:prstGeom prst="rect">
            <a:avLst/>
          </a:prstGeom>
          <a:noFill/>
        </p:spPr>
        <p:txBody>
          <a:bodyPr wrap="square" rtlCol="0">
            <a:spAutoFit/>
          </a:bodyPr>
          <a:lstStyle/>
          <a:p>
            <a:pPr algn="ctr"/>
            <a:endParaRPr lang="en-US" sz="5400" dirty="0" smtClean="0"/>
          </a:p>
          <a:p>
            <a:pPr algn="ctr"/>
            <a:endParaRPr lang="en-US" sz="5400" dirty="0"/>
          </a:p>
          <a:p>
            <a:pPr algn="ctr"/>
            <a:r>
              <a:rPr lang="en-US" sz="5400" b="1" dirty="0" smtClean="0"/>
              <a:t>WAT HEB IK GELEERD?</a:t>
            </a:r>
            <a:endParaRPr lang="en-US" sz="5400" b="1" dirty="0" smtClean="0"/>
          </a:p>
          <a:p>
            <a:pPr algn="ctr"/>
            <a:endParaRPr lang="en-US" sz="5400" b="1" dirty="0"/>
          </a:p>
          <a:p>
            <a:pPr algn="ctr"/>
            <a:r>
              <a:rPr lang="en-US" sz="5400" b="1" dirty="0" smtClean="0"/>
              <a:t>VERTEL ME DE 3 ZAKEN DIE JE HEBT BIJGELEERD</a:t>
            </a:r>
            <a:endParaRPr lang="en-US" dirty="0" smtClean="0"/>
          </a:p>
          <a:p>
            <a:pPr marL="742950" indent="-742950" algn="ctr">
              <a:buAutoNum type="arabicPeriod"/>
            </a:pPr>
            <a:endParaRPr lang="en-US" dirty="0"/>
          </a:p>
          <a:p>
            <a:pPr marL="742950" indent="-742950" algn="ctr">
              <a:buAutoNum type="arabicPeriod"/>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904" y="2375452"/>
            <a:ext cx="10086491" cy="630405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75331" y="2375452"/>
            <a:ext cx="8030512" cy="6373422"/>
          </a:xfrm>
          <a:prstGeom prst="rect">
            <a:avLst/>
          </a:prstGeom>
        </p:spPr>
      </p:pic>
    </p:spTree>
    <p:extLst>
      <p:ext uri="{BB962C8B-B14F-4D97-AF65-F5344CB8AC3E}">
        <p14:creationId xmlns:p14="http://schemas.microsoft.com/office/powerpoint/2010/main" val="2704808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Image result for pres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5932" y="3062219"/>
            <a:ext cx="6775311" cy="67753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722438" y="680909"/>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TIJD VOOR EEN GESCHENK </a:t>
            </a:r>
            <a:endParaRPr lang="en-US" sz="6600" b="1" dirty="0">
              <a:solidFill>
                <a:schemeClr val="tx2"/>
              </a:solidFill>
              <a:latin typeface="Open Sans"/>
              <a:cs typeface="Open Sans"/>
            </a:endParaRPr>
          </a:p>
        </p:txBody>
      </p:sp>
    </p:spTree>
    <p:extLst>
      <p:ext uri="{BB962C8B-B14F-4D97-AF65-F5344CB8AC3E}">
        <p14:creationId xmlns:p14="http://schemas.microsoft.com/office/powerpoint/2010/main" val="976136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167" b="7167"/>
          <a:stretch>
            <a:fillRect/>
          </a:stretch>
        </p:blipFill>
        <p:spPr>
          <a:xfrm>
            <a:off x="0" y="0"/>
            <a:ext cx="24387175" cy="13716000"/>
          </a:xfrm>
        </p:spPr>
      </p:pic>
      <p:sp>
        <p:nvSpPr>
          <p:cNvPr id="10" name="Rectangle 1"/>
          <p:cNvSpPr/>
          <p:nvPr/>
        </p:nvSpPr>
        <p:spPr>
          <a:xfrm>
            <a:off x="-17462" y="8174945"/>
            <a:ext cx="24404638" cy="1627827"/>
          </a:xfrm>
          <a:prstGeom prst="rect">
            <a:avLst/>
          </a:prstGeom>
          <a:gradFill>
            <a:gsLst>
              <a:gs pos="0">
                <a:srgbClr val="244676"/>
              </a:gs>
              <a:gs pos="50000">
                <a:srgbClr val="305C9C"/>
              </a:gs>
              <a:gs pos="100000">
                <a:srgbClr val="244676"/>
              </a:gs>
            </a:gsLst>
            <a:lin ang="5400000" scaled="0"/>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4473591" y="8527193"/>
            <a:ext cx="15439992" cy="923330"/>
          </a:xfrm>
          <a:prstGeom prst="rect">
            <a:avLst/>
          </a:prstGeom>
          <a:noFill/>
          <a:effectLst/>
        </p:spPr>
        <p:txBody>
          <a:bodyPr wrap="square" rtlCol="0">
            <a:spAutoFit/>
          </a:bodyPr>
          <a:lstStyle/>
          <a:p>
            <a:pPr algn="ctr"/>
            <a:r>
              <a:rPr lang="en-US" sz="5400" b="1" dirty="0" smtClean="0">
                <a:solidFill>
                  <a:schemeClr val="bg1"/>
                </a:solidFill>
                <a:latin typeface="Arial" pitchFamily="34" charset="0"/>
                <a:cs typeface="Arial" pitchFamily="34" charset="0"/>
              </a:rPr>
              <a:t>KEEP ON LEARNING EVERY DAY…</a:t>
            </a:r>
          </a:p>
        </p:txBody>
      </p:sp>
    </p:spTree>
    <p:extLst>
      <p:ext uri="{BB962C8B-B14F-4D97-AF65-F5344CB8AC3E}">
        <p14:creationId xmlns:p14="http://schemas.microsoft.com/office/powerpoint/2010/main" val="2401775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Другая 29">
      <a:dk1>
        <a:srgbClr val="737572"/>
      </a:dk1>
      <a:lt1>
        <a:sysClr val="window" lastClr="FFFFFF"/>
      </a:lt1>
      <a:dk2>
        <a:srgbClr val="DDB236"/>
      </a:dk2>
      <a:lt2>
        <a:srgbClr val="FFFFFF"/>
      </a:lt2>
      <a:accent1>
        <a:srgbClr val="DDB236"/>
      </a:accent1>
      <a:accent2>
        <a:srgbClr val="253C6E"/>
      </a:accent2>
      <a:accent3>
        <a:srgbClr val="1D75BC"/>
      </a:accent3>
      <a:accent4>
        <a:srgbClr val="737572"/>
      </a:accent4>
      <a:accent5>
        <a:srgbClr val="92D050"/>
      </a:accent5>
      <a:accent6>
        <a:srgbClr val="96A0D2"/>
      </a:accent6>
      <a:hlink>
        <a:srgbClr val="216BA9"/>
      </a:hlink>
      <a:folHlink>
        <a:srgbClr val="3B73D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12117</TotalTime>
  <Words>991</Words>
  <Application>Microsoft Office PowerPoint</Application>
  <PresentationFormat>Custom</PresentationFormat>
  <Paragraphs>180</Paragraphs>
  <Slides>24</Slides>
  <Notes>19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Bebas Neue</vt:lpstr>
      <vt:lpstr>Calibri</vt:lpstr>
      <vt:lpstr>Lato Light</vt:lpstr>
      <vt:lpstr>Open Sans</vt:lpstr>
      <vt:lpstr>Office Theme</vt:lpstr>
      <vt:lpstr>Специальное оформление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Louis Twelve 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DividendCake</dc:creator>
  <cp:lastModifiedBy>Patrick Verlee</cp:lastModifiedBy>
  <cp:revision>573</cp:revision>
  <cp:lastPrinted>2016-10-18T09:36:33Z</cp:lastPrinted>
  <dcterms:created xsi:type="dcterms:W3CDTF">2015-04-02T00:30:29Z</dcterms:created>
  <dcterms:modified xsi:type="dcterms:W3CDTF">2018-09-21T23:15:35Z</dcterms:modified>
</cp:coreProperties>
</file>