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83" r:id="rId2"/>
  </p:sldMasterIdLst>
  <p:notesMasterIdLst>
    <p:notesMasterId r:id="rId30"/>
  </p:notesMasterIdLst>
  <p:handoutMasterIdLst>
    <p:handoutMasterId r:id="rId31"/>
  </p:handoutMasterIdLst>
  <p:sldIdLst>
    <p:sldId id="359" r:id="rId3"/>
    <p:sldId id="405" r:id="rId4"/>
    <p:sldId id="429" r:id="rId5"/>
    <p:sldId id="430" r:id="rId6"/>
    <p:sldId id="435" r:id="rId7"/>
    <p:sldId id="399" r:id="rId8"/>
    <p:sldId id="400" r:id="rId9"/>
    <p:sldId id="420" r:id="rId10"/>
    <p:sldId id="394" r:id="rId11"/>
    <p:sldId id="431" r:id="rId12"/>
    <p:sldId id="421" r:id="rId13"/>
    <p:sldId id="395" r:id="rId14"/>
    <p:sldId id="432" r:id="rId15"/>
    <p:sldId id="422" r:id="rId16"/>
    <p:sldId id="408" r:id="rId17"/>
    <p:sldId id="424" r:id="rId18"/>
    <p:sldId id="436" r:id="rId19"/>
    <p:sldId id="423" r:id="rId20"/>
    <p:sldId id="396" r:id="rId21"/>
    <p:sldId id="426" r:id="rId22"/>
    <p:sldId id="410" r:id="rId23"/>
    <p:sldId id="427" r:id="rId24"/>
    <p:sldId id="433" r:id="rId25"/>
    <p:sldId id="379" r:id="rId26"/>
    <p:sldId id="434" r:id="rId27"/>
    <p:sldId id="402" r:id="rId28"/>
    <p:sldId id="393" r:id="rId29"/>
  </p:sldIdLst>
  <p:sldSz cx="24387175" cy="13716000"/>
  <p:notesSz cx="7099300" cy="10234613"/>
  <p:defaultTextStyle>
    <a:defPPr>
      <a:defRPr lang="en-US"/>
    </a:defPPr>
    <a:lvl1pPr marL="0" algn="l" defTabSz="1088639" rtl="0" eaLnBrk="1" latinLnBrk="0" hangingPunct="1">
      <a:defRPr sz="4300" kern="1200">
        <a:solidFill>
          <a:schemeClr val="tx1"/>
        </a:solidFill>
        <a:latin typeface="+mn-lt"/>
        <a:ea typeface="+mn-ea"/>
        <a:cs typeface="+mn-cs"/>
      </a:defRPr>
    </a:lvl1pPr>
    <a:lvl2pPr marL="1088639" algn="l" defTabSz="1088639" rtl="0" eaLnBrk="1" latinLnBrk="0" hangingPunct="1">
      <a:defRPr sz="4300" kern="1200">
        <a:solidFill>
          <a:schemeClr val="tx1"/>
        </a:solidFill>
        <a:latin typeface="+mn-lt"/>
        <a:ea typeface="+mn-ea"/>
        <a:cs typeface="+mn-cs"/>
      </a:defRPr>
    </a:lvl2pPr>
    <a:lvl3pPr marL="2177278" algn="l" defTabSz="1088639" rtl="0" eaLnBrk="1" latinLnBrk="0" hangingPunct="1">
      <a:defRPr sz="4300" kern="1200">
        <a:solidFill>
          <a:schemeClr val="tx1"/>
        </a:solidFill>
        <a:latin typeface="+mn-lt"/>
        <a:ea typeface="+mn-ea"/>
        <a:cs typeface="+mn-cs"/>
      </a:defRPr>
    </a:lvl3pPr>
    <a:lvl4pPr marL="3265917" algn="l" defTabSz="1088639" rtl="0" eaLnBrk="1" latinLnBrk="0" hangingPunct="1">
      <a:defRPr sz="4300" kern="1200">
        <a:solidFill>
          <a:schemeClr val="tx1"/>
        </a:solidFill>
        <a:latin typeface="+mn-lt"/>
        <a:ea typeface="+mn-ea"/>
        <a:cs typeface="+mn-cs"/>
      </a:defRPr>
    </a:lvl4pPr>
    <a:lvl5pPr marL="4354556" algn="l" defTabSz="1088639" rtl="0" eaLnBrk="1" latinLnBrk="0" hangingPunct="1">
      <a:defRPr sz="4300" kern="1200">
        <a:solidFill>
          <a:schemeClr val="tx1"/>
        </a:solidFill>
        <a:latin typeface="+mn-lt"/>
        <a:ea typeface="+mn-ea"/>
        <a:cs typeface="+mn-cs"/>
      </a:defRPr>
    </a:lvl5pPr>
    <a:lvl6pPr marL="5443195" algn="l" defTabSz="1088639" rtl="0" eaLnBrk="1" latinLnBrk="0" hangingPunct="1">
      <a:defRPr sz="4300" kern="1200">
        <a:solidFill>
          <a:schemeClr val="tx1"/>
        </a:solidFill>
        <a:latin typeface="+mn-lt"/>
        <a:ea typeface="+mn-ea"/>
        <a:cs typeface="+mn-cs"/>
      </a:defRPr>
    </a:lvl6pPr>
    <a:lvl7pPr marL="6531834" algn="l" defTabSz="1088639" rtl="0" eaLnBrk="1" latinLnBrk="0" hangingPunct="1">
      <a:defRPr sz="4300" kern="1200">
        <a:solidFill>
          <a:schemeClr val="tx1"/>
        </a:solidFill>
        <a:latin typeface="+mn-lt"/>
        <a:ea typeface="+mn-ea"/>
        <a:cs typeface="+mn-cs"/>
      </a:defRPr>
    </a:lvl7pPr>
    <a:lvl8pPr marL="7620472" algn="l" defTabSz="1088639" rtl="0" eaLnBrk="1" latinLnBrk="0" hangingPunct="1">
      <a:defRPr sz="4300" kern="1200">
        <a:solidFill>
          <a:schemeClr val="tx1"/>
        </a:solidFill>
        <a:latin typeface="+mn-lt"/>
        <a:ea typeface="+mn-ea"/>
        <a:cs typeface="+mn-cs"/>
      </a:defRPr>
    </a:lvl8pPr>
    <a:lvl9pPr marL="8709111" algn="l" defTabSz="1088639" rtl="0" eaLnBrk="1" latinLnBrk="0" hangingPunct="1">
      <a:defRPr sz="43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7766">
          <p15:clr>
            <a:srgbClr val="A4A3A4"/>
          </p15:clr>
        </p15:guide>
        <p15:guide id="2" orient="horz" pos="4320">
          <p15:clr>
            <a:srgbClr val="A4A3A4"/>
          </p15:clr>
        </p15:guide>
        <p15:guide id="3" orient="horz" pos="479">
          <p15:clr>
            <a:srgbClr val="A4A3A4"/>
          </p15:clr>
        </p15:guide>
        <p15:guide id="4" pos="7681">
          <p15:clr>
            <a:srgbClr val="A4A3A4"/>
          </p15:clr>
        </p15:guide>
        <p15:guide id="5" pos="1085">
          <p15:clr>
            <a:srgbClr val="A4A3A4"/>
          </p15:clr>
        </p15:guide>
        <p15:guide id="6" pos="14278">
          <p15:clr>
            <a:srgbClr val="A4A3A4"/>
          </p15:clr>
        </p15:guide>
      </p15:sldGuideLst>
    </p:ext>
    <p:ext uri="{2D200454-40CA-4A62-9FC3-DE9A4176ACB9}">
      <p15:notesGuideLst xmlns:p15="http://schemas.microsoft.com/office/powerpoint/2012/main">
        <p15:guide id="1" orient="horz" pos="3224" userDrawn="1">
          <p15:clr>
            <a:srgbClr val="A4A3A4"/>
          </p15:clr>
        </p15:guide>
        <p15:guide id="2" pos="2236"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DB236"/>
    <a:srgbClr val="F7CB10"/>
    <a:srgbClr val="045CBC"/>
    <a:srgbClr val="A36A1D"/>
    <a:srgbClr val="305C9C"/>
    <a:srgbClr val="244676"/>
    <a:srgbClr val="009AD4"/>
    <a:srgbClr val="9EAC81"/>
    <a:srgbClr val="708BA9"/>
    <a:srgbClr val="D59C2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62" autoAdjust="0"/>
    <p:restoredTop sz="80832" autoAdjust="0"/>
  </p:normalViewPr>
  <p:slideViewPr>
    <p:cSldViewPr snapToGrid="0" snapToObjects="1" showGuides="1">
      <p:cViewPr varScale="1">
        <p:scale>
          <a:sx n="30" d="100"/>
          <a:sy n="30" d="100"/>
        </p:scale>
        <p:origin x="1152" y="84"/>
      </p:cViewPr>
      <p:guideLst>
        <p:guide orient="horz" pos="7766"/>
        <p:guide orient="horz" pos="4320"/>
        <p:guide orient="horz" pos="479"/>
        <p:guide pos="7681"/>
        <p:guide pos="1085"/>
        <p:guide pos="14278"/>
      </p:guideLst>
    </p:cSldViewPr>
  </p:slideViewPr>
  <p:outlineViewPr>
    <p:cViewPr>
      <p:scale>
        <a:sx n="33" d="100"/>
        <a:sy n="33" d="100"/>
      </p:scale>
      <p:origin x="0" y="-714"/>
    </p:cViewPr>
  </p:outlineViewPr>
  <p:notesTextViewPr>
    <p:cViewPr>
      <p:scale>
        <a:sx n="100" d="100"/>
        <a:sy n="100" d="100"/>
      </p:scale>
      <p:origin x="0" y="-24"/>
    </p:cViewPr>
  </p:notesTextViewPr>
  <p:sorterViewPr>
    <p:cViewPr>
      <p:scale>
        <a:sx n="66" d="100"/>
        <a:sy n="66" d="100"/>
      </p:scale>
      <p:origin x="0" y="7008"/>
    </p:cViewPr>
  </p:sorterViewPr>
  <p:notesViewPr>
    <p:cSldViewPr snapToGrid="0" snapToObjects="1">
      <p:cViewPr varScale="1">
        <p:scale>
          <a:sx n="88" d="100"/>
          <a:sy n="88" d="100"/>
        </p:scale>
        <p:origin x="-3858" y="-108"/>
      </p:cViewPr>
      <p:guideLst>
        <p:guide orient="horz" pos="3224"/>
        <p:guide pos="2236"/>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 Id="rId35"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363" cy="511731"/>
          </a:xfrm>
          <a:prstGeom prst="rect">
            <a:avLst/>
          </a:prstGeom>
        </p:spPr>
        <p:txBody>
          <a:bodyPr vert="horz" lIns="99048" tIns="49524" rIns="99048" bIns="49524" rtlCol="0"/>
          <a:lstStyle>
            <a:lvl1pPr algn="l">
              <a:defRPr sz="1300"/>
            </a:lvl1pPr>
          </a:lstStyle>
          <a:p>
            <a:endParaRPr lang="en-US"/>
          </a:p>
        </p:txBody>
      </p:sp>
      <p:sp>
        <p:nvSpPr>
          <p:cNvPr id="3" name="Date Placeholder 2"/>
          <p:cNvSpPr>
            <a:spLocks noGrp="1"/>
          </p:cNvSpPr>
          <p:nvPr>
            <p:ph type="dt" sz="quarter" idx="1"/>
          </p:nvPr>
        </p:nvSpPr>
        <p:spPr>
          <a:xfrm>
            <a:off x="4021294" y="0"/>
            <a:ext cx="3076363" cy="511731"/>
          </a:xfrm>
          <a:prstGeom prst="rect">
            <a:avLst/>
          </a:prstGeom>
        </p:spPr>
        <p:txBody>
          <a:bodyPr vert="horz" lIns="99048" tIns="49524" rIns="99048" bIns="49524" rtlCol="0"/>
          <a:lstStyle>
            <a:lvl1pPr algn="r">
              <a:defRPr sz="1300"/>
            </a:lvl1pPr>
          </a:lstStyle>
          <a:p>
            <a:fld id="{7912C047-BE12-EC46-B9BA-2707E4FC193E}" type="datetimeFigureOut">
              <a:rPr lang="en-US" smtClean="0"/>
              <a:pPr/>
              <a:t>1/14/2018</a:t>
            </a:fld>
            <a:endParaRPr lang="en-US"/>
          </a:p>
        </p:txBody>
      </p:sp>
      <p:sp>
        <p:nvSpPr>
          <p:cNvPr id="4" name="Footer Placeholder 3"/>
          <p:cNvSpPr>
            <a:spLocks noGrp="1"/>
          </p:cNvSpPr>
          <p:nvPr>
            <p:ph type="ftr" sz="quarter" idx="2"/>
          </p:nvPr>
        </p:nvSpPr>
        <p:spPr>
          <a:xfrm>
            <a:off x="0" y="9721106"/>
            <a:ext cx="3076363" cy="511731"/>
          </a:xfrm>
          <a:prstGeom prst="rect">
            <a:avLst/>
          </a:prstGeom>
        </p:spPr>
        <p:txBody>
          <a:bodyPr vert="horz" lIns="99048" tIns="49524" rIns="99048" bIns="49524" rtlCol="0" anchor="b"/>
          <a:lstStyle>
            <a:lvl1pPr algn="l">
              <a:defRPr sz="1300"/>
            </a:lvl1pPr>
          </a:lstStyle>
          <a:p>
            <a:endParaRPr lang="en-US"/>
          </a:p>
        </p:txBody>
      </p:sp>
      <p:sp>
        <p:nvSpPr>
          <p:cNvPr id="5" name="Slide Number Placeholder 4"/>
          <p:cNvSpPr>
            <a:spLocks noGrp="1"/>
          </p:cNvSpPr>
          <p:nvPr>
            <p:ph type="sldNum" sz="quarter" idx="3"/>
          </p:nvPr>
        </p:nvSpPr>
        <p:spPr>
          <a:xfrm>
            <a:off x="4021294" y="9721106"/>
            <a:ext cx="3076363" cy="511731"/>
          </a:xfrm>
          <a:prstGeom prst="rect">
            <a:avLst/>
          </a:prstGeom>
        </p:spPr>
        <p:txBody>
          <a:bodyPr vert="horz" lIns="99048" tIns="49524" rIns="99048" bIns="49524" rtlCol="0" anchor="b"/>
          <a:lstStyle>
            <a:lvl1pPr algn="r">
              <a:defRPr sz="1300"/>
            </a:lvl1pPr>
          </a:lstStyle>
          <a:p>
            <a:fld id="{BDE75CD9-A899-4B4C-B58D-2FB87FF1F72B}" type="slidenum">
              <a:rPr lang="en-US" smtClean="0"/>
              <a:pPr/>
              <a:t>‹#›</a:t>
            </a:fld>
            <a:endParaRPr lang="en-US"/>
          </a:p>
        </p:txBody>
      </p:sp>
    </p:spTree>
    <p:extLst>
      <p:ext uri="{BB962C8B-B14F-4D97-AF65-F5344CB8AC3E}">
        <p14:creationId xmlns:p14="http://schemas.microsoft.com/office/powerpoint/2010/main" val="245628870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363" cy="511731"/>
          </a:xfrm>
          <a:prstGeom prst="rect">
            <a:avLst/>
          </a:prstGeom>
        </p:spPr>
        <p:txBody>
          <a:bodyPr vert="horz" lIns="99048" tIns="49524" rIns="99048" bIns="49524" rtlCol="0"/>
          <a:lstStyle>
            <a:lvl1pPr algn="l">
              <a:defRPr sz="1300"/>
            </a:lvl1pPr>
          </a:lstStyle>
          <a:p>
            <a:endParaRPr lang="en-US"/>
          </a:p>
        </p:txBody>
      </p:sp>
      <p:sp>
        <p:nvSpPr>
          <p:cNvPr id="3" name="Date Placeholder 2"/>
          <p:cNvSpPr>
            <a:spLocks noGrp="1"/>
          </p:cNvSpPr>
          <p:nvPr>
            <p:ph type="dt" idx="1"/>
          </p:nvPr>
        </p:nvSpPr>
        <p:spPr>
          <a:xfrm>
            <a:off x="4021294" y="0"/>
            <a:ext cx="3076363" cy="511731"/>
          </a:xfrm>
          <a:prstGeom prst="rect">
            <a:avLst/>
          </a:prstGeom>
        </p:spPr>
        <p:txBody>
          <a:bodyPr vert="horz" lIns="99048" tIns="49524" rIns="99048" bIns="49524" rtlCol="0"/>
          <a:lstStyle>
            <a:lvl1pPr algn="r">
              <a:defRPr sz="1300"/>
            </a:lvl1pPr>
          </a:lstStyle>
          <a:p>
            <a:fld id="{993E678E-1831-8F48-A62D-BC5A98DE3A4C}" type="datetimeFigureOut">
              <a:rPr lang="en-US" smtClean="0"/>
              <a:pPr/>
              <a:t>1/14/2018</a:t>
            </a:fld>
            <a:endParaRPr lang="en-US"/>
          </a:p>
        </p:txBody>
      </p:sp>
      <p:sp>
        <p:nvSpPr>
          <p:cNvPr id="4" name="Slide Image Placeholder 3"/>
          <p:cNvSpPr>
            <a:spLocks noGrp="1" noRot="1" noChangeAspect="1"/>
          </p:cNvSpPr>
          <p:nvPr>
            <p:ph type="sldImg" idx="2"/>
          </p:nvPr>
        </p:nvSpPr>
        <p:spPr>
          <a:xfrm>
            <a:off x="139700" y="768350"/>
            <a:ext cx="6819900" cy="3836988"/>
          </a:xfrm>
          <a:prstGeom prst="rect">
            <a:avLst/>
          </a:prstGeom>
          <a:noFill/>
          <a:ln w="12700">
            <a:solidFill>
              <a:prstClr val="black"/>
            </a:solidFill>
          </a:ln>
        </p:spPr>
        <p:txBody>
          <a:bodyPr vert="horz" lIns="99048" tIns="49524" rIns="99048" bIns="49524" rtlCol="0" anchor="ctr"/>
          <a:lstStyle/>
          <a:p>
            <a:endParaRPr lang="en-US"/>
          </a:p>
        </p:txBody>
      </p:sp>
      <p:sp>
        <p:nvSpPr>
          <p:cNvPr id="5" name="Notes Placeholder 4"/>
          <p:cNvSpPr>
            <a:spLocks noGrp="1"/>
          </p:cNvSpPr>
          <p:nvPr>
            <p:ph type="body" sz="quarter" idx="3"/>
          </p:nvPr>
        </p:nvSpPr>
        <p:spPr>
          <a:xfrm>
            <a:off x="709930" y="4861441"/>
            <a:ext cx="5679440" cy="4605576"/>
          </a:xfrm>
          <a:prstGeom prst="rect">
            <a:avLst/>
          </a:prstGeom>
        </p:spPr>
        <p:txBody>
          <a:bodyPr vert="horz" lIns="99048" tIns="49524" rIns="99048" bIns="49524"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721106"/>
            <a:ext cx="3076363" cy="511731"/>
          </a:xfrm>
          <a:prstGeom prst="rect">
            <a:avLst/>
          </a:prstGeom>
        </p:spPr>
        <p:txBody>
          <a:bodyPr vert="horz" lIns="99048" tIns="49524" rIns="99048" bIns="49524" rtlCol="0" anchor="b"/>
          <a:lstStyle>
            <a:lvl1pPr algn="l">
              <a:defRPr sz="1300"/>
            </a:lvl1pPr>
          </a:lstStyle>
          <a:p>
            <a:endParaRPr lang="en-US"/>
          </a:p>
        </p:txBody>
      </p:sp>
      <p:sp>
        <p:nvSpPr>
          <p:cNvPr id="7" name="Slide Number Placeholder 6"/>
          <p:cNvSpPr>
            <a:spLocks noGrp="1"/>
          </p:cNvSpPr>
          <p:nvPr>
            <p:ph type="sldNum" sz="quarter" idx="5"/>
          </p:nvPr>
        </p:nvSpPr>
        <p:spPr>
          <a:xfrm>
            <a:off x="4021294" y="9721106"/>
            <a:ext cx="3076363" cy="511731"/>
          </a:xfrm>
          <a:prstGeom prst="rect">
            <a:avLst/>
          </a:prstGeom>
        </p:spPr>
        <p:txBody>
          <a:bodyPr vert="horz" lIns="99048" tIns="49524" rIns="99048" bIns="49524" rtlCol="0" anchor="b"/>
          <a:lstStyle>
            <a:lvl1pPr algn="r">
              <a:defRPr sz="1300"/>
            </a:lvl1pPr>
          </a:lstStyle>
          <a:p>
            <a:fld id="{0ED8A9B0-80EF-A34D-B345-E2DEC5501E01}" type="slidenum">
              <a:rPr lang="en-US" smtClean="0"/>
              <a:pPr/>
              <a:t>‹#›</a:t>
            </a:fld>
            <a:endParaRPr lang="en-US"/>
          </a:p>
        </p:txBody>
      </p:sp>
    </p:spTree>
    <p:extLst>
      <p:ext uri="{BB962C8B-B14F-4D97-AF65-F5344CB8AC3E}">
        <p14:creationId xmlns:p14="http://schemas.microsoft.com/office/powerpoint/2010/main" val="50616429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en-US" sz="1200" b="1" kern="1200" dirty="0" smtClean="0">
                <a:solidFill>
                  <a:schemeClr val="tx1"/>
                </a:solidFill>
                <a:effectLst/>
                <a:latin typeface="+mn-lt"/>
                <a:ea typeface="+mn-ea"/>
                <a:cs typeface="+mn-cs"/>
              </a:rPr>
              <a:t>Slide 1 : Your Financial Pyramid &amp; Creating a Financial Plan</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goal of today’s financial class is to learn about the financial pyramid. This pyramid is the concept and methodology to manage your money now and in the future. We will also learn how to make a basic financial plan. </a:t>
            </a:r>
          </a:p>
          <a:p>
            <a:endParaRPr lang="uk-UA" dirty="0"/>
          </a:p>
        </p:txBody>
      </p:sp>
      <p:sp>
        <p:nvSpPr>
          <p:cNvPr id="4" name="Номер слайда 3"/>
          <p:cNvSpPr>
            <a:spLocks noGrp="1"/>
          </p:cNvSpPr>
          <p:nvPr>
            <p:ph type="sldNum" sz="quarter" idx="10"/>
          </p:nvPr>
        </p:nvSpPr>
        <p:spPr/>
        <p:txBody>
          <a:bodyPr/>
          <a:lstStyle/>
          <a:p>
            <a:fld id="{0ED8A9B0-80EF-A34D-B345-E2DEC5501E01}" type="slidenum">
              <a:rPr lang="en-US" smtClean="0"/>
              <a:pPr/>
              <a:t>1</a:t>
            </a:fld>
            <a:endParaRPr lang="en-US"/>
          </a:p>
        </p:txBody>
      </p:sp>
    </p:spTree>
    <p:extLst>
      <p:ext uri="{BB962C8B-B14F-4D97-AF65-F5344CB8AC3E}">
        <p14:creationId xmlns:p14="http://schemas.microsoft.com/office/powerpoint/2010/main" val="17329571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Slide 2 : What do you remember from last financial classes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First of all let’s see what you still remember from previous financial education classes? Tell me what you learned during Budget Fun and The Compound Interest class. Do you still remember the three key components of the compound interest?</a:t>
            </a:r>
          </a:p>
          <a:p>
            <a:endParaRPr lang="en-US" dirty="0"/>
          </a:p>
        </p:txBody>
      </p:sp>
      <p:sp>
        <p:nvSpPr>
          <p:cNvPr id="4" name="Slide Number Placeholder 3"/>
          <p:cNvSpPr>
            <a:spLocks noGrp="1"/>
          </p:cNvSpPr>
          <p:nvPr>
            <p:ph type="sldNum" sz="quarter" idx="10"/>
          </p:nvPr>
        </p:nvSpPr>
        <p:spPr/>
        <p:txBody>
          <a:bodyPr/>
          <a:lstStyle/>
          <a:p>
            <a:fld id="{0ED8A9B0-80EF-A34D-B345-E2DEC5501E01}" type="slidenum">
              <a:rPr lang="en-US" smtClean="0"/>
              <a:pPr/>
              <a:t>2</a:t>
            </a:fld>
            <a:endParaRPr lang="en-US"/>
          </a:p>
        </p:txBody>
      </p:sp>
    </p:spTree>
    <p:extLst>
      <p:ext uri="{BB962C8B-B14F-4D97-AF65-F5344CB8AC3E}">
        <p14:creationId xmlns:p14="http://schemas.microsoft.com/office/powerpoint/2010/main" val="13815041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Slide 3 : Exercise 1 : Let’s repeat Compound Interest</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Let us repeat an exercise how to calculate the compound interest. You get 10.000$ and you want to grow your money with 7% per year. How much will you have at the end of year 10? Can you calculate me the correct amount?</a:t>
            </a:r>
          </a:p>
          <a:p>
            <a:r>
              <a:rPr lang="en-US" sz="1200" kern="1200" dirty="0" smtClean="0">
                <a:solidFill>
                  <a:schemeClr val="tx1"/>
                </a:solidFill>
                <a:effectLst/>
                <a:latin typeface="+mn-lt"/>
                <a:ea typeface="+mn-ea"/>
                <a:cs typeface="+mn-cs"/>
              </a:rPr>
              <a:t>Did you know that the majority of young people do NOT know the principle of compound interest? It is one of the most important financial concepts to understand! </a:t>
            </a:r>
          </a:p>
          <a:p>
            <a:endParaRPr lang="en-US" dirty="0"/>
          </a:p>
        </p:txBody>
      </p:sp>
      <p:sp>
        <p:nvSpPr>
          <p:cNvPr id="4" name="Slide Number Placeholder 3"/>
          <p:cNvSpPr>
            <a:spLocks noGrp="1"/>
          </p:cNvSpPr>
          <p:nvPr>
            <p:ph type="sldNum" sz="quarter" idx="10"/>
          </p:nvPr>
        </p:nvSpPr>
        <p:spPr/>
        <p:txBody>
          <a:bodyPr/>
          <a:lstStyle/>
          <a:p>
            <a:fld id="{0ED8A9B0-80EF-A34D-B345-E2DEC5501E01}" type="slidenum">
              <a:rPr lang="en-US" smtClean="0"/>
              <a:pPr/>
              <a:t>3</a:t>
            </a:fld>
            <a:endParaRPr lang="en-US"/>
          </a:p>
        </p:txBody>
      </p:sp>
    </p:spTree>
    <p:extLst>
      <p:ext uri="{BB962C8B-B14F-4D97-AF65-F5344CB8AC3E}">
        <p14:creationId xmlns:p14="http://schemas.microsoft.com/office/powerpoint/2010/main" val="9309111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Slide 4 : Answer to exercise 1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Let’s check your answer and let’s see if you calculated correctly. Give me some conclusions from your calculations. </a:t>
            </a:r>
          </a:p>
          <a:p>
            <a:r>
              <a:rPr lang="en-US" sz="1200" kern="1200" dirty="0" smtClean="0">
                <a:solidFill>
                  <a:schemeClr val="tx1"/>
                </a:solidFill>
                <a:effectLst/>
                <a:latin typeface="+mn-lt"/>
                <a:ea typeface="+mn-ea"/>
                <a:cs typeface="+mn-cs"/>
              </a:rPr>
              <a:t>Be aware that as the amount of years increases, the amount grows exponential and you get a snowball effect where the amount grows exponentially. </a:t>
            </a:r>
          </a:p>
          <a:p>
            <a:endParaRPr lang="en-US" dirty="0"/>
          </a:p>
        </p:txBody>
      </p:sp>
      <p:sp>
        <p:nvSpPr>
          <p:cNvPr id="4" name="Slide Number Placeholder 3"/>
          <p:cNvSpPr>
            <a:spLocks noGrp="1"/>
          </p:cNvSpPr>
          <p:nvPr>
            <p:ph type="sldNum" sz="quarter" idx="10"/>
          </p:nvPr>
        </p:nvSpPr>
        <p:spPr/>
        <p:txBody>
          <a:bodyPr/>
          <a:lstStyle/>
          <a:p>
            <a:fld id="{0ED8A9B0-80EF-A34D-B345-E2DEC5501E01}" type="slidenum">
              <a:rPr lang="en-US" smtClean="0"/>
              <a:pPr/>
              <a:t>4</a:t>
            </a:fld>
            <a:endParaRPr lang="en-US"/>
          </a:p>
        </p:txBody>
      </p:sp>
    </p:spTree>
    <p:extLst>
      <p:ext uri="{BB962C8B-B14F-4D97-AF65-F5344CB8AC3E}">
        <p14:creationId xmlns:p14="http://schemas.microsoft.com/office/powerpoint/2010/main" val="30433888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Slide 5 : Key Principles of Compound Interest</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Let’s repeat the three key principles of compound interest. The first one is the annual rate of return or growth rate of your money. How fast can you grow your money ? The second one is TIME. You need to let time do its work and grow it over time. The third and also important factor is your additions to your total amount per year. You can see the effect on the graph. Over time the amount compounded grows exponentially…do you understand this?</a:t>
            </a:r>
          </a:p>
          <a:p>
            <a:endParaRPr lang="en-US" dirty="0"/>
          </a:p>
        </p:txBody>
      </p:sp>
      <p:sp>
        <p:nvSpPr>
          <p:cNvPr id="4" name="Slide Number Placeholder 3"/>
          <p:cNvSpPr>
            <a:spLocks noGrp="1"/>
          </p:cNvSpPr>
          <p:nvPr>
            <p:ph type="sldNum" sz="quarter" idx="10"/>
          </p:nvPr>
        </p:nvSpPr>
        <p:spPr/>
        <p:txBody>
          <a:bodyPr/>
          <a:lstStyle/>
          <a:p>
            <a:fld id="{0ED8A9B0-80EF-A34D-B345-E2DEC5501E01}" type="slidenum">
              <a:rPr lang="en-US" smtClean="0"/>
              <a:pPr/>
              <a:t>5</a:t>
            </a:fld>
            <a:endParaRPr lang="en-US"/>
          </a:p>
        </p:txBody>
      </p:sp>
    </p:spTree>
    <p:extLst>
      <p:ext uri="{BB962C8B-B14F-4D97-AF65-F5344CB8AC3E}">
        <p14:creationId xmlns:p14="http://schemas.microsoft.com/office/powerpoint/2010/main" val="11128558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Slide 6 : Why Financial Education is important…</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Why is financial literacy important? Too many young people have a lot of debt. Did you know that the student loans in the USA totals up to 1,3 trillion dollars…isn’t that freaking high? After you finish university, you need to work several years to pay off your debt…how painful is that? </a:t>
            </a:r>
          </a:p>
          <a:p>
            <a:r>
              <a:rPr lang="en-US" sz="1200" kern="1200" dirty="0" smtClean="0">
                <a:solidFill>
                  <a:schemeClr val="tx1"/>
                </a:solidFill>
                <a:effectLst/>
                <a:latin typeface="+mn-lt"/>
                <a:ea typeface="+mn-ea"/>
                <a:cs typeface="+mn-cs"/>
              </a:rPr>
              <a:t>Many millennials never got financial education, not did their parents? Did you know that 30% of Americans cannot pay an unexpected bill of 400$ in a month? Don’t become a slave of debt and paying off your debt. Invest in your financial education. </a:t>
            </a:r>
          </a:p>
          <a:p>
            <a:endParaRPr lang="en-US" dirty="0"/>
          </a:p>
        </p:txBody>
      </p:sp>
      <p:sp>
        <p:nvSpPr>
          <p:cNvPr id="4" name="Slide Number Placeholder 3"/>
          <p:cNvSpPr>
            <a:spLocks noGrp="1"/>
          </p:cNvSpPr>
          <p:nvPr>
            <p:ph type="sldNum" sz="quarter" idx="10"/>
          </p:nvPr>
        </p:nvSpPr>
        <p:spPr/>
        <p:txBody>
          <a:bodyPr/>
          <a:lstStyle/>
          <a:p>
            <a:fld id="{0ED8A9B0-80EF-A34D-B345-E2DEC5501E01}" type="slidenum">
              <a:rPr lang="en-US" smtClean="0"/>
              <a:pPr/>
              <a:t>6</a:t>
            </a:fld>
            <a:endParaRPr lang="en-US"/>
          </a:p>
        </p:txBody>
      </p:sp>
    </p:spTree>
    <p:extLst>
      <p:ext uri="{BB962C8B-B14F-4D97-AF65-F5344CB8AC3E}">
        <p14:creationId xmlns:p14="http://schemas.microsoft.com/office/powerpoint/2010/main" val="34886898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Slide 7 : What you will learn today</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Today’s lesson is about the financial pyramid. In your life from young age you need to build out your financial pyramid. You need to execute this step by step. Then we will discuss a basic financial plan. Money is a tool that you can use and need to put at work wisely. Ask questions if you don’t understand something. There are no stupid questions…you only stay stupid if you don’t understand and don’t ask. Learn and have fun !</a:t>
            </a:r>
          </a:p>
          <a:p>
            <a:endParaRPr lang="en-US" dirty="0"/>
          </a:p>
        </p:txBody>
      </p:sp>
      <p:sp>
        <p:nvSpPr>
          <p:cNvPr id="4" name="Slide Number Placeholder 3"/>
          <p:cNvSpPr>
            <a:spLocks noGrp="1"/>
          </p:cNvSpPr>
          <p:nvPr>
            <p:ph type="sldNum" sz="quarter" idx="10"/>
          </p:nvPr>
        </p:nvSpPr>
        <p:spPr/>
        <p:txBody>
          <a:bodyPr/>
          <a:lstStyle/>
          <a:p>
            <a:fld id="{0ED8A9B0-80EF-A34D-B345-E2DEC5501E01}" type="slidenum">
              <a:rPr lang="en-US" smtClean="0"/>
              <a:pPr/>
              <a:t>7</a:t>
            </a:fld>
            <a:endParaRPr lang="en-US"/>
          </a:p>
        </p:txBody>
      </p:sp>
    </p:spTree>
    <p:extLst>
      <p:ext uri="{BB962C8B-B14F-4D97-AF65-F5344CB8AC3E}">
        <p14:creationId xmlns:p14="http://schemas.microsoft.com/office/powerpoint/2010/main" val="5578156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Slide 8 :</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Your Financial Pyramid</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Let’s begin with the first layer of the financial pyramid. This is the foundation of your financial future. This layer is called your financial buffer or emergency fund. You need to build this financial buffer first before anything else. Got it?</a:t>
            </a:r>
          </a:p>
          <a:p>
            <a:endParaRPr lang="en-US" dirty="0"/>
          </a:p>
        </p:txBody>
      </p:sp>
      <p:sp>
        <p:nvSpPr>
          <p:cNvPr id="4" name="Slide Number Placeholder 3"/>
          <p:cNvSpPr>
            <a:spLocks noGrp="1"/>
          </p:cNvSpPr>
          <p:nvPr>
            <p:ph type="sldNum" sz="quarter" idx="10"/>
          </p:nvPr>
        </p:nvSpPr>
        <p:spPr/>
        <p:txBody>
          <a:bodyPr/>
          <a:lstStyle/>
          <a:p>
            <a:fld id="{0ED8A9B0-80EF-A34D-B345-E2DEC5501E01}" type="slidenum">
              <a:rPr lang="en-US" smtClean="0"/>
              <a:pPr/>
              <a:t>8</a:t>
            </a:fld>
            <a:endParaRPr lang="en-US"/>
          </a:p>
        </p:txBody>
      </p:sp>
    </p:spTree>
    <p:extLst>
      <p:ext uri="{BB962C8B-B14F-4D97-AF65-F5344CB8AC3E}">
        <p14:creationId xmlns:p14="http://schemas.microsoft.com/office/powerpoint/2010/main" val="21166195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Slide 9 : What is Emergency Fund ?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An emergency fund is money easy accessible on a savings account for any emergency that may pop up in your life. You may lose your job, need to fix your car, have to replace a wash machine, pay a high medical cost, whatever in your life that may pop up. You need this financial buffer for emergencies. </a:t>
            </a:r>
          </a:p>
          <a:p>
            <a:r>
              <a:rPr lang="en-US" sz="1200" kern="1200" dirty="0" smtClean="0">
                <a:solidFill>
                  <a:schemeClr val="tx1"/>
                </a:solidFill>
                <a:effectLst/>
                <a:latin typeface="+mn-lt"/>
                <a:ea typeface="+mn-ea"/>
                <a:cs typeface="+mn-cs"/>
              </a:rPr>
              <a:t>So how much money do you need for this emergency fund?</a:t>
            </a:r>
          </a:p>
          <a:p>
            <a:endParaRPr lang="en-US" dirty="0"/>
          </a:p>
        </p:txBody>
      </p:sp>
      <p:sp>
        <p:nvSpPr>
          <p:cNvPr id="4" name="Slide Number Placeholder 3"/>
          <p:cNvSpPr>
            <a:spLocks noGrp="1"/>
          </p:cNvSpPr>
          <p:nvPr>
            <p:ph type="sldNum" sz="quarter" idx="10"/>
          </p:nvPr>
        </p:nvSpPr>
        <p:spPr/>
        <p:txBody>
          <a:bodyPr/>
          <a:lstStyle/>
          <a:p>
            <a:fld id="{0ED8A9B0-80EF-A34D-B345-E2DEC5501E01}" type="slidenum">
              <a:rPr lang="en-US" smtClean="0"/>
              <a:pPr/>
              <a:t>9</a:t>
            </a:fld>
            <a:endParaRPr lang="en-US"/>
          </a:p>
        </p:txBody>
      </p:sp>
    </p:spTree>
    <p:extLst>
      <p:ext uri="{BB962C8B-B14F-4D97-AF65-F5344CB8AC3E}">
        <p14:creationId xmlns:p14="http://schemas.microsoft.com/office/powerpoint/2010/main" val="5548940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Slide 10 : How much money in your Emergency Fund?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An emergency fund is a multiplier of your monthly current salary. When you are in your 20’s, your emergency fund does not need to be as high as when you are in your 40’s and married with kids. Here’s a basic rule that you can apply. You need between 6 to 14 months of your monthly salary as a financial buffer or emergency fund. Read the example and you know how much you need to save.</a:t>
            </a:r>
          </a:p>
          <a:p>
            <a:r>
              <a:rPr lang="en-US" sz="1200" kern="1200" dirty="0" smtClean="0">
                <a:solidFill>
                  <a:schemeClr val="tx1"/>
                </a:solidFill>
                <a:effectLst/>
                <a:latin typeface="+mn-lt"/>
                <a:ea typeface="+mn-ea"/>
                <a:cs typeface="+mn-cs"/>
              </a:rPr>
              <a:t>You need to complete this financial buffer before moving on to the next layer of your financial pyramid. </a:t>
            </a:r>
            <a:endParaRPr lang="en-US" dirty="0"/>
          </a:p>
        </p:txBody>
      </p:sp>
      <p:sp>
        <p:nvSpPr>
          <p:cNvPr id="4" name="Slide Number Placeholder 3"/>
          <p:cNvSpPr>
            <a:spLocks noGrp="1"/>
          </p:cNvSpPr>
          <p:nvPr>
            <p:ph type="sldNum" sz="quarter" idx="10"/>
          </p:nvPr>
        </p:nvSpPr>
        <p:spPr/>
        <p:txBody>
          <a:bodyPr/>
          <a:lstStyle/>
          <a:p>
            <a:fld id="{0ED8A9B0-80EF-A34D-B345-E2DEC5501E01}" type="slidenum">
              <a:rPr lang="en-US" smtClean="0"/>
              <a:pPr/>
              <a:t>10</a:t>
            </a:fld>
            <a:endParaRPr lang="en-US"/>
          </a:p>
        </p:txBody>
      </p:sp>
    </p:spTree>
    <p:extLst>
      <p:ext uri="{BB962C8B-B14F-4D97-AF65-F5344CB8AC3E}">
        <p14:creationId xmlns:p14="http://schemas.microsoft.com/office/powerpoint/2010/main" val="8691084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Slide 11 : Your Financial Pyramid</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Let’s move on to the next layer of your financial pyramid. Your pension saving plan. Governments are paying less for pensions. In some countries parents depend on their kids for their retirement. They receive very little pension or no money from the government. In Belgium the government has failed badly in creating a sustainable pension payment plan for future generations. So you have to take care of it YOURSELF from young age.</a:t>
            </a:r>
          </a:p>
          <a:p>
            <a:r>
              <a:rPr lang="en-US" sz="1200" kern="1200" dirty="0" smtClean="0">
                <a:solidFill>
                  <a:schemeClr val="tx1"/>
                </a:solidFill>
                <a:effectLst/>
                <a:latin typeface="+mn-lt"/>
                <a:ea typeface="+mn-ea"/>
                <a:cs typeface="+mn-cs"/>
              </a:rPr>
              <a:t>Let’s explain in detail why it is important.</a:t>
            </a:r>
          </a:p>
          <a:p>
            <a:endParaRPr lang="en-US" dirty="0"/>
          </a:p>
        </p:txBody>
      </p:sp>
      <p:sp>
        <p:nvSpPr>
          <p:cNvPr id="4" name="Slide Number Placeholder 3"/>
          <p:cNvSpPr>
            <a:spLocks noGrp="1"/>
          </p:cNvSpPr>
          <p:nvPr>
            <p:ph type="sldNum" sz="quarter" idx="10"/>
          </p:nvPr>
        </p:nvSpPr>
        <p:spPr/>
        <p:txBody>
          <a:bodyPr/>
          <a:lstStyle/>
          <a:p>
            <a:fld id="{0ED8A9B0-80EF-A34D-B345-E2DEC5501E01}" type="slidenum">
              <a:rPr lang="en-US" smtClean="0"/>
              <a:pPr/>
              <a:t>11</a:t>
            </a:fld>
            <a:endParaRPr lang="en-US"/>
          </a:p>
        </p:txBody>
      </p:sp>
    </p:spTree>
    <p:extLst>
      <p:ext uri="{BB962C8B-B14F-4D97-AF65-F5344CB8AC3E}">
        <p14:creationId xmlns:p14="http://schemas.microsoft.com/office/powerpoint/2010/main" val="35087751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Slide 13: Why do you need a Pension Saving Plan?</a:t>
            </a:r>
            <a:endParaRPr lang="en-US" dirty="0" smtClean="0"/>
          </a:p>
          <a:p>
            <a:r>
              <a:rPr lang="en-US" dirty="0" smtClean="0"/>
              <a:t>Make sure you don't have financial problems when you are old. Create a solid financial plan. Did you know that more than 25% of retirees in the US is still working as otherwise they are bankrupt. They still are paying off debt. In Belgium you need to make sure you have extra income from other sources so you don't become dependent from money from your kids. If you can not pay a pension home, the government will sell your house or ask money from your kids !</a:t>
            </a:r>
          </a:p>
          <a:p>
            <a:r>
              <a:rPr lang="en-US" dirty="0" smtClean="0"/>
              <a:t>The government can ROB all YOUR money !! Be aware !! Make sure you have a plan where you can retire as soon as possible. </a:t>
            </a:r>
          </a:p>
          <a:p>
            <a:endParaRPr lang="en-US" dirty="0"/>
          </a:p>
        </p:txBody>
      </p:sp>
      <p:sp>
        <p:nvSpPr>
          <p:cNvPr id="4" name="Slide Number Placeholder 3"/>
          <p:cNvSpPr>
            <a:spLocks noGrp="1"/>
          </p:cNvSpPr>
          <p:nvPr>
            <p:ph type="sldNum" sz="quarter" idx="10"/>
          </p:nvPr>
        </p:nvSpPr>
        <p:spPr/>
        <p:txBody>
          <a:bodyPr/>
          <a:lstStyle/>
          <a:p>
            <a:fld id="{0ED8A9B0-80EF-A34D-B345-E2DEC5501E01}" type="slidenum">
              <a:rPr lang="en-US" smtClean="0"/>
              <a:pPr/>
              <a:t>13</a:t>
            </a:fld>
            <a:endParaRPr lang="en-US"/>
          </a:p>
        </p:txBody>
      </p:sp>
    </p:spTree>
    <p:extLst>
      <p:ext uri="{BB962C8B-B14F-4D97-AF65-F5344CB8AC3E}">
        <p14:creationId xmlns:p14="http://schemas.microsoft.com/office/powerpoint/2010/main" val="16063142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Slide 14: Your Savings for (grand)kids or other goals</a:t>
            </a:r>
            <a:endParaRPr lang="en-US" dirty="0" smtClean="0"/>
          </a:p>
          <a:p>
            <a:r>
              <a:rPr lang="en-US" dirty="0" smtClean="0"/>
              <a:t>The next layer in your Financial pyramid is saving for specific goals. Put a % of your salary aside for an objective that you want to save for. Put this money on a separate account that you will NOT touch until you use this money for this objective. </a:t>
            </a:r>
          </a:p>
          <a:p>
            <a:endParaRPr lang="en-US" dirty="0"/>
          </a:p>
        </p:txBody>
      </p:sp>
      <p:sp>
        <p:nvSpPr>
          <p:cNvPr id="4" name="Slide Number Placeholder 3"/>
          <p:cNvSpPr>
            <a:spLocks noGrp="1"/>
          </p:cNvSpPr>
          <p:nvPr>
            <p:ph type="sldNum" sz="quarter" idx="10"/>
          </p:nvPr>
        </p:nvSpPr>
        <p:spPr/>
        <p:txBody>
          <a:bodyPr/>
          <a:lstStyle/>
          <a:p>
            <a:fld id="{0ED8A9B0-80EF-A34D-B345-E2DEC5501E01}" type="slidenum">
              <a:rPr lang="en-US" smtClean="0"/>
              <a:pPr/>
              <a:t>14</a:t>
            </a:fld>
            <a:endParaRPr lang="en-US"/>
          </a:p>
        </p:txBody>
      </p:sp>
    </p:spTree>
    <p:extLst>
      <p:ext uri="{BB962C8B-B14F-4D97-AF65-F5344CB8AC3E}">
        <p14:creationId xmlns:p14="http://schemas.microsoft.com/office/powerpoint/2010/main" val="40578217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Slide 15 : Why do you need to save for Specific Goals ?</a:t>
            </a:r>
            <a:endParaRPr lang="en-US" dirty="0" smtClean="0"/>
          </a:p>
          <a:p>
            <a:r>
              <a:rPr lang="en-US" dirty="0" smtClean="0"/>
              <a:t>Some examples of </a:t>
            </a:r>
            <a:r>
              <a:rPr lang="en-US" dirty="0" err="1" smtClean="0"/>
              <a:t>longterm</a:t>
            </a:r>
            <a:r>
              <a:rPr lang="en-US" dirty="0" smtClean="0"/>
              <a:t> goals. At the age of 18, you might want to buy a car. At the age of 20 you may want to travel Europe or in the world. You may want to visit the Taj Mahal in India. This is for me the MOST BEAUTIFUL wonder and building in the world. Incredible how they build this ! You need to see it !</a:t>
            </a:r>
          </a:p>
          <a:p>
            <a:r>
              <a:rPr lang="en-US" dirty="0" smtClean="0"/>
              <a:t>Maybe at age of 30 or older you want to buy a house or apartment. Maybe you have another dream...</a:t>
            </a:r>
          </a:p>
          <a:p>
            <a:endParaRPr lang="en-US" dirty="0"/>
          </a:p>
        </p:txBody>
      </p:sp>
      <p:sp>
        <p:nvSpPr>
          <p:cNvPr id="4" name="Slide Number Placeholder 3"/>
          <p:cNvSpPr>
            <a:spLocks noGrp="1"/>
          </p:cNvSpPr>
          <p:nvPr>
            <p:ph type="sldNum" sz="quarter" idx="10"/>
          </p:nvPr>
        </p:nvSpPr>
        <p:spPr/>
        <p:txBody>
          <a:bodyPr/>
          <a:lstStyle/>
          <a:p>
            <a:fld id="{0ED8A9B0-80EF-A34D-B345-E2DEC5501E01}" type="slidenum">
              <a:rPr lang="en-US" smtClean="0"/>
              <a:pPr/>
              <a:t>15</a:t>
            </a:fld>
            <a:endParaRPr lang="en-US"/>
          </a:p>
        </p:txBody>
      </p:sp>
    </p:spTree>
    <p:extLst>
      <p:ext uri="{BB962C8B-B14F-4D97-AF65-F5344CB8AC3E}">
        <p14:creationId xmlns:p14="http://schemas.microsoft.com/office/powerpoint/2010/main" val="38205209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Slide 16 : Why do you need to save for Specific Goals ?</a:t>
            </a:r>
            <a:endParaRPr lang="en-US" dirty="0" smtClean="0"/>
          </a:p>
          <a:p>
            <a:r>
              <a:rPr lang="en-US" dirty="0" smtClean="0"/>
              <a:t>How can you save for specific goals ? You pay yourself first each month ! You put a % of your salary aside from the </a:t>
            </a:r>
            <a:r>
              <a:rPr lang="en-US" dirty="0" err="1" smtClean="0"/>
              <a:t>monent</a:t>
            </a:r>
            <a:r>
              <a:rPr lang="en-US" dirty="0" smtClean="0"/>
              <a:t> you receive it. For example. You have a salary of 2000 euro. You put 120 euro on a savings account each month ! </a:t>
            </a:r>
          </a:p>
          <a:p>
            <a:r>
              <a:rPr lang="en-US" dirty="0" smtClean="0"/>
              <a:t>Focus also on spending your money on experiences instead of things. It's better to tell a nice exciting experience than bragging about the purchase of a "material thing". </a:t>
            </a:r>
          </a:p>
          <a:p>
            <a:endParaRPr lang="en-US" dirty="0"/>
          </a:p>
        </p:txBody>
      </p:sp>
      <p:sp>
        <p:nvSpPr>
          <p:cNvPr id="4" name="Slide Number Placeholder 3"/>
          <p:cNvSpPr>
            <a:spLocks noGrp="1"/>
          </p:cNvSpPr>
          <p:nvPr>
            <p:ph type="sldNum" sz="quarter" idx="10"/>
          </p:nvPr>
        </p:nvSpPr>
        <p:spPr/>
        <p:txBody>
          <a:bodyPr/>
          <a:lstStyle/>
          <a:p>
            <a:fld id="{0ED8A9B0-80EF-A34D-B345-E2DEC5501E01}" type="slidenum">
              <a:rPr lang="en-US" smtClean="0"/>
              <a:pPr/>
              <a:t>16</a:t>
            </a:fld>
            <a:endParaRPr lang="en-US"/>
          </a:p>
        </p:txBody>
      </p:sp>
    </p:spTree>
    <p:extLst>
      <p:ext uri="{BB962C8B-B14F-4D97-AF65-F5344CB8AC3E}">
        <p14:creationId xmlns:p14="http://schemas.microsoft.com/office/powerpoint/2010/main" val="7805901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Slide 17 :  One Specific Goal : Family Summer Vacation</a:t>
            </a:r>
            <a:endParaRPr lang="en-US" dirty="0" smtClean="0"/>
          </a:p>
          <a:p>
            <a:r>
              <a:rPr lang="en-US" dirty="0" smtClean="0"/>
              <a:t>Let's use an example. If you want to do a yearly summer vacation, you need to save money, right? </a:t>
            </a:r>
          </a:p>
          <a:p>
            <a:r>
              <a:rPr lang="en-US" dirty="0" smtClean="0"/>
              <a:t>A family of 5 (2 adults and 3 teenager kids) can require a vacation budget of 4500 euro. Here you see pictures of the vacation house we will rent in 2018. If you know you need 4500 euro, how much do you need to save each month in order to be able to pay this rental vacation house and expenses locally? Give me the answer...</a:t>
            </a:r>
          </a:p>
          <a:p>
            <a:endParaRPr lang="en-US" dirty="0"/>
          </a:p>
        </p:txBody>
      </p:sp>
      <p:sp>
        <p:nvSpPr>
          <p:cNvPr id="4" name="Slide Number Placeholder 3"/>
          <p:cNvSpPr>
            <a:spLocks noGrp="1"/>
          </p:cNvSpPr>
          <p:nvPr>
            <p:ph type="sldNum" sz="quarter" idx="10"/>
          </p:nvPr>
        </p:nvSpPr>
        <p:spPr/>
        <p:txBody>
          <a:bodyPr/>
          <a:lstStyle/>
          <a:p>
            <a:fld id="{0ED8A9B0-80EF-A34D-B345-E2DEC5501E01}" type="slidenum">
              <a:rPr lang="en-US" smtClean="0"/>
              <a:pPr/>
              <a:t>17</a:t>
            </a:fld>
            <a:endParaRPr lang="en-US"/>
          </a:p>
        </p:txBody>
      </p:sp>
    </p:spTree>
    <p:extLst>
      <p:ext uri="{BB962C8B-B14F-4D97-AF65-F5344CB8AC3E}">
        <p14:creationId xmlns:p14="http://schemas.microsoft.com/office/powerpoint/2010/main" val="101571240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Slide 18 :  Your investments</a:t>
            </a:r>
            <a:endParaRPr lang="en-US" dirty="0" smtClean="0"/>
          </a:p>
          <a:p>
            <a:r>
              <a:rPr lang="en-US" dirty="0" smtClean="0"/>
              <a:t>The last layer in your financial pyramid is your investments. This is the layer where you will grow your money. All money that pay yourself in your investment account goes here. </a:t>
            </a:r>
          </a:p>
          <a:p>
            <a:r>
              <a:rPr lang="en-US" dirty="0" smtClean="0"/>
              <a:t>Please know that the banks, nor schools will teach you how to grow money. Many people know how to put money on a savings account where you lose money. But not many people knowhow to grow money. It will be VERY IMPORTANT TO LEARN HOW TO GROW MONEY !</a:t>
            </a:r>
          </a:p>
          <a:p>
            <a:endParaRPr lang="en-US" dirty="0"/>
          </a:p>
        </p:txBody>
      </p:sp>
      <p:sp>
        <p:nvSpPr>
          <p:cNvPr id="4" name="Slide Number Placeholder 3"/>
          <p:cNvSpPr>
            <a:spLocks noGrp="1"/>
          </p:cNvSpPr>
          <p:nvPr>
            <p:ph type="sldNum" sz="quarter" idx="10"/>
          </p:nvPr>
        </p:nvSpPr>
        <p:spPr/>
        <p:txBody>
          <a:bodyPr/>
          <a:lstStyle/>
          <a:p>
            <a:fld id="{0ED8A9B0-80EF-A34D-B345-E2DEC5501E01}" type="slidenum">
              <a:rPr lang="en-US" smtClean="0"/>
              <a:pPr/>
              <a:t>18</a:t>
            </a:fld>
            <a:endParaRPr lang="en-US"/>
          </a:p>
        </p:txBody>
      </p:sp>
    </p:spTree>
    <p:extLst>
      <p:ext uri="{BB962C8B-B14F-4D97-AF65-F5344CB8AC3E}">
        <p14:creationId xmlns:p14="http://schemas.microsoft.com/office/powerpoint/2010/main" val="38228296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Slide 19 : Why do you need to Grow YOUR MONEY ?</a:t>
            </a:r>
            <a:endParaRPr lang="en-US" dirty="0" smtClean="0"/>
          </a:p>
          <a:p>
            <a:r>
              <a:rPr lang="en-US" dirty="0" smtClean="0"/>
              <a:t>BANKS do NOT help you to grow your money, they SELL financial products which gives them most profit and the banker a nice financial BONUS…Today on a savings account you get 0,11% interest rate…you get poorer..</a:t>
            </a:r>
          </a:p>
          <a:p>
            <a:r>
              <a:rPr lang="en-US" dirty="0" smtClean="0"/>
              <a:t>Your money NEEDS TO GROW each year !! And you are responsible for this. Otherwise you will work until you die. </a:t>
            </a:r>
          </a:p>
          <a:p>
            <a:r>
              <a:rPr lang="en-US" dirty="0" smtClean="0"/>
              <a:t>LEARN HOW TO INVEST and DO IT YOURSELF !  WE WILL TEACH IN FUTURE CLASSES</a:t>
            </a:r>
          </a:p>
          <a:p>
            <a:r>
              <a:rPr lang="en-US" dirty="0" smtClean="0"/>
              <a:t>Do you know what Warren Buffet says. Never depend on one income. If you lose your job, you are screwed. Make sure you create a second income. How ? We will teach you in future classes. </a:t>
            </a:r>
          </a:p>
          <a:p>
            <a:endParaRPr lang="en-US" dirty="0"/>
          </a:p>
        </p:txBody>
      </p:sp>
      <p:sp>
        <p:nvSpPr>
          <p:cNvPr id="4" name="Slide Number Placeholder 3"/>
          <p:cNvSpPr>
            <a:spLocks noGrp="1"/>
          </p:cNvSpPr>
          <p:nvPr>
            <p:ph type="sldNum" sz="quarter" idx="10"/>
          </p:nvPr>
        </p:nvSpPr>
        <p:spPr/>
        <p:txBody>
          <a:bodyPr/>
          <a:lstStyle/>
          <a:p>
            <a:fld id="{0ED8A9B0-80EF-A34D-B345-E2DEC5501E01}" type="slidenum">
              <a:rPr lang="en-US" smtClean="0"/>
              <a:pPr/>
              <a:t>19</a:t>
            </a:fld>
            <a:endParaRPr lang="en-US"/>
          </a:p>
        </p:txBody>
      </p:sp>
    </p:spTree>
    <p:extLst>
      <p:ext uri="{BB962C8B-B14F-4D97-AF65-F5344CB8AC3E}">
        <p14:creationId xmlns:p14="http://schemas.microsoft.com/office/powerpoint/2010/main" val="14312839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Slide 20 : Now let’s create a Financial Plan</a:t>
            </a:r>
            <a:endParaRPr lang="en-US" dirty="0" smtClean="0"/>
          </a:p>
          <a:p>
            <a:r>
              <a:rPr lang="en-US" dirty="0" smtClean="0"/>
              <a:t>Now let's pick a </a:t>
            </a:r>
            <a:r>
              <a:rPr lang="en-US" dirty="0" err="1" smtClean="0"/>
              <a:t>longterm</a:t>
            </a:r>
            <a:r>
              <a:rPr lang="en-US" dirty="0" smtClean="0"/>
              <a:t> financial objective. You are 13 years old today and enjoying life. In 5 years time you are 18 years old. What could you start saving for? </a:t>
            </a:r>
          </a:p>
          <a:p>
            <a:r>
              <a:rPr lang="en-US" dirty="0" smtClean="0"/>
              <a:t>Let me pick an example. You can start to save for drivers' classes. 40 hours cost 2500 euro. You can save for a second hand car with a budget of 7500 euro. In total this is 10.000 euro, right ? You need this money within the next 5 years. This is an example of layer 3. </a:t>
            </a:r>
          </a:p>
          <a:p>
            <a:r>
              <a:rPr lang="en-US" dirty="0" smtClean="0"/>
              <a:t>Your current income is money you receive from parents or grand parents today...</a:t>
            </a:r>
          </a:p>
          <a:p>
            <a:endParaRPr lang="en-US" dirty="0"/>
          </a:p>
        </p:txBody>
      </p:sp>
      <p:sp>
        <p:nvSpPr>
          <p:cNvPr id="4" name="Slide Number Placeholder 3"/>
          <p:cNvSpPr>
            <a:spLocks noGrp="1"/>
          </p:cNvSpPr>
          <p:nvPr>
            <p:ph type="sldNum" sz="quarter" idx="10"/>
          </p:nvPr>
        </p:nvSpPr>
        <p:spPr/>
        <p:txBody>
          <a:bodyPr/>
          <a:lstStyle/>
          <a:p>
            <a:fld id="{0ED8A9B0-80EF-A34D-B345-E2DEC5501E01}" type="slidenum">
              <a:rPr lang="en-US" smtClean="0"/>
              <a:pPr/>
              <a:t>20</a:t>
            </a:fld>
            <a:endParaRPr lang="en-US"/>
          </a:p>
        </p:txBody>
      </p:sp>
    </p:spTree>
    <p:extLst>
      <p:ext uri="{BB962C8B-B14F-4D97-AF65-F5344CB8AC3E}">
        <p14:creationId xmlns:p14="http://schemas.microsoft.com/office/powerpoint/2010/main" val="14182896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Slide 21 : Now let’s create a Financial Plan</a:t>
            </a:r>
            <a:endParaRPr lang="en-US" dirty="0" smtClean="0"/>
          </a:p>
          <a:p>
            <a:r>
              <a:rPr lang="en-US" dirty="0" smtClean="0"/>
              <a:t>Now what will happen in 2018 ! In 2018 you receive from me a STARTING CAPITAL of 1.000 euro. Your goal in the next 5 years is to grow this 1.000 euro into 10.000 euro within 5 years.</a:t>
            </a:r>
          </a:p>
          <a:p>
            <a:r>
              <a:rPr lang="en-US" dirty="0" smtClean="0"/>
              <a:t>I will NOT BUY a car for you, neither pay your driving classes. It is YOUR objective to grow this money and pay yourself these drivers' classes and buy your car. </a:t>
            </a:r>
          </a:p>
          <a:p>
            <a:r>
              <a:rPr lang="en-US" dirty="0" smtClean="0"/>
              <a:t>How can we do that ? </a:t>
            </a:r>
            <a:r>
              <a:rPr lang="en-US" smtClean="0"/>
              <a:t>Let us do some brainstorming...</a:t>
            </a:r>
          </a:p>
          <a:p>
            <a:endParaRPr lang="en-US" dirty="0"/>
          </a:p>
        </p:txBody>
      </p:sp>
      <p:sp>
        <p:nvSpPr>
          <p:cNvPr id="4" name="Slide Number Placeholder 3"/>
          <p:cNvSpPr>
            <a:spLocks noGrp="1"/>
          </p:cNvSpPr>
          <p:nvPr>
            <p:ph type="sldNum" sz="quarter" idx="10"/>
          </p:nvPr>
        </p:nvSpPr>
        <p:spPr/>
        <p:txBody>
          <a:bodyPr/>
          <a:lstStyle/>
          <a:p>
            <a:fld id="{0ED8A9B0-80EF-A34D-B345-E2DEC5501E01}" type="slidenum">
              <a:rPr lang="en-US" smtClean="0"/>
              <a:pPr/>
              <a:t>21</a:t>
            </a:fld>
            <a:endParaRPr lang="en-US"/>
          </a:p>
        </p:txBody>
      </p:sp>
    </p:spTree>
    <p:extLst>
      <p:ext uri="{BB962C8B-B14F-4D97-AF65-F5344CB8AC3E}">
        <p14:creationId xmlns:p14="http://schemas.microsoft.com/office/powerpoint/2010/main" val="384597673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Slide 22 : Exercise 2 : Let’s fill in YOUR PLAN</a:t>
            </a:r>
            <a:endParaRPr lang="en-US" dirty="0" smtClean="0"/>
          </a:p>
          <a:p>
            <a:r>
              <a:rPr lang="en-US" dirty="0" smtClean="0"/>
              <a:t>Here you see a financial spreadsheet by year. You start with 1000 euro and at the end of year 5 you need 10.000 euro. How do you want to grow this money ? Fill in by year how much hypothetical you want to add each year...</a:t>
            </a:r>
          </a:p>
          <a:p>
            <a:r>
              <a:rPr lang="en-US" dirty="0" smtClean="0"/>
              <a:t>It is not important HOW. Just fill in your assumptions by year and think what you could do to grow this money when you are older...</a:t>
            </a:r>
          </a:p>
          <a:p>
            <a:endParaRPr lang="en-US" dirty="0"/>
          </a:p>
        </p:txBody>
      </p:sp>
      <p:sp>
        <p:nvSpPr>
          <p:cNvPr id="4" name="Slide Number Placeholder 3"/>
          <p:cNvSpPr>
            <a:spLocks noGrp="1"/>
          </p:cNvSpPr>
          <p:nvPr>
            <p:ph type="sldNum" sz="quarter" idx="10"/>
          </p:nvPr>
        </p:nvSpPr>
        <p:spPr/>
        <p:txBody>
          <a:bodyPr/>
          <a:lstStyle/>
          <a:p>
            <a:fld id="{0ED8A9B0-80EF-A34D-B345-E2DEC5501E01}" type="slidenum">
              <a:rPr lang="en-US" smtClean="0"/>
              <a:pPr/>
              <a:t>22</a:t>
            </a:fld>
            <a:endParaRPr lang="en-US"/>
          </a:p>
        </p:txBody>
      </p:sp>
    </p:spTree>
    <p:extLst>
      <p:ext uri="{BB962C8B-B14F-4D97-AF65-F5344CB8AC3E}">
        <p14:creationId xmlns:p14="http://schemas.microsoft.com/office/powerpoint/2010/main" val="63661914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Slide 23 : Exercise 2 : A Financial Plan</a:t>
            </a:r>
            <a:endParaRPr lang="en-US" dirty="0" smtClean="0"/>
          </a:p>
          <a:p>
            <a:r>
              <a:rPr lang="en-US" dirty="0" smtClean="0"/>
              <a:t>Here's an example what I did fill in...At older age you can learn how to invest your money in the stock market. You can also do little jobs on the internet with skills you have, you can do a vacation job at the age of 17...</a:t>
            </a:r>
          </a:p>
          <a:p>
            <a:r>
              <a:rPr lang="en-US" dirty="0" smtClean="0"/>
              <a:t>There are many possibilities...tell me some of your ideas.</a:t>
            </a:r>
          </a:p>
          <a:p>
            <a:endParaRPr lang="en-US" dirty="0"/>
          </a:p>
        </p:txBody>
      </p:sp>
      <p:sp>
        <p:nvSpPr>
          <p:cNvPr id="4" name="Slide Number Placeholder 3"/>
          <p:cNvSpPr>
            <a:spLocks noGrp="1"/>
          </p:cNvSpPr>
          <p:nvPr>
            <p:ph type="sldNum" sz="quarter" idx="10"/>
          </p:nvPr>
        </p:nvSpPr>
        <p:spPr/>
        <p:txBody>
          <a:bodyPr/>
          <a:lstStyle/>
          <a:p>
            <a:fld id="{0ED8A9B0-80EF-A34D-B345-E2DEC5501E01}" type="slidenum">
              <a:rPr lang="en-US" smtClean="0"/>
              <a:pPr/>
              <a:t>23</a:t>
            </a:fld>
            <a:endParaRPr lang="en-US"/>
          </a:p>
        </p:txBody>
      </p:sp>
    </p:spTree>
    <p:extLst>
      <p:ext uri="{BB962C8B-B14F-4D97-AF65-F5344CB8AC3E}">
        <p14:creationId xmlns:p14="http://schemas.microsoft.com/office/powerpoint/2010/main" val="8191833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Slide 24 : FINAL TEST : Your Financial Pyramid</a:t>
            </a:r>
            <a:endParaRPr lang="en-US" dirty="0" smtClean="0"/>
          </a:p>
          <a:p>
            <a:r>
              <a:rPr lang="en-US" dirty="0" smtClean="0"/>
              <a:t>Now let's see if you have learned something today. EXAM TIME !!</a:t>
            </a:r>
          </a:p>
          <a:p>
            <a:r>
              <a:rPr lang="en-US" dirty="0" smtClean="0"/>
              <a:t>Describe each name and purpose of the financial pyramid. </a:t>
            </a:r>
          </a:p>
          <a:p>
            <a:endParaRPr lang="en-US" dirty="0"/>
          </a:p>
        </p:txBody>
      </p:sp>
      <p:sp>
        <p:nvSpPr>
          <p:cNvPr id="4" name="Slide Number Placeholder 3"/>
          <p:cNvSpPr>
            <a:spLocks noGrp="1"/>
          </p:cNvSpPr>
          <p:nvPr>
            <p:ph type="sldNum" sz="quarter" idx="10"/>
          </p:nvPr>
        </p:nvSpPr>
        <p:spPr/>
        <p:txBody>
          <a:bodyPr/>
          <a:lstStyle/>
          <a:p>
            <a:fld id="{0ED8A9B0-80EF-A34D-B345-E2DEC5501E01}" type="slidenum">
              <a:rPr lang="en-US" smtClean="0"/>
              <a:pPr/>
              <a:t>24</a:t>
            </a:fld>
            <a:endParaRPr lang="en-US"/>
          </a:p>
        </p:txBody>
      </p:sp>
    </p:spTree>
    <p:extLst>
      <p:ext uri="{BB962C8B-B14F-4D97-AF65-F5344CB8AC3E}">
        <p14:creationId xmlns:p14="http://schemas.microsoft.com/office/powerpoint/2010/main" val="232642614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Slide 25 : ANSWER: Your Financial Pyramid</a:t>
            </a:r>
            <a:endParaRPr lang="en-US" dirty="0" smtClean="0"/>
          </a:p>
          <a:p>
            <a:r>
              <a:rPr lang="en-US" dirty="0" smtClean="0"/>
              <a:t>Here's the answer. Let's review your answers.</a:t>
            </a:r>
          </a:p>
          <a:p>
            <a:endParaRPr lang="en-US" dirty="0"/>
          </a:p>
        </p:txBody>
      </p:sp>
      <p:sp>
        <p:nvSpPr>
          <p:cNvPr id="4" name="Slide Number Placeholder 3"/>
          <p:cNvSpPr>
            <a:spLocks noGrp="1"/>
          </p:cNvSpPr>
          <p:nvPr>
            <p:ph type="sldNum" sz="quarter" idx="10"/>
          </p:nvPr>
        </p:nvSpPr>
        <p:spPr/>
        <p:txBody>
          <a:bodyPr/>
          <a:lstStyle/>
          <a:p>
            <a:fld id="{0ED8A9B0-80EF-A34D-B345-E2DEC5501E01}" type="slidenum">
              <a:rPr lang="en-US" smtClean="0"/>
              <a:pPr/>
              <a:t>25</a:t>
            </a:fld>
            <a:endParaRPr lang="en-US"/>
          </a:p>
        </p:txBody>
      </p:sp>
    </p:spTree>
    <p:extLst>
      <p:ext uri="{BB962C8B-B14F-4D97-AF65-F5344CB8AC3E}">
        <p14:creationId xmlns:p14="http://schemas.microsoft.com/office/powerpoint/2010/main" val="13875277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ull Image BG">
    <p:spTree>
      <p:nvGrpSpPr>
        <p:cNvPr id="1" name=""/>
        <p:cNvGrpSpPr/>
        <p:nvPr/>
      </p:nvGrpSpPr>
      <p:grpSpPr>
        <a:xfrm>
          <a:off x="0" y="0"/>
          <a:ext cx="0" cy="0"/>
          <a:chOff x="0" y="0"/>
          <a:chExt cx="0" cy="0"/>
        </a:xfrm>
      </p:grpSpPr>
      <p:sp>
        <p:nvSpPr>
          <p:cNvPr id="8" name="Picture Placeholder 7"/>
          <p:cNvSpPr>
            <a:spLocks noGrp="1"/>
          </p:cNvSpPr>
          <p:nvPr>
            <p:ph type="pic" sz="quarter" idx="10"/>
          </p:nvPr>
        </p:nvSpPr>
        <p:spPr>
          <a:xfrm>
            <a:off x="0" y="0"/>
            <a:ext cx="24387175" cy="13716000"/>
          </a:xfrm>
        </p:spPr>
        <p:txBody>
          <a:bodyPr>
            <a:normAutofit/>
          </a:bodyPr>
          <a:lstStyle>
            <a:lvl1pPr marL="0" indent="0">
              <a:buNone/>
              <a:defRPr sz="3200"/>
            </a:lvl1pPr>
          </a:lstStyle>
          <a:p>
            <a:endParaRPr lang="en-US" dirty="0"/>
          </a:p>
        </p:txBody>
      </p:sp>
    </p:spTree>
    <p:extLst>
      <p:ext uri="{BB962C8B-B14F-4D97-AF65-F5344CB8AC3E}">
        <p14:creationId xmlns:p14="http://schemas.microsoft.com/office/powerpoint/2010/main" val="19363319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bout Us">
    <p:spTree>
      <p:nvGrpSpPr>
        <p:cNvPr id="1" name=""/>
        <p:cNvGrpSpPr/>
        <p:nvPr/>
      </p:nvGrpSpPr>
      <p:grpSpPr>
        <a:xfrm>
          <a:off x="0" y="0"/>
          <a:ext cx="0" cy="0"/>
          <a:chOff x="0" y="0"/>
          <a:chExt cx="0" cy="0"/>
        </a:xfrm>
      </p:grpSpPr>
      <p:sp>
        <p:nvSpPr>
          <p:cNvPr id="10" name="Picture Placeholder 8"/>
          <p:cNvSpPr>
            <a:spLocks noGrp="1"/>
          </p:cNvSpPr>
          <p:nvPr>
            <p:ph type="pic" sz="quarter" idx="10"/>
          </p:nvPr>
        </p:nvSpPr>
        <p:spPr>
          <a:xfrm>
            <a:off x="13181013" y="2790825"/>
            <a:ext cx="9483725" cy="9485313"/>
          </a:xfrm>
        </p:spPr>
        <p:txBody>
          <a:bodyPr>
            <a:normAutofit/>
          </a:bodyPr>
          <a:lstStyle>
            <a:lvl1pPr marL="0" indent="0">
              <a:buNone/>
              <a:defRPr sz="3600">
                <a:solidFill>
                  <a:schemeClr val="tx1"/>
                </a:solidFill>
              </a:defRPr>
            </a:lvl1pPr>
          </a:lstStyle>
          <a:p>
            <a:endParaRPr lang="en-US" dirty="0"/>
          </a:p>
        </p:txBody>
      </p:sp>
    </p:spTree>
    <p:extLst>
      <p:ext uri="{BB962C8B-B14F-4D97-AF65-F5344CB8AC3E}">
        <p14:creationId xmlns:p14="http://schemas.microsoft.com/office/powerpoint/2010/main" val="19461707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855881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dividual of the Team">
    <p:spTree>
      <p:nvGrpSpPr>
        <p:cNvPr id="1" name=""/>
        <p:cNvGrpSpPr/>
        <p:nvPr/>
      </p:nvGrpSpPr>
      <p:grpSpPr>
        <a:xfrm>
          <a:off x="0" y="0"/>
          <a:ext cx="0" cy="0"/>
          <a:chOff x="0" y="0"/>
          <a:chExt cx="0" cy="0"/>
        </a:xfrm>
      </p:grpSpPr>
      <p:sp>
        <p:nvSpPr>
          <p:cNvPr id="23" name="Picture Placeholder 22"/>
          <p:cNvSpPr>
            <a:spLocks noGrp="1"/>
          </p:cNvSpPr>
          <p:nvPr>
            <p:ph type="pic" sz="quarter" idx="15"/>
          </p:nvPr>
        </p:nvSpPr>
        <p:spPr>
          <a:xfrm>
            <a:off x="1722438" y="3417253"/>
            <a:ext cx="6332712" cy="6331888"/>
          </a:xfrm>
          <a:prstGeom prst="rect">
            <a:avLst/>
          </a:prstGeom>
        </p:spPr>
        <p:txBody>
          <a:bodyPr>
            <a:normAutofit/>
          </a:bodyPr>
          <a:lstStyle>
            <a:lvl1pPr>
              <a:defRPr sz="3200"/>
            </a:lvl1pPr>
          </a:lstStyle>
          <a:p>
            <a:endParaRPr lang="en-US"/>
          </a:p>
        </p:txBody>
      </p:sp>
    </p:spTree>
    <p:extLst>
      <p:ext uri="{BB962C8B-B14F-4D97-AF65-F5344CB8AC3E}">
        <p14:creationId xmlns:p14="http://schemas.microsoft.com/office/powerpoint/2010/main" val="9936391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Individual of the Team">
    <p:spTree>
      <p:nvGrpSpPr>
        <p:cNvPr id="1" name=""/>
        <p:cNvGrpSpPr/>
        <p:nvPr/>
      </p:nvGrpSpPr>
      <p:grpSpPr>
        <a:xfrm>
          <a:off x="0" y="0"/>
          <a:ext cx="0" cy="0"/>
          <a:chOff x="0" y="0"/>
          <a:chExt cx="0" cy="0"/>
        </a:xfrm>
      </p:grpSpPr>
      <p:sp>
        <p:nvSpPr>
          <p:cNvPr id="23" name="Picture Placeholder 22"/>
          <p:cNvSpPr>
            <a:spLocks noGrp="1"/>
          </p:cNvSpPr>
          <p:nvPr>
            <p:ph type="pic" sz="quarter" idx="15"/>
          </p:nvPr>
        </p:nvSpPr>
        <p:spPr>
          <a:xfrm>
            <a:off x="0" y="0"/>
            <a:ext cx="12193588" cy="13870508"/>
          </a:xfrm>
          <a:prstGeom prst="rect">
            <a:avLst/>
          </a:prstGeom>
        </p:spPr>
        <p:txBody>
          <a:bodyPr>
            <a:normAutofit/>
          </a:bodyPr>
          <a:lstStyle>
            <a:lvl1pPr>
              <a:defRPr sz="3200"/>
            </a:lvl1pPr>
          </a:lstStyle>
          <a:p>
            <a:endParaRPr lang="en-US"/>
          </a:p>
        </p:txBody>
      </p:sp>
    </p:spTree>
    <p:extLst>
      <p:ext uri="{BB962C8B-B14F-4D97-AF65-F5344CB8AC3E}">
        <p14:creationId xmlns:p14="http://schemas.microsoft.com/office/powerpoint/2010/main" val="14566054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Portfolio Two">
    <p:spTree>
      <p:nvGrpSpPr>
        <p:cNvPr id="1" name=""/>
        <p:cNvGrpSpPr/>
        <p:nvPr/>
      </p:nvGrpSpPr>
      <p:grpSpPr>
        <a:xfrm>
          <a:off x="0" y="0"/>
          <a:ext cx="0" cy="0"/>
          <a:chOff x="0" y="0"/>
          <a:chExt cx="0" cy="0"/>
        </a:xfrm>
      </p:grpSpPr>
      <p:sp>
        <p:nvSpPr>
          <p:cNvPr id="37" name="Picture Placeholder 13"/>
          <p:cNvSpPr>
            <a:spLocks noGrp="1" noChangeAspect="1"/>
          </p:cNvSpPr>
          <p:nvPr>
            <p:ph type="pic" sz="quarter" idx="15"/>
          </p:nvPr>
        </p:nvSpPr>
        <p:spPr>
          <a:xfrm>
            <a:off x="2319943" y="3048002"/>
            <a:ext cx="2292605" cy="2290213"/>
          </a:xfrm>
          <a:effectLst/>
        </p:spPr>
        <p:txBody>
          <a:bodyPr rtlCol="0">
            <a:normAutofit/>
          </a:bodyPr>
          <a:lstStyle>
            <a:lvl1pPr marL="0" indent="0">
              <a:buNone/>
              <a:defRPr sz="1400">
                <a:ln>
                  <a:noFill/>
                </a:ln>
                <a:solidFill>
                  <a:schemeClr val="bg1">
                    <a:lumMod val="85000"/>
                  </a:schemeClr>
                </a:solidFill>
              </a:defRPr>
            </a:lvl1pPr>
          </a:lstStyle>
          <a:p>
            <a:pPr lvl="0"/>
            <a:endParaRPr lang="en-US" noProof="0" dirty="0"/>
          </a:p>
        </p:txBody>
      </p:sp>
      <p:sp>
        <p:nvSpPr>
          <p:cNvPr id="38" name="Picture Placeholder 13"/>
          <p:cNvSpPr>
            <a:spLocks noGrp="1" noChangeAspect="1"/>
          </p:cNvSpPr>
          <p:nvPr>
            <p:ph type="pic" sz="quarter" idx="16"/>
          </p:nvPr>
        </p:nvSpPr>
        <p:spPr>
          <a:xfrm>
            <a:off x="4644806" y="3048002"/>
            <a:ext cx="2292605" cy="2290213"/>
          </a:xfrm>
          <a:effectLst/>
        </p:spPr>
        <p:txBody>
          <a:bodyPr rtlCol="0">
            <a:normAutofit/>
          </a:bodyPr>
          <a:lstStyle>
            <a:lvl1pPr marL="0" indent="0">
              <a:buNone/>
              <a:defRPr sz="1400">
                <a:ln>
                  <a:noFill/>
                </a:ln>
                <a:solidFill>
                  <a:schemeClr val="bg1">
                    <a:lumMod val="85000"/>
                  </a:schemeClr>
                </a:solidFill>
              </a:defRPr>
            </a:lvl1pPr>
          </a:lstStyle>
          <a:p>
            <a:pPr lvl="0"/>
            <a:endParaRPr lang="en-US" noProof="0" dirty="0"/>
          </a:p>
        </p:txBody>
      </p:sp>
      <p:sp>
        <p:nvSpPr>
          <p:cNvPr id="40" name="Picture Placeholder 13"/>
          <p:cNvSpPr>
            <a:spLocks noGrp="1" noChangeAspect="1"/>
          </p:cNvSpPr>
          <p:nvPr>
            <p:ph type="pic" sz="quarter" idx="18"/>
          </p:nvPr>
        </p:nvSpPr>
        <p:spPr>
          <a:xfrm>
            <a:off x="2319943" y="5370469"/>
            <a:ext cx="2292605" cy="2290213"/>
          </a:xfrm>
          <a:effectLst/>
        </p:spPr>
        <p:txBody>
          <a:bodyPr rtlCol="0">
            <a:normAutofit/>
          </a:bodyPr>
          <a:lstStyle>
            <a:lvl1pPr marL="0" indent="0">
              <a:buNone/>
              <a:defRPr sz="1400">
                <a:ln>
                  <a:noFill/>
                </a:ln>
                <a:solidFill>
                  <a:schemeClr val="bg1">
                    <a:lumMod val="85000"/>
                  </a:schemeClr>
                </a:solidFill>
              </a:defRPr>
            </a:lvl1pPr>
          </a:lstStyle>
          <a:p>
            <a:pPr lvl="0"/>
            <a:endParaRPr lang="en-US" noProof="0" dirty="0"/>
          </a:p>
        </p:txBody>
      </p:sp>
      <p:sp>
        <p:nvSpPr>
          <p:cNvPr id="42" name="Picture Placeholder 13"/>
          <p:cNvSpPr>
            <a:spLocks noGrp="1" noChangeAspect="1"/>
          </p:cNvSpPr>
          <p:nvPr>
            <p:ph type="pic" sz="quarter" idx="20"/>
          </p:nvPr>
        </p:nvSpPr>
        <p:spPr>
          <a:xfrm>
            <a:off x="2311234" y="7706642"/>
            <a:ext cx="2292605" cy="2290213"/>
          </a:xfrm>
          <a:effectLst/>
        </p:spPr>
        <p:txBody>
          <a:bodyPr rtlCol="0">
            <a:normAutofit/>
          </a:bodyPr>
          <a:lstStyle>
            <a:lvl1pPr marL="0" indent="0">
              <a:buNone/>
              <a:defRPr sz="1400">
                <a:ln>
                  <a:noFill/>
                </a:ln>
                <a:solidFill>
                  <a:schemeClr val="bg1">
                    <a:lumMod val="85000"/>
                  </a:schemeClr>
                </a:solidFill>
              </a:defRPr>
            </a:lvl1pPr>
          </a:lstStyle>
          <a:p>
            <a:pPr lvl="0"/>
            <a:endParaRPr lang="en-US" noProof="0" dirty="0"/>
          </a:p>
        </p:txBody>
      </p:sp>
      <p:sp>
        <p:nvSpPr>
          <p:cNvPr id="43" name="Picture Placeholder 13"/>
          <p:cNvSpPr>
            <a:spLocks noGrp="1" noChangeAspect="1"/>
          </p:cNvSpPr>
          <p:nvPr>
            <p:ph type="pic" sz="quarter" idx="21"/>
          </p:nvPr>
        </p:nvSpPr>
        <p:spPr>
          <a:xfrm>
            <a:off x="4644806" y="7706642"/>
            <a:ext cx="2292605" cy="2290213"/>
          </a:xfrm>
          <a:effectLst/>
        </p:spPr>
        <p:txBody>
          <a:bodyPr rtlCol="0">
            <a:normAutofit/>
          </a:bodyPr>
          <a:lstStyle>
            <a:lvl1pPr marL="0" indent="0">
              <a:buNone/>
              <a:defRPr sz="1400">
                <a:ln>
                  <a:noFill/>
                </a:ln>
                <a:solidFill>
                  <a:schemeClr val="bg1">
                    <a:lumMod val="85000"/>
                  </a:schemeClr>
                </a:solidFill>
              </a:defRPr>
            </a:lvl1pPr>
          </a:lstStyle>
          <a:p>
            <a:pPr lvl="0"/>
            <a:endParaRPr lang="en-US" noProof="0" dirty="0"/>
          </a:p>
        </p:txBody>
      </p:sp>
      <p:sp>
        <p:nvSpPr>
          <p:cNvPr id="44" name="Picture Placeholder 13"/>
          <p:cNvSpPr>
            <a:spLocks noGrp="1" noChangeAspect="1"/>
          </p:cNvSpPr>
          <p:nvPr>
            <p:ph type="pic" sz="quarter" idx="22"/>
          </p:nvPr>
        </p:nvSpPr>
        <p:spPr>
          <a:xfrm>
            <a:off x="6969669" y="7706642"/>
            <a:ext cx="2292605" cy="2290213"/>
          </a:xfrm>
          <a:effectLst/>
        </p:spPr>
        <p:txBody>
          <a:bodyPr rtlCol="0">
            <a:normAutofit/>
          </a:bodyPr>
          <a:lstStyle>
            <a:lvl1pPr marL="0" indent="0">
              <a:buNone/>
              <a:defRPr sz="1400">
                <a:ln>
                  <a:noFill/>
                </a:ln>
                <a:solidFill>
                  <a:schemeClr val="bg1">
                    <a:lumMod val="85000"/>
                  </a:schemeClr>
                </a:solidFill>
              </a:defRPr>
            </a:lvl1pPr>
          </a:lstStyle>
          <a:p>
            <a:pPr lvl="0"/>
            <a:endParaRPr lang="en-US" noProof="0" dirty="0"/>
          </a:p>
        </p:txBody>
      </p:sp>
      <p:sp>
        <p:nvSpPr>
          <p:cNvPr id="45" name="Picture Placeholder 13"/>
          <p:cNvSpPr>
            <a:spLocks noGrp="1" noChangeAspect="1"/>
          </p:cNvSpPr>
          <p:nvPr>
            <p:ph type="pic" sz="quarter" idx="23"/>
          </p:nvPr>
        </p:nvSpPr>
        <p:spPr>
          <a:xfrm>
            <a:off x="2311234" y="10029109"/>
            <a:ext cx="2292605" cy="2290213"/>
          </a:xfrm>
          <a:effectLst/>
        </p:spPr>
        <p:txBody>
          <a:bodyPr rtlCol="0">
            <a:normAutofit/>
          </a:bodyPr>
          <a:lstStyle>
            <a:lvl1pPr marL="0" indent="0">
              <a:buNone/>
              <a:defRPr sz="1400">
                <a:ln>
                  <a:noFill/>
                </a:ln>
                <a:solidFill>
                  <a:schemeClr val="bg1">
                    <a:lumMod val="85000"/>
                  </a:schemeClr>
                </a:solidFill>
              </a:defRPr>
            </a:lvl1pPr>
          </a:lstStyle>
          <a:p>
            <a:pPr lvl="0"/>
            <a:endParaRPr lang="en-US" noProof="0" dirty="0"/>
          </a:p>
        </p:txBody>
      </p:sp>
      <p:sp>
        <p:nvSpPr>
          <p:cNvPr id="46" name="Picture Placeholder 13"/>
          <p:cNvSpPr>
            <a:spLocks noGrp="1" noChangeAspect="1"/>
          </p:cNvSpPr>
          <p:nvPr>
            <p:ph type="pic" sz="quarter" idx="24"/>
          </p:nvPr>
        </p:nvSpPr>
        <p:spPr>
          <a:xfrm>
            <a:off x="4644806" y="10029109"/>
            <a:ext cx="2292605" cy="2290213"/>
          </a:xfrm>
          <a:effectLst/>
        </p:spPr>
        <p:txBody>
          <a:bodyPr rtlCol="0">
            <a:normAutofit/>
          </a:bodyPr>
          <a:lstStyle>
            <a:lvl1pPr marL="0" indent="0">
              <a:buNone/>
              <a:defRPr sz="1400">
                <a:ln>
                  <a:noFill/>
                </a:ln>
                <a:solidFill>
                  <a:schemeClr val="bg1">
                    <a:lumMod val="85000"/>
                  </a:schemeClr>
                </a:solidFill>
              </a:defRPr>
            </a:lvl1pPr>
          </a:lstStyle>
          <a:p>
            <a:pPr lvl="0"/>
            <a:endParaRPr lang="en-US" noProof="0" dirty="0"/>
          </a:p>
        </p:txBody>
      </p:sp>
      <p:sp>
        <p:nvSpPr>
          <p:cNvPr id="48" name="Picture Placeholder 13"/>
          <p:cNvSpPr>
            <a:spLocks noGrp="1" noChangeAspect="1"/>
          </p:cNvSpPr>
          <p:nvPr>
            <p:ph type="pic" sz="quarter" idx="26"/>
          </p:nvPr>
        </p:nvSpPr>
        <p:spPr>
          <a:xfrm>
            <a:off x="6966442" y="3048002"/>
            <a:ext cx="2292605" cy="2290213"/>
          </a:xfrm>
          <a:effectLst/>
        </p:spPr>
        <p:txBody>
          <a:bodyPr rtlCol="0">
            <a:normAutofit/>
          </a:bodyPr>
          <a:lstStyle>
            <a:lvl1pPr marL="0" indent="0">
              <a:buNone/>
              <a:defRPr sz="1400">
                <a:ln>
                  <a:noFill/>
                </a:ln>
                <a:solidFill>
                  <a:schemeClr val="bg1">
                    <a:lumMod val="85000"/>
                  </a:schemeClr>
                </a:solidFill>
              </a:defRPr>
            </a:lvl1pPr>
          </a:lstStyle>
          <a:p>
            <a:pPr lvl="0"/>
            <a:endParaRPr lang="en-US" noProof="0" dirty="0"/>
          </a:p>
        </p:txBody>
      </p:sp>
      <p:sp>
        <p:nvSpPr>
          <p:cNvPr id="51" name="Picture Placeholder 13"/>
          <p:cNvSpPr>
            <a:spLocks noGrp="1" noChangeAspect="1"/>
          </p:cNvSpPr>
          <p:nvPr>
            <p:ph type="pic" sz="quarter" idx="29"/>
          </p:nvPr>
        </p:nvSpPr>
        <p:spPr>
          <a:xfrm>
            <a:off x="6966442" y="5370469"/>
            <a:ext cx="2292605" cy="2290213"/>
          </a:xfrm>
          <a:effectLst/>
        </p:spPr>
        <p:txBody>
          <a:bodyPr rtlCol="0">
            <a:normAutofit/>
          </a:bodyPr>
          <a:lstStyle>
            <a:lvl1pPr marL="0" indent="0">
              <a:buNone/>
              <a:defRPr sz="1400">
                <a:ln>
                  <a:noFill/>
                </a:ln>
                <a:solidFill>
                  <a:schemeClr val="bg1">
                    <a:lumMod val="85000"/>
                  </a:schemeClr>
                </a:solidFill>
              </a:defRPr>
            </a:lvl1pPr>
          </a:lstStyle>
          <a:p>
            <a:pPr lvl="0"/>
            <a:endParaRPr lang="en-US" noProof="0" dirty="0"/>
          </a:p>
        </p:txBody>
      </p:sp>
      <p:sp>
        <p:nvSpPr>
          <p:cNvPr id="52" name="Picture Placeholder 13"/>
          <p:cNvSpPr>
            <a:spLocks noGrp="1" noChangeAspect="1"/>
          </p:cNvSpPr>
          <p:nvPr>
            <p:ph type="pic" sz="quarter" idx="30"/>
          </p:nvPr>
        </p:nvSpPr>
        <p:spPr>
          <a:xfrm>
            <a:off x="9300016" y="5370469"/>
            <a:ext cx="2292605" cy="2290213"/>
          </a:xfrm>
          <a:effectLst/>
        </p:spPr>
        <p:txBody>
          <a:bodyPr rtlCol="0">
            <a:normAutofit/>
          </a:bodyPr>
          <a:lstStyle>
            <a:lvl1pPr marL="0" indent="0">
              <a:buNone/>
              <a:defRPr sz="1400">
                <a:ln>
                  <a:noFill/>
                </a:ln>
                <a:solidFill>
                  <a:schemeClr val="bg1">
                    <a:lumMod val="85000"/>
                  </a:schemeClr>
                </a:solidFill>
              </a:defRPr>
            </a:lvl1pPr>
          </a:lstStyle>
          <a:p>
            <a:pPr lvl="0"/>
            <a:endParaRPr lang="en-US" noProof="0" dirty="0"/>
          </a:p>
        </p:txBody>
      </p:sp>
      <p:sp>
        <p:nvSpPr>
          <p:cNvPr id="54" name="Picture Placeholder 13"/>
          <p:cNvSpPr>
            <a:spLocks noGrp="1" noChangeAspect="1"/>
          </p:cNvSpPr>
          <p:nvPr>
            <p:ph type="pic" sz="quarter" idx="32"/>
          </p:nvPr>
        </p:nvSpPr>
        <p:spPr>
          <a:xfrm>
            <a:off x="9291304" y="7706642"/>
            <a:ext cx="2292605" cy="2290213"/>
          </a:xfrm>
          <a:effectLst/>
        </p:spPr>
        <p:txBody>
          <a:bodyPr rtlCol="0">
            <a:normAutofit/>
          </a:bodyPr>
          <a:lstStyle>
            <a:lvl1pPr marL="0" indent="0">
              <a:buNone/>
              <a:defRPr sz="1400">
                <a:ln>
                  <a:noFill/>
                </a:ln>
                <a:solidFill>
                  <a:schemeClr val="bg1">
                    <a:lumMod val="85000"/>
                  </a:schemeClr>
                </a:solidFill>
              </a:defRPr>
            </a:lvl1pPr>
          </a:lstStyle>
          <a:p>
            <a:pPr lvl="0"/>
            <a:endParaRPr lang="en-US" noProof="0" dirty="0"/>
          </a:p>
        </p:txBody>
      </p:sp>
      <p:sp>
        <p:nvSpPr>
          <p:cNvPr id="57" name="Picture Placeholder 13"/>
          <p:cNvSpPr>
            <a:spLocks noGrp="1" noChangeAspect="1"/>
          </p:cNvSpPr>
          <p:nvPr>
            <p:ph type="pic" sz="quarter" idx="35"/>
          </p:nvPr>
        </p:nvSpPr>
        <p:spPr>
          <a:xfrm>
            <a:off x="9291304" y="10029109"/>
            <a:ext cx="2292605" cy="2290213"/>
          </a:xfrm>
          <a:effectLst/>
        </p:spPr>
        <p:txBody>
          <a:bodyPr rtlCol="0">
            <a:normAutofit/>
          </a:bodyPr>
          <a:lstStyle>
            <a:lvl1pPr marL="0" indent="0">
              <a:buNone/>
              <a:defRPr sz="1400">
                <a:ln>
                  <a:noFill/>
                </a:ln>
                <a:solidFill>
                  <a:schemeClr val="bg1">
                    <a:lumMod val="85000"/>
                  </a:schemeClr>
                </a:solidFill>
              </a:defRPr>
            </a:lvl1pPr>
          </a:lstStyle>
          <a:p>
            <a:pPr lvl="0"/>
            <a:endParaRPr lang="en-US" noProof="0" dirty="0"/>
          </a:p>
        </p:txBody>
      </p:sp>
    </p:spTree>
    <p:extLst>
      <p:ext uri="{BB962C8B-B14F-4D97-AF65-F5344CB8AC3E}">
        <p14:creationId xmlns:p14="http://schemas.microsoft.com/office/powerpoint/2010/main" val="24121668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Portfolio Three">
    <p:spTree>
      <p:nvGrpSpPr>
        <p:cNvPr id="1" name=""/>
        <p:cNvGrpSpPr/>
        <p:nvPr/>
      </p:nvGrpSpPr>
      <p:grpSpPr>
        <a:xfrm>
          <a:off x="0" y="0"/>
          <a:ext cx="0" cy="0"/>
          <a:chOff x="0" y="0"/>
          <a:chExt cx="0" cy="0"/>
        </a:xfrm>
      </p:grpSpPr>
      <p:sp>
        <p:nvSpPr>
          <p:cNvPr id="23" name="Picture Placeholder 2"/>
          <p:cNvSpPr>
            <a:spLocks noGrp="1"/>
          </p:cNvSpPr>
          <p:nvPr>
            <p:ph type="pic" sz="quarter" idx="10"/>
          </p:nvPr>
        </p:nvSpPr>
        <p:spPr>
          <a:xfrm>
            <a:off x="2744788" y="3448050"/>
            <a:ext cx="6154737" cy="3568700"/>
          </a:xfrm>
        </p:spPr>
        <p:txBody>
          <a:bodyPr>
            <a:normAutofit/>
          </a:bodyPr>
          <a:lstStyle>
            <a:lvl1pPr>
              <a:defRPr sz="2400"/>
            </a:lvl1pPr>
          </a:lstStyle>
          <a:p>
            <a:endParaRPr lang="en-US"/>
          </a:p>
        </p:txBody>
      </p:sp>
      <p:sp>
        <p:nvSpPr>
          <p:cNvPr id="27" name="Picture Placeholder 2"/>
          <p:cNvSpPr>
            <a:spLocks noGrp="1"/>
          </p:cNvSpPr>
          <p:nvPr>
            <p:ph type="pic" sz="quarter" idx="11"/>
          </p:nvPr>
        </p:nvSpPr>
        <p:spPr>
          <a:xfrm>
            <a:off x="9126826" y="3448050"/>
            <a:ext cx="6154737" cy="3568700"/>
          </a:xfrm>
        </p:spPr>
        <p:txBody>
          <a:bodyPr>
            <a:normAutofit/>
          </a:bodyPr>
          <a:lstStyle>
            <a:lvl1pPr>
              <a:defRPr sz="2400"/>
            </a:lvl1pPr>
          </a:lstStyle>
          <a:p>
            <a:endParaRPr lang="en-US"/>
          </a:p>
        </p:txBody>
      </p:sp>
      <p:sp>
        <p:nvSpPr>
          <p:cNvPr id="28" name="Picture Placeholder 2"/>
          <p:cNvSpPr>
            <a:spLocks noGrp="1"/>
          </p:cNvSpPr>
          <p:nvPr>
            <p:ph type="pic" sz="quarter" idx="12"/>
          </p:nvPr>
        </p:nvSpPr>
        <p:spPr>
          <a:xfrm>
            <a:off x="15487322" y="3448050"/>
            <a:ext cx="6154737" cy="3568700"/>
          </a:xfrm>
        </p:spPr>
        <p:txBody>
          <a:bodyPr>
            <a:normAutofit/>
          </a:bodyPr>
          <a:lstStyle>
            <a:lvl1pPr>
              <a:defRPr sz="2400"/>
            </a:lvl1pPr>
          </a:lstStyle>
          <a:p>
            <a:endParaRPr lang="en-US"/>
          </a:p>
        </p:txBody>
      </p:sp>
    </p:spTree>
    <p:extLst>
      <p:ext uri="{BB962C8B-B14F-4D97-AF65-F5344CB8AC3E}">
        <p14:creationId xmlns:p14="http://schemas.microsoft.com/office/powerpoint/2010/main" val="25111762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Portfolio Three">
    <p:spTree>
      <p:nvGrpSpPr>
        <p:cNvPr id="1" name=""/>
        <p:cNvGrpSpPr/>
        <p:nvPr/>
      </p:nvGrpSpPr>
      <p:grpSpPr>
        <a:xfrm>
          <a:off x="0" y="0"/>
          <a:ext cx="0" cy="0"/>
          <a:chOff x="0" y="0"/>
          <a:chExt cx="0" cy="0"/>
        </a:xfrm>
      </p:grpSpPr>
      <p:sp>
        <p:nvSpPr>
          <p:cNvPr id="5" name="Picture Placeholder 2"/>
          <p:cNvSpPr>
            <a:spLocks noGrp="1"/>
          </p:cNvSpPr>
          <p:nvPr>
            <p:ph type="pic" sz="quarter" idx="11"/>
          </p:nvPr>
        </p:nvSpPr>
        <p:spPr>
          <a:xfrm>
            <a:off x="16332200" y="0"/>
            <a:ext cx="8054975" cy="13716000"/>
          </a:xfrm>
        </p:spPr>
        <p:txBody>
          <a:bodyPr>
            <a:normAutofit/>
          </a:bodyPr>
          <a:lstStyle>
            <a:lvl1pPr>
              <a:defRPr sz="2400"/>
            </a:lvl1pPr>
          </a:lstStyle>
          <a:p>
            <a:endParaRPr lang="en-US"/>
          </a:p>
        </p:txBody>
      </p:sp>
      <p:sp>
        <p:nvSpPr>
          <p:cNvPr id="6" name="Picture Placeholder 2"/>
          <p:cNvSpPr>
            <a:spLocks noGrp="1"/>
          </p:cNvSpPr>
          <p:nvPr>
            <p:ph type="pic" sz="quarter" idx="12"/>
          </p:nvPr>
        </p:nvSpPr>
        <p:spPr>
          <a:xfrm>
            <a:off x="0" y="0"/>
            <a:ext cx="8054975" cy="13716000"/>
          </a:xfrm>
        </p:spPr>
        <p:txBody>
          <a:bodyPr>
            <a:normAutofit/>
          </a:bodyPr>
          <a:lstStyle>
            <a:lvl1pPr>
              <a:defRPr sz="2400"/>
            </a:lvl1pPr>
          </a:lstStyle>
          <a:p>
            <a:endParaRPr lang="en-US"/>
          </a:p>
        </p:txBody>
      </p:sp>
      <p:sp>
        <p:nvSpPr>
          <p:cNvPr id="7" name="Picture Placeholder 2"/>
          <p:cNvSpPr>
            <a:spLocks noGrp="1"/>
          </p:cNvSpPr>
          <p:nvPr>
            <p:ph type="pic" sz="quarter" idx="13"/>
          </p:nvPr>
        </p:nvSpPr>
        <p:spPr>
          <a:xfrm>
            <a:off x="8166100" y="0"/>
            <a:ext cx="8054975" cy="6858000"/>
          </a:xfrm>
        </p:spPr>
        <p:txBody>
          <a:bodyPr>
            <a:normAutofit/>
          </a:bodyPr>
          <a:lstStyle>
            <a:lvl1pPr>
              <a:defRPr sz="2400"/>
            </a:lvl1pPr>
          </a:lstStyle>
          <a:p>
            <a:endParaRPr lang="en-US"/>
          </a:p>
        </p:txBody>
      </p:sp>
      <p:sp>
        <p:nvSpPr>
          <p:cNvPr id="8" name="Picture Placeholder 2"/>
          <p:cNvSpPr>
            <a:spLocks noGrp="1"/>
          </p:cNvSpPr>
          <p:nvPr>
            <p:ph type="pic" sz="quarter" idx="14"/>
          </p:nvPr>
        </p:nvSpPr>
        <p:spPr>
          <a:xfrm>
            <a:off x="8166100" y="6976872"/>
            <a:ext cx="8054975" cy="6739128"/>
          </a:xfrm>
        </p:spPr>
        <p:txBody>
          <a:bodyPr>
            <a:normAutofit/>
          </a:bodyPr>
          <a:lstStyle>
            <a:lvl1pPr>
              <a:defRPr sz="2400"/>
            </a:lvl1pPr>
          </a:lstStyle>
          <a:p>
            <a:endParaRPr lang="en-US"/>
          </a:p>
        </p:txBody>
      </p:sp>
    </p:spTree>
    <p:extLst>
      <p:ext uri="{BB962C8B-B14F-4D97-AF65-F5344CB8AC3E}">
        <p14:creationId xmlns:p14="http://schemas.microsoft.com/office/powerpoint/2010/main" val="250708127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ndividual Project">
    <p:spTree>
      <p:nvGrpSpPr>
        <p:cNvPr id="1" name=""/>
        <p:cNvGrpSpPr/>
        <p:nvPr/>
      </p:nvGrpSpPr>
      <p:grpSpPr>
        <a:xfrm>
          <a:off x="0" y="0"/>
          <a:ext cx="0" cy="0"/>
          <a:chOff x="0" y="0"/>
          <a:chExt cx="0" cy="0"/>
        </a:xfrm>
      </p:grpSpPr>
      <p:sp>
        <p:nvSpPr>
          <p:cNvPr id="5" name="Picture Placeholder 2"/>
          <p:cNvSpPr>
            <a:spLocks noGrp="1"/>
          </p:cNvSpPr>
          <p:nvPr>
            <p:ph type="pic" sz="quarter" idx="11"/>
          </p:nvPr>
        </p:nvSpPr>
        <p:spPr>
          <a:xfrm>
            <a:off x="1722438" y="3190890"/>
            <a:ext cx="9485004" cy="6858000"/>
          </a:xfrm>
        </p:spPr>
        <p:txBody>
          <a:bodyPr>
            <a:normAutofit/>
          </a:bodyPr>
          <a:lstStyle>
            <a:lvl1pPr>
              <a:defRPr sz="2400"/>
            </a:lvl1pPr>
          </a:lstStyle>
          <a:p>
            <a:endParaRPr lang="en-US"/>
          </a:p>
        </p:txBody>
      </p:sp>
    </p:spTree>
    <p:extLst>
      <p:ext uri="{BB962C8B-B14F-4D97-AF65-F5344CB8AC3E}">
        <p14:creationId xmlns:p14="http://schemas.microsoft.com/office/powerpoint/2010/main" val="13937549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act Us">
    <p:spTree>
      <p:nvGrpSpPr>
        <p:cNvPr id="1" name=""/>
        <p:cNvGrpSpPr/>
        <p:nvPr/>
      </p:nvGrpSpPr>
      <p:grpSpPr>
        <a:xfrm>
          <a:off x="0" y="0"/>
          <a:ext cx="0" cy="0"/>
          <a:chOff x="0" y="0"/>
          <a:chExt cx="0" cy="0"/>
        </a:xfrm>
      </p:grpSpPr>
      <p:sp>
        <p:nvSpPr>
          <p:cNvPr id="4" name="Прямоугольник 3"/>
          <p:cNvSpPr/>
          <p:nvPr userDrawn="1"/>
        </p:nvSpPr>
        <p:spPr>
          <a:xfrm>
            <a:off x="0" y="0"/>
            <a:ext cx="24387175" cy="13716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dirty="0"/>
          </a:p>
        </p:txBody>
      </p:sp>
      <p:sp>
        <p:nvSpPr>
          <p:cNvPr id="5" name="Picture Placeholder 3"/>
          <p:cNvSpPr>
            <a:spLocks noGrp="1"/>
          </p:cNvSpPr>
          <p:nvPr>
            <p:ph type="pic" sz="quarter" idx="10"/>
          </p:nvPr>
        </p:nvSpPr>
        <p:spPr>
          <a:xfrm>
            <a:off x="0" y="2103438"/>
            <a:ext cx="24387175" cy="7259637"/>
          </a:xfrm>
        </p:spPr>
        <p:txBody>
          <a:bodyPr>
            <a:normAutofit/>
          </a:bodyPr>
          <a:lstStyle>
            <a:lvl1pPr>
              <a:defRPr sz="2400"/>
            </a:lvl1pPr>
          </a:lstStyle>
          <a:p>
            <a:endParaRPr lang="en-US"/>
          </a:p>
        </p:txBody>
      </p:sp>
    </p:spTree>
    <p:extLst>
      <p:ext uri="{BB962C8B-B14F-4D97-AF65-F5344CB8AC3E}">
        <p14:creationId xmlns:p14="http://schemas.microsoft.com/office/powerpoint/2010/main" val="32413364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Титульный слайд">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image" Target="../media/image4.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219359" y="3200401"/>
            <a:ext cx="21948458" cy="9051926"/>
          </a:xfrm>
          <a:prstGeom prst="rect">
            <a:avLst/>
          </a:prstGeom>
        </p:spPr>
        <p:txBody>
          <a:bodyPr vert="horz" lIns="217728" tIns="108864" rIns="217728" bIns="108864"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grpSp>
        <p:nvGrpSpPr>
          <p:cNvPr id="52" name="Группа 51"/>
          <p:cNvGrpSpPr/>
          <p:nvPr userDrawn="1"/>
        </p:nvGrpSpPr>
        <p:grpSpPr>
          <a:xfrm flipH="1">
            <a:off x="-1" y="13092112"/>
            <a:ext cx="24387175" cy="623886"/>
            <a:chOff x="-22599705" y="12915444"/>
            <a:chExt cx="24378587" cy="800556"/>
          </a:xfrm>
          <a:solidFill>
            <a:srgbClr val="DDB236"/>
          </a:solidFill>
        </p:grpSpPr>
        <p:sp>
          <p:nvSpPr>
            <p:cNvPr id="53" name="Скругленный прямоугольник 52"/>
            <p:cNvSpPr/>
            <p:nvPr userDrawn="1"/>
          </p:nvSpPr>
          <p:spPr>
            <a:xfrm>
              <a:off x="1" y="12915444"/>
              <a:ext cx="1778881" cy="800556"/>
            </a:xfrm>
            <a:prstGeom prst="roundRect">
              <a:avLst>
                <a:gd name="adj" fmla="val 0"/>
              </a:avLst>
            </a:prstGeom>
            <a:grp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dirty="0"/>
            </a:p>
          </p:txBody>
        </p:sp>
        <p:sp>
          <p:nvSpPr>
            <p:cNvPr id="54" name="Rectangle 8"/>
            <p:cNvSpPr/>
            <p:nvPr userDrawn="1"/>
          </p:nvSpPr>
          <p:spPr>
            <a:xfrm>
              <a:off x="1" y="13060800"/>
              <a:ext cx="1778881" cy="655200"/>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55" name="Rectangle 8"/>
            <p:cNvSpPr/>
            <p:nvPr userDrawn="1"/>
          </p:nvSpPr>
          <p:spPr>
            <a:xfrm>
              <a:off x="-22599705" y="12915444"/>
              <a:ext cx="23052149" cy="800556"/>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grpSp>
        <p:nvGrpSpPr>
          <p:cNvPr id="56" name="Группа 55"/>
          <p:cNvGrpSpPr/>
          <p:nvPr userDrawn="1"/>
        </p:nvGrpSpPr>
        <p:grpSpPr>
          <a:xfrm flipH="1">
            <a:off x="-1" y="13161406"/>
            <a:ext cx="24387175" cy="554594"/>
            <a:chOff x="-21188762" y="13067840"/>
            <a:chExt cx="23120044" cy="800560"/>
          </a:xfrm>
          <a:gradFill>
            <a:gsLst>
              <a:gs pos="0">
                <a:srgbClr val="244676"/>
              </a:gs>
              <a:gs pos="50000">
                <a:srgbClr val="305C9C"/>
              </a:gs>
              <a:gs pos="100000">
                <a:srgbClr val="244676"/>
              </a:gs>
            </a:gsLst>
            <a:lin ang="5400000" scaled="0"/>
          </a:gradFill>
        </p:grpSpPr>
        <p:sp>
          <p:nvSpPr>
            <p:cNvPr id="57" name="Скругленный прямоугольник 56"/>
            <p:cNvSpPr/>
            <p:nvPr userDrawn="1"/>
          </p:nvSpPr>
          <p:spPr>
            <a:xfrm>
              <a:off x="152401" y="13067844"/>
              <a:ext cx="1778881" cy="800556"/>
            </a:xfrm>
            <a:prstGeom prst="roundRect">
              <a:avLst>
                <a:gd name="adj" fmla="val 0"/>
              </a:avLst>
            </a:prstGeom>
            <a:grp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dirty="0"/>
            </a:p>
          </p:txBody>
        </p:sp>
        <p:sp>
          <p:nvSpPr>
            <p:cNvPr id="58" name="Rectangle 8"/>
            <p:cNvSpPr/>
            <p:nvPr userDrawn="1"/>
          </p:nvSpPr>
          <p:spPr>
            <a:xfrm>
              <a:off x="152401" y="13423105"/>
              <a:ext cx="1778881" cy="445293"/>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59" name="Rectangle 8"/>
            <p:cNvSpPr/>
            <p:nvPr userDrawn="1"/>
          </p:nvSpPr>
          <p:spPr>
            <a:xfrm>
              <a:off x="-21188762" y="13067840"/>
              <a:ext cx="21793612" cy="800556"/>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2" name="Title Placeholder 1"/>
          <p:cNvSpPr>
            <a:spLocks noGrp="1"/>
          </p:cNvSpPr>
          <p:nvPr>
            <p:ph type="title"/>
          </p:nvPr>
        </p:nvSpPr>
        <p:spPr>
          <a:xfrm>
            <a:off x="1219359" y="549276"/>
            <a:ext cx="21948458" cy="2286000"/>
          </a:xfrm>
          <a:prstGeom prst="rect">
            <a:avLst/>
          </a:prstGeom>
        </p:spPr>
        <p:txBody>
          <a:bodyPr vert="horz" lIns="217728" tIns="108864" rIns="217728" bIns="108864" rtlCol="0" anchor="ctr">
            <a:normAutofit/>
          </a:bodyPr>
          <a:lstStyle/>
          <a:p>
            <a:r>
              <a:rPr lang="en-US" dirty="0" smtClean="0"/>
              <a:t>Click to edit Master title style</a:t>
            </a:r>
            <a:endParaRPr lang="en-US" dirty="0"/>
          </a:p>
        </p:txBody>
      </p:sp>
      <p:grpSp>
        <p:nvGrpSpPr>
          <p:cNvPr id="33" name="Группа 32"/>
          <p:cNvGrpSpPr/>
          <p:nvPr userDrawn="1"/>
        </p:nvGrpSpPr>
        <p:grpSpPr>
          <a:xfrm>
            <a:off x="1783780" y="0"/>
            <a:ext cx="4016945" cy="292796"/>
            <a:chOff x="1783778" y="0"/>
            <a:chExt cx="2407221" cy="292796"/>
          </a:xfrm>
          <a:solidFill>
            <a:srgbClr val="DDB236"/>
          </a:solidFill>
        </p:grpSpPr>
        <p:sp>
          <p:nvSpPr>
            <p:cNvPr id="9" name="Rectangle 8"/>
            <p:cNvSpPr/>
            <p:nvPr userDrawn="1"/>
          </p:nvSpPr>
          <p:spPr>
            <a:xfrm>
              <a:off x="1783778" y="0"/>
              <a:ext cx="2407221" cy="171450"/>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2" name="Скругленный прямоугольник 31"/>
            <p:cNvSpPr/>
            <p:nvPr userDrawn="1"/>
          </p:nvSpPr>
          <p:spPr>
            <a:xfrm>
              <a:off x="1783778" y="43754"/>
              <a:ext cx="2407221" cy="249042"/>
            </a:xfrm>
            <a:prstGeom prst="roundRect">
              <a:avLst/>
            </a:prstGeom>
            <a:grp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uk-UA"/>
            </a:p>
          </p:txBody>
        </p:sp>
      </p:grpSp>
      <p:grpSp>
        <p:nvGrpSpPr>
          <p:cNvPr id="41" name="Группа 40"/>
          <p:cNvGrpSpPr/>
          <p:nvPr userDrawn="1"/>
        </p:nvGrpSpPr>
        <p:grpSpPr>
          <a:xfrm>
            <a:off x="22519439" y="13261774"/>
            <a:ext cx="1389612" cy="355980"/>
            <a:chOff x="250795" y="4925415"/>
            <a:chExt cx="421808" cy="123825"/>
          </a:xfrm>
        </p:grpSpPr>
        <p:sp>
          <p:nvSpPr>
            <p:cNvPr id="42" name="Oval 5">
              <a:hlinkClick r:id="" action="ppaction://hlinkshowjump?jump=nextslide"/>
            </p:cNvPr>
            <p:cNvSpPr>
              <a:spLocks/>
            </p:cNvSpPr>
            <p:nvPr userDrawn="1"/>
          </p:nvSpPr>
          <p:spPr bwMode="auto">
            <a:xfrm>
              <a:off x="564187" y="4925415"/>
              <a:ext cx="108416" cy="123825"/>
            </a:xfrm>
            <a:prstGeom prst="ellipse">
              <a:avLst/>
            </a:prstGeom>
            <a:solidFill>
              <a:srgbClr val="3F3F3F">
                <a:alpha val="0"/>
              </a:srgbClr>
            </a:solidFill>
            <a:ln w="44450" cap="flat">
              <a:solidFill>
                <a:schemeClr val="bg1"/>
              </a:solidFill>
              <a:prstDash val="solid"/>
              <a:miter lim="800000"/>
              <a:headEnd type="none" w="med" len="med"/>
              <a:tailEnd type="none" w="med" len="med"/>
            </a:ln>
            <a:extLst/>
          </p:spPr>
          <p:txBody>
            <a:bodyPr lIns="0" tIns="0" rIns="0" bIns="0"/>
            <a:lstStyle/>
            <a:p>
              <a:endParaRPr lang="en-US"/>
            </a:p>
          </p:txBody>
        </p:sp>
        <p:sp>
          <p:nvSpPr>
            <p:cNvPr id="46" name="AutoShape 6">
              <a:hlinkClick r:id="" action="ppaction://hlinkshowjump?jump=nextslide"/>
            </p:cNvPr>
            <p:cNvSpPr>
              <a:spLocks/>
            </p:cNvSpPr>
            <p:nvPr userDrawn="1"/>
          </p:nvSpPr>
          <p:spPr bwMode="auto">
            <a:xfrm rot="5400000">
              <a:off x="596298" y="4965869"/>
              <a:ext cx="63103" cy="40536"/>
            </a:xfrm>
            <a:prstGeom prst="triangle">
              <a:avLst>
                <a:gd name="adj" fmla="val 50000"/>
              </a:avLst>
            </a:prstGeom>
            <a:solidFill>
              <a:schemeClr val="bg1"/>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a:p>
          </p:txBody>
        </p:sp>
        <p:sp>
          <p:nvSpPr>
            <p:cNvPr id="48" name="Oval 5">
              <a:hlinkClick r:id="" action="ppaction://hlinkshowjump?jump=nextslide"/>
            </p:cNvPr>
            <p:cNvSpPr>
              <a:spLocks/>
            </p:cNvSpPr>
            <p:nvPr userDrawn="1"/>
          </p:nvSpPr>
          <p:spPr bwMode="auto">
            <a:xfrm rot="10800000">
              <a:off x="250795" y="4925415"/>
              <a:ext cx="108416" cy="123825"/>
            </a:xfrm>
            <a:prstGeom prst="ellipse">
              <a:avLst/>
            </a:prstGeom>
            <a:solidFill>
              <a:srgbClr val="3F3F3F">
                <a:alpha val="0"/>
              </a:srgbClr>
            </a:solidFill>
            <a:ln w="44450" cap="flat">
              <a:solidFill>
                <a:schemeClr val="bg1"/>
              </a:solidFill>
              <a:prstDash val="solid"/>
              <a:miter lim="800000"/>
              <a:headEnd type="none" w="med" len="med"/>
              <a:tailEnd type="none" w="med" len="med"/>
            </a:ln>
            <a:extLst/>
          </p:spPr>
          <p:txBody>
            <a:bodyPr lIns="0" tIns="0" rIns="0" bIns="0"/>
            <a:lstStyle/>
            <a:p>
              <a:endParaRPr lang="en-US"/>
            </a:p>
          </p:txBody>
        </p:sp>
        <p:sp>
          <p:nvSpPr>
            <p:cNvPr id="49" name="AutoShape 6">
              <a:hlinkClick r:id="" action="ppaction://hlinkshowjump?jump=nextslide"/>
            </p:cNvPr>
            <p:cNvSpPr>
              <a:spLocks/>
            </p:cNvSpPr>
            <p:nvPr userDrawn="1"/>
          </p:nvSpPr>
          <p:spPr bwMode="auto">
            <a:xfrm rot="16200000">
              <a:off x="269414" y="4965869"/>
              <a:ext cx="63103" cy="40536"/>
            </a:xfrm>
            <a:prstGeom prst="triangle">
              <a:avLst>
                <a:gd name="adj" fmla="val 50000"/>
              </a:avLst>
            </a:prstGeom>
            <a:solidFill>
              <a:schemeClr val="bg1"/>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a:p>
          </p:txBody>
        </p:sp>
      </p:grpSp>
      <p:sp>
        <p:nvSpPr>
          <p:cNvPr id="50" name="Flowchart: Off-page Connector 9"/>
          <p:cNvSpPr/>
          <p:nvPr userDrawn="1"/>
        </p:nvSpPr>
        <p:spPr>
          <a:xfrm>
            <a:off x="22941734" y="13322548"/>
            <a:ext cx="577921" cy="295200"/>
          </a:xfrm>
          <a:prstGeom prst="flowChartOffpageConnector">
            <a:avLst/>
          </a:prstGeom>
          <a:solidFill>
            <a:srgbClr val="3F3F3F">
              <a:alpha val="0"/>
            </a:srgb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FD54E57D-AA25-48FE-BAD8-96F3F656CFE4}" type="slidenum">
              <a:rPr lang="en-US" sz="1800" b="1" smtClean="0">
                <a:latin typeface="Arial" pitchFamily="34" charset="0"/>
                <a:ea typeface="Open Sans" pitchFamily="34" charset="0"/>
                <a:cs typeface="Arial" pitchFamily="34" charset="0"/>
              </a:rPr>
              <a:pPr algn="ctr"/>
              <a:t>‹#›</a:t>
            </a:fld>
            <a:endParaRPr lang="en-US" sz="900" b="1" dirty="0">
              <a:latin typeface="Arial" pitchFamily="34" charset="0"/>
              <a:ea typeface="Open Sans" pitchFamily="34" charset="0"/>
              <a:cs typeface="Arial" pitchFamily="34" charset="0"/>
            </a:endParaRPr>
          </a:p>
        </p:txBody>
      </p:sp>
      <p:sp>
        <p:nvSpPr>
          <p:cNvPr id="51" name="Rectangle 15"/>
          <p:cNvSpPr>
            <a:spLocks/>
          </p:cNvSpPr>
          <p:nvPr userDrawn="1"/>
        </p:nvSpPr>
        <p:spPr bwMode="auto">
          <a:xfrm>
            <a:off x="2335143" y="13262359"/>
            <a:ext cx="15213902" cy="342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l"/>
            <a:r>
              <a:rPr lang="en-US" sz="2000" b="1" dirty="0" smtClean="0">
                <a:solidFill>
                  <a:schemeClr val="bg1"/>
                </a:solidFill>
                <a:latin typeface="Arial" pitchFamily="34" charset="0"/>
                <a:ea typeface="Open Sans" pitchFamily="34" charset="0"/>
                <a:cs typeface="Arial" pitchFamily="34" charset="0"/>
                <a:sym typeface="Lato Light" charset="0"/>
              </a:rPr>
              <a:t>www.dividendcake.com</a:t>
            </a:r>
            <a:r>
              <a:rPr lang="en-US" sz="2000" b="1" baseline="0" dirty="0" smtClean="0">
                <a:solidFill>
                  <a:schemeClr val="bg1"/>
                </a:solidFill>
                <a:latin typeface="Arial" pitchFamily="34" charset="0"/>
                <a:ea typeface="Open Sans" pitchFamily="34" charset="0"/>
                <a:cs typeface="Arial" pitchFamily="34" charset="0"/>
                <a:sym typeface="Lato Light" charset="0"/>
              </a:rPr>
              <a:t>        </a:t>
            </a:r>
            <a:r>
              <a:rPr lang="en-US" sz="2000" b="1" dirty="0" smtClean="0">
                <a:solidFill>
                  <a:schemeClr val="bg1"/>
                </a:solidFill>
                <a:latin typeface="Arial" pitchFamily="34" charset="0"/>
                <a:ea typeface="Open Sans" pitchFamily="34" charset="0"/>
                <a:cs typeface="Arial" pitchFamily="34" charset="0"/>
                <a:sym typeface="Lato Light" charset="0"/>
              </a:rPr>
              <a:t>|               Email</a:t>
            </a:r>
            <a:r>
              <a:rPr lang="en-US" sz="2000" b="1" baseline="0" dirty="0" smtClean="0">
                <a:solidFill>
                  <a:schemeClr val="bg1"/>
                </a:solidFill>
                <a:latin typeface="Arial" pitchFamily="34" charset="0"/>
                <a:ea typeface="Open Sans" pitchFamily="34" charset="0"/>
                <a:cs typeface="Arial" pitchFamily="34" charset="0"/>
                <a:sym typeface="Lato Light" charset="0"/>
              </a:rPr>
              <a:t> us </a:t>
            </a:r>
            <a:r>
              <a:rPr lang="en-US" sz="2000" b="1" kern="1200" dirty="0" smtClean="0">
                <a:solidFill>
                  <a:schemeClr val="bg1"/>
                </a:solidFill>
                <a:latin typeface="Arial" pitchFamily="34" charset="0"/>
                <a:ea typeface="Open Sans" pitchFamily="34" charset="0"/>
                <a:cs typeface="Arial" pitchFamily="34" charset="0"/>
                <a:sym typeface="Lato Light" charset="0"/>
              </a:rPr>
              <a:t>  	     </a:t>
            </a:r>
            <a:r>
              <a:rPr lang="en-US" sz="2000" b="1" dirty="0" smtClean="0">
                <a:solidFill>
                  <a:schemeClr val="bg1"/>
                </a:solidFill>
                <a:latin typeface="Arial" pitchFamily="34" charset="0"/>
                <a:ea typeface="Open Sans" pitchFamily="34" charset="0"/>
                <a:cs typeface="Arial" pitchFamily="34" charset="0"/>
                <a:sym typeface="Lato Light" charset="0"/>
              </a:rPr>
              <a:t>|   </a:t>
            </a:r>
            <a:r>
              <a:rPr lang="en-US" sz="2000" b="1" kern="1200" dirty="0" smtClean="0">
                <a:solidFill>
                  <a:schemeClr val="bg1"/>
                </a:solidFill>
                <a:latin typeface="Arial" pitchFamily="34" charset="0"/>
                <a:ea typeface="Open Sans" pitchFamily="34" charset="0"/>
                <a:cs typeface="Arial" pitchFamily="34" charset="0"/>
                <a:sym typeface="Lato Light" charset="0"/>
              </a:rPr>
              <a:t>           info@dividendcake.com</a:t>
            </a:r>
            <a:endParaRPr lang="en-US" sz="2000" b="1" kern="1200" dirty="0">
              <a:solidFill>
                <a:schemeClr val="bg1"/>
              </a:solidFill>
              <a:latin typeface="Arial" pitchFamily="34" charset="0"/>
              <a:ea typeface="Open Sans" pitchFamily="34" charset="0"/>
              <a:cs typeface="Arial" pitchFamily="34" charset="0"/>
              <a:sym typeface="Lato Light" charset="0"/>
            </a:endParaRPr>
          </a:p>
        </p:txBody>
      </p:sp>
      <p:grpSp>
        <p:nvGrpSpPr>
          <p:cNvPr id="60" name="Группа 59"/>
          <p:cNvGrpSpPr/>
          <p:nvPr userDrawn="1"/>
        </p:nvGrpSpPr>
        <p:grpSpPr>
          <a:xfrm>
            <a:off x="1771320" y="13222988"/>
            <a:ext cx="8424375" cy="433196"/>
            <a:chOff x="6326842" y="13161408"/>
            <a:chExt cx="8424375" cy="433196"/>
          </a:xfrm>
        </p:grpSpPr>
        <p:pic>
          <p:nvPicPr>
            <p:cNvPr id="61" name="Picture 6" descr="C:\Users\Home\Desktop\pwp\icon_mail_.png"/>
            <p:cNvPicPr>
              <a:picLocks noChangeAspect="1" noChangeArrowheads="1"/>
            </p:cNvPicPr>
            <p:nvPr userDrawn="1"/>
          </p:nvPicPr>
          <p:blipFill>
            <a:blip r:embed="rId12"/>
            <a:srcRect/>
            <a:stretch>
              <a:fillRect/>
            </a:stretch>
          </p:blipFill>
          <p:spPr bwMode="auto">
            <a:xfrm>
              <a:off x="14291767" y="13161408"/>
              <a:ext cx="459450" cy="433196"/>
            </a:xfrm>
            <a:prstGeom prst="rect">
              <a:avLst/>
            </a:prstGeom>
            <a:noFill/>
          </p:spPr>
        </p:pic>
        <p:pic>
          <p:nvPicPr>
            <p:cNvPr id="62" name="Picture 7" descr="C:\Users\Home\Desktop\pwp\icon_phone_.png"/>
            <p:cNvPicPr>
              <a:picLocks noChangeAspect="1" noChangeArrowheads="1"/>
            </p:cNvPicPr>
            <p:nvPr userDrawn="1"/>
          </p:nvPicPr>
          <p:blipFill>
            <a:blip r:embed="rId13"/>
            <a:srcRect/>
            <a:stretch>
              <a:fillRect/>
            </a:stretch>
          </p:blipFill>
          <p:spPr bwMode="auto">
            <a:xfrm>
              <a:off x="10793381" y="13161409"/>
              <a:ext cx="459450" cy="433195"/>
            </a:xfrm>
            <a:prstGeom prst="rect">
              <a:avLst/>
            </a:prstGeom>
            <a:noFill/>
          </p:spPr>
        </p:pic>
        <p:pic>
          <p:nvPicPr>
            <p:cNvPr id="63" name="Picture 8" descr="C:\Users\Home\Desktop\pwp\icon_web_.png"/>
            <p:cNvPicPr>
              <a:picLocks noChangeAspect="1" noChangeArrowheads="1"/>
            </p:cNvPicPr>
            <p:nvPr userDrawn="1"/>
          </p:nvPicPr>
          <p:blipFill>
            <a:blip r:embed="rId14"/>
            <a:srcRect/>
            <a:stretch>
              <a:fillRect/>
            </a:stretch>
          </p:blipFill>
          <p:spPr bwMode="auto">
            <a:xfrm>
              <a:off x="6326842" y="13172791"/>
              <a:ext cx="431214" cy="406573"/>
            </a:xfrm>
            <a:prstGeom prst="rect">
              <a:avLst/>
            </a:prstGeom>
            <a:noFill/>
          </p:spPr>
        </p:pic>
      </p:grpSp>
      <p:pic>
        <p:nvPicPr>
          <p:cNvPr id="35" name="Picture 2" descr="D:\Cache\DeskTop\DividendCake.png"/>
          <p:cNvPicPr>
            <a:picLocks noChangeAspect="1" noChangeArrowheads="1"/>
          </p:cNvPicPr>
          <p:nvPr userDrawn="1"/>
        </p:nvPicPr>
        <p:blipFill>
          <a:blip r:embed="rId15"/>
          <a:srcRect/>
          <a:stretch>
            <a:fillRect/>
          </a:stretch>
        </p:blipFill>
        <p:spPr bwMode="auto">
          <a:xfrm>
            <a:off x="20266081" y="158057"/>
            <a:ext cx="3834324" cy="1894593"/>
          </a:xfrm>
          <a:prstGeom prst="rect">
            <a:avLst/>
          </a:prstGeom>
          <a:noFill/>
        </p:spPr>
      </p:pic>
    </p:spTree>
    <p:extLst>
      <p:ext uri="{BB962C8B-B14F-4D97-AF65-F5344CB8AC3E}">
        <p14:creationId xmlns:p14="http://schemas.microsoft.com/office/powerpoint/2010/main" val="26646813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5" r:id="rId3"/>
    <p:sldLayoutId id="2147483662" r:id="rId4"/>
    <p:sldLayoutId id="2147483663" r:id="rId5"/>
    <p:sldLayoutId id="2147483678" r:id="rId6"/>
    <p:sldLayoutId id="2147483667" r:id="rId7"/>
    <p:sldLayoutId id="2147483668" r:id="rId8"/>
    <p:sldLayoutId id="2147483669" r:id="rId9"/>
    <p:sldLayoutId id="2147483682" r:id="rId10"/>
  </p:sldLayoutIdLst>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txStyles>
    <p:titleStyle>
      <a:lvl1pPr algn="ctr" defTabSz="1088639" rtl="0" eaLnBrk="1" latinLnBrk="0" hangingPunct="1">
        <a:spcBef>
          <a:spcPct val="0"/>
        </a:spcBef>
        <a:buNone/>
        <a:defRPr sz="10500" kern="1200">
          <a:solidFill>
            <a:schemeClr val="tx1"/>
          </a:solidFill>
          <a:latin typeface="Open Sans"/>
          <a:ea typeface="+mj-ea"/>
          <a:cs typeface="Open Sans"/>
        </a:defRPr>
      </a:lvl1pPr>
    </p:titleStyle>
    <p:bodyStyle>
      <a:lvl1pPr marL="0" indent="0" algn="l" defTabSz="1088639" rtl="0" eaLnBrk="1" latinLnBrk="0" hangingPunct="1">
        <a:spcBef>
          <a:spcPct val="20000"/>
        </a:spcBef>
        <a:buFont typeface="Arial"/>
        <a:buNone/>
        <a:defRPr sz="7600" kern="1200">
          <a:solidFill>
            <a:schemeClr val="tx1"/>
          </a:solidFill>
          <a:latin typeface="Open Sans"/>
          <a:ea typeface="+mn-ea"/>
          <a:cs typeface="Open Sans"/>
        </a:defRPr>
      </a:lvl1pPr>
      <a:lvl2pPr marL="1088639" indent="0" algn="l" defTabSz="1088639" rtl="0" eaLnBrk="1" latinLnBrk="0" hangingPunct="1">
        <a:spcBef>
          <a:spcPct val="20000"/>
        </a:spcBef>
        <a:buFont typeface="Arial"/>
        <a:buNone/>
        <a:defRPr sz="6700" kern="1200">
          <a:solidFill>
            <a:schemeClr val="tx1"/>
          </a:solidFill>
          <a:latin typeface="Open Sans"/>
          <a:ea typeface="+mn-ea"/>
          <a:cs typeface="Open Sans"/>
        </a:defRPr>
      </a:lvl2pPr>
      <a:lvl3pPr marL="2177278" indent="0" algn="l" defTabSz="1088639" rtl="0" eaLnBrk="1" latinLnBrk="0" hangingPunct="1">
        <a:spcBef>
          <a:spcPct val="20000"/>
        </a:spcBef>
        <a:buFont typeface="Arial"/>
        <a:buNone/>
        <a:defRPr sz="5700" kern="1200">
          <a:solidFill>
            <a:schemeClr val="tx1"/>
          </a:solidFill>
          <a:latin typeface="Open Sans"/>
          <a:ea typeface="+mn-ea"/>
          <a:cs typeface="Open Sans"/>
        </a:defRPr>
      </a:lvl3pPr>
      <a:lvl4pPr marL="3265917" indent="0" algn="l" defTabSz="1088639" rtl="0" eaLnBrk="1" latinLnBrk="0" hangingPunct="1">
        <a:spcBef>
          <a:spcPct val="20000"/>
        </a:spcBef>
        <a:buFont typeface="Arial"/>
        <a:buNone/>
        <a:defRPr sz="4800" kern="1200">
          <a:solidFill>
            <a:schemeClr val="tx1"/>
          </a:solidFill>
          <a:latin typeface="Open Sans"/>
          <a:ea typeface="+mn-ea"/>
          <a:cs typeface="Open Sans"/>
        </a:defRPr>
      </a:lvl4pPr>
      <a:lvl5pPr marL="4354556" indent="0" algn="l" defTabSz="1088639" rtl="0" eaLnBrk="1" latinLnBrk="0" hangingPunct="1">
        <a:spcBef>
          <a:spcPct val="20000"/>
        </a:spcBef>
        <a:buFont typeface="Arial"/>
        <a:buNone/>
        <a:defRPr sz="4800" kern="1200">
          <a:solidFill>
            <a:schemeClr val="tx1"/>
          </a:solidFill>
          <a:latin typeface="Open Sans"/>
          <a:ea typeface="+mn-ea"/>
          <a:cs typeface="Open Sans"/>
        </a:defRPr>
      </a:lvl5pPr>
      <a:lvl6pPr marL="5987514" indent="-544319" algn="l" defTabSz="1088639" rtl="0" eaLnBrk="1" latinLnBrk="0" hangingPunct="1">
        <a:spcBef>
          <a:spcPct val="20000"/>
        </a:spcBef>
        <a:buFont typeface="Arial"/>
        <a:buChar char="•"/>
        <a:defRPr sz="4800" kern="1200">
          <a:solidFill>
            <a:schemeClr val="tx1"/>
          </a:solidFill>
          <a:latin typeface="+mn-lt"/>
          <a:ea typeface="+mn-ea"/>
          <a:cs typeface="+mn-cs"/>
        </a:defRPr>
      </a:lvl6pPr>
      <a:lvl7pPr marL="7076153" indent="-544319" algn="l" defTabSz="1088639" rtl="0" eaLnBrk="1" latinLnBrk="0" hangingPunct="1">
        <a:spcBef>
          <a:spcPct val="20000"/>
        </a:spcBef>
        <a:buFont typeface="Arial"/>
        <a:buChar char="•"/>
        <a:defRPr sz="4800" kern="1200">
          <a:solidFill>
            <a:schemeClr val="tx1"/>
          </a:solidFill>
          <a:latin typeface="+mn-lt"/>
          <a:ea typeface="+mn-ea"/>
          <a:cs typeface="+mn-cs"/>
        </a:defRPr>
      </a:lvl7pPr>
      <a:lvl8pPr marL="8164792" indent="-544319" algn="l" defTabSz="1088639" rtl="0" eaLnBrk="1" latinLnBrk="0" hangingPunct="1">
        <a:spcBef>
          <a:spcPct val="20000"/>
        </a:spcBef>
        <a:buFont typeface="Arial"/>
        <a:buChar char="•"/>
        <a:defRPr sz="4800" kern="1200">
          <a:solidFill>
            <a:schemeClr val="tx1"/>
          </a:solidFill>
          <a:latin typeface="+mn-lt"/>
          <a:ea typeface="+mn-ea"/>
          <a:cs typeface="+mn-cs"/>
        </a:defRPr>
      </a:lvl8pPr>
      <a:lvl9pPr marL="9253431" indent="-544319" algn="l" defTabSz="1088639" rtl="0" eaLnBrk="1" latinLnBrk="0" hangingPunct="1">
        <a:spcBef>
          <a:spcPct val="20000"/>
        </a:spcBef>
        <a:buFont typeface="Arial"/>
        <a:buChar char="•"/>
        <a:defRPr sz="4800" kern="1200">
          <a:solidFill>
            <a:schemeClr val="tx1"/>
          </a:solidFill>
          <a:latin typeface="+mn-lt"/>
          <a:ea typeface="+mn-ea"/>
          <a:cs typeface="+mn-cs"/>
        </a:defRPr>
      </a:lvl9pPr>
    </p:bodyStyle>
    <p:otherStyle>
      <a:defPPr>
        <a:defRPr lang="en-US"/>
      </a:defPPr>
      <a:lvl1pPr marL="0" algn="l" defTabSz="1088639" rtl="0" eaLnBrk="1" latinLnBrk="0" hangingPunct="1">
        <a:defRPr sz="4300" kern="1200">
          <a:solidFill>
            <a:schemeClr val="tx1"/>
          </a:solidFill>
          <a:latin typeface="+mn-lt"/>
          <a:ea typeface="+mn-ea"/>
          <a:cs typeface="+mn-cs"/>
        </a:defRPr>
      </a:lvl1pPr>
      <a:lvl2pPr marL="1088639" algn="l" defTabSz="1088639" rtl="0" eaLnBrk="1" latinLnBrk="0" hangingPunct="1">
        <a:defRPr sz="4300" kern="1200">
          <a:solidFill>
            <a:schemeClr val="tx1"/>
          </a:solidFill>
          <a:latin typeface="+mn-lt"/>
          <a:ea typeface="+mn-ea"/>
          <a:cs typeface="+mn-cs"/>
        </a:defRPr>
      </a:lvl2pPr>
      <a:lvl3pPr marL="2177278" algn="l" defTabSz="1088639" rtl="0" eaLnBrk="1" latinLnBrk="0" hangingPunct="1">
        <a:defRPr sz="4300" kern="1200">
          <a:solidFill>
            <a:schemeClr val="tx1"/>
          </a:solidFill>
          <a:latin typeface="+mn-lt"/>
          <a:ea typeface="+mn-ea"/>
          <a:cs typeface="+mn-cs"/>
        </a:defRPr>
      </a:lvl3pPr>
      <a:lvl4pPr marL="3265917" algn="l" defTabSz="1088639" rtl="0" eaLnBrk="1" latinLnBrk="0" hangingPunct="1">
        <a:defRPr sz="4300" kern="1200">
          <a:solidFill>
            <a:schemeClr val="tx1"/>
          </a:solidFill>
          <a:latin typeface="+mn-lt"/>
          <a:ea typeface="+mn-ea"/>
          <a:cs typeface="+mn-cs"/>
        </a:defRPr>
      </a:lvl4pPr>
      <a:lvl5pPr marL="4354556" algn="l" defTabSz="1088639" rtl="0" eaLnBrk="1" latinLnBrk="0" hangingPunct="1">
        <a:defRPr sz="4300" kern="1200">
          <a:solidFill>
            <a:schemeClr val="tx1"/>
          </a:solidFill>
          <a:latin typeface="+mn-lt"/>
          <a:ea typeface="+mn-ea"/>
          <a:cs typeface="+mn-cs"/>
        </a:defRPr>
      </a:lvl5pPr>
      <a:lvl6pPr marL="5443195" algn="l" defTabSz="1088639" rtl="0" eaLnBrk="1" latinLnBrk="0" hangingPunct="1">
        <a:defRPr sz="4300" kern="1200">
          <a:solidFill>
            <a:schemeClr val="tx1"/>
          </a:solidFill>
          <a:latin typeface="+mn-lt"/>
          <a:ea typeface="+mn-ea"/>
          <a:cs typeface="+mn-cs"/>
        </a:defRPr>
      </a:lvl6pPr>
      <a:lvl7pPr marL="6531834" algn="l" defTabSz="1088639" rtl="0" eaLnBrk="1" latinLnBrk="0" hangingPunct="1">
        <a:defRPr sz="4300" kern="1200">
          <a:solidFill>
            <a:schemeClr val="tx1"/>
          </a:solidFill>
          <a:latin typeface="+mn-lt"/>
          <a:ea typeface="+mn-ea"/>
          <a:cs typeface="+mn-cs"/>
        </a:defRPr>
      </a:lvl7pPr>
      <a:lvl8pPr marL="7620472" algn="l" defTabSz="1088639" rtl="0" eaLnBrk="1" latinLnBrk="0" hangingPunct="1">
        <a:defRPr sz="4300" kern="1200">
          <a:solidFill>
            <a:schemeClr val="tx1"/>
          </a:solidFill>
          <a:latin typeface="+mn-lt"/>
          <a:ea typeface="+mn-ea"/>
          <a:cs typeface="+mn-cs"/>
        </a:defRPr>
      </a:lvl8pPr>
      <a:lvl9pPr marL="8709111" algn="l" defTabSz="1088639" rtl="0" eaLnBrk="1" latinLnBrk="0" hangingPunct="1">
        <a:defRPr sz="43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19200" y="549275"/>
            <a:ext cx="21948775" cy="2286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1219200" y="3200400"/>
            <a:ext cx="21948775" cy="9051925"/>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1219200" y="12712700"/>
            <a:ext cx="5691188" cy="730250"/>
          </a:xfrm>
          <a:prstGeom prst="rect">
            <a:avLst/>
          </a:prstGeom>
        </p:spPr>
        <p:txBody>
          <a:bodyPr vert="horz" lIns="91440" tIns="45720" rIns="91440" bIns="45720" rtlCol="0" anchor="ctr"/>
          <a:lstStyle>
            <a:lvl1pPr algn="l">
              <a:defRPr sz="1200">
                <a:solidFill>
                  <a:schemeClr val="tx1">
                    <a:tint val="75000"/>
                  </a:schemeClr>
                </a:solidFill>
              </a:defRPr>
            </a:lvl1pPr>
          </a:lstStyle>
          <a:p>
            <a:fld id="{48248401-7F5F-4364-AB25-69A5BEA7F6E5}" type="datetimeFigureOut">
              <a:rPr lang="ru-RU" smtClean="0"/>
              <a:pPr/>
              <a:t>14.01.2018</a:t>
            </a:fld>
            <a:endParaRPr lang="ru-RU"/>
          </a:p>
        </p:txBody>
      </p:sp>
      <p:sp>
        <p:nvSpPr>
          <p:cNvPr id="5" name="Нижний колонтитул 4"/>
          <p:cNvSpPr>
            <a:spLocks noGrp="1"/>
          </p:cNvSpPr>
          <p:nvPr>
            <p:ph type="ftr" sz="quarter" idx="3"/>
          </p:nvPr>
        </p:nvSpPr>
        <p:spPr>
          <a:xfrm>
            <a:off x="8332788" y="12712700"/>
            <a:ext cx="7721600" cy="730250"/>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17476788" y="12712700"/>
            <a:ext cx="5691187" cy="730250"/>
          </a:xfrm>
          <a:prstGeom prst="rect">
            <a:avLst/>
          </a:prstGeom>
        </p:spPr>
        <p:txBody>
          <a:bodyPr vert="horz" lIns="91440" tIns="45720" rIns="91440" bIns="45720" rtlCol="0" anchor="ctr"/>
          <a:lstStyle>
            <a:lvl1pPr algn="r">
              <a:defRPr sz="1200">
                <a:solidFill>
                  <a:schemeClr val="tx1">
                    <a:tint val="75000"/>
                  </a:schemeClr>
                </a:solidFill>
              </a:defRPr>
            </a:lvl1pPr>
          </a:lstStyle>
          <a:p>
            <a:fld id="{2B88154B-4547-4A72-BB19-147AECD9E721}"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84"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8.jpg"/></Relationships>
</file>

<file path=ppt/slides/_rels/slide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5.jpg"/><Relationship Id="rId4" Type="http://schemas.openxmlformats.org/officeDocument/2006/relationships/image" Target="../media/image14.jpg"/></Relationships>
</file>

<file path=ppt/slides/_rels/slide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2.jpg"/></Relationships>
</file>

<file path=ppt/slides/_rels/slide10.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4.jp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29.jpg"/><Relationship Id="rId4" Type="http://schemas.openxmlformats.org/officeDocument/2006/relationships/image" Target="../media/image28.jpg"/></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33.jpg"/><Relationship Id="rId5" Type="http://schemas.openxmlformats.org/officeDocument/2006/relationships/image" Target="../media/image32.jpeg"/><Relationship Id="rId4" Type="http://schemas.openxmlformats.org/officeDocument/2006/relationships/image" Target="../media/image31.jpg"/></Relationships>
</file>

<file path=ppt/slides/_rels/slide1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35.jpg"/></Relationships>
</file>

<file path=ppt/slides/_rels/slide1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3.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19.xml"/><Relationship Id="rId1" Type="http://schemas.openxmlformats.org/officeDocument/2006/relationships/slideLayout" Target="../slideLayouts/slideLayout3.xml"/><Relationship Id="rId4" Type="http://schemas.openxmlformats.org/officeDocument/2006/relationships/image" Target="../media/image42.jpg"/></Relationships>
</file>

<file path=ppt/slides/_rels/slide21.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44.jpg"/></Relationships>
</file>

<file path=ppt/slides/_rels/slide2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3.xml"/><Relationship Id="rId1" Type="http://schemas.openxmlformats.org/officeDocument/2006/relationships/slideLayout" Target="../slideLayouts/slideLayout3.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4.xml"/><Relationship Id="rId1" Type="http://schemas.openxmlformats.org/officeDocument/2006/relationships/slideLayout" Target="../slideLayouts/slideLayout3.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26.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descr="Taylor_Morrison_back_03.jpg"/>
          <p:cNvPicPr>
            <a:picLocks noGrp="1" noChangeAspect="1"/>
          </p:cNvPicPr>
          <p:nvPr>
            <p:ph type="pic" sz="quarter" idx="10"/>
          </p:nvPr>
        </p:nvPicPr>
        <p:blipFill>
          <a:blip r:embed="rId3"/>
          <a:srcRect t="97" b="97"/>
          <a:stretch>
            <a:fillRect/>
          </a:stretch>
        </p:blipFill>
        <p:spPr/>
      </p:pic>
      <p:sp>
        <p:nvSpPr>
          <p:cNvPr id="10" name="TextBox 9"/>
          <p:cNvSpPr txBox="1"/>
          <p:nvPr/>
        </p:nvSpPr>
        <p:spPr>
          <a:xfrm>
            <a:off x="19358715" y="-2093653"/>
            <a:ext cx="184666" cy="754053"/>
          </a:xfrm>
          <a:prstGeom prst="rect">
            <a:avLst/>
          </a:prstGeom>
          <a:noFill/>
        </p:spPr>
        <p:txBody>
          <a:bodyPr wrap="none" rtlCol="0">
            <a:spAutoFit/>
          </a:bodyPr>
          <a:lstStyle/>
          <a:p>
            <a:endParaRPr lang="en-US" dirty="0"/>
          </a:p>
        </p:txBody>
      </p:sp>
      <p:sp>
        <p:nvSpPr>
          <p:cNvPr id="9" name="Rectangle 1"/>
          <p:cNvSpPr/>
          <p:nvPr/>
        </p:nvSpPr>
        <p:spPr>
          <a:xfrm>
            <a:off x="-17462" y="8174945"/>
            <a:ext cx="24404638" cy="1627827"/>
          </a:xfrm>
          <a:prstGeom prst="rect">
            <a:avLst/>
          </a:prstGeom>
          <a:gradFill>
            <a:gsLst>
              <a:gs pos="0">
                <a:srgbClr val="244676"/>
              </a:gs>
              <a:gs pos="50000">
                <a:srgbClr val="305C9C"/>
              </a:gs>
              <a:gs pos="100000">
                <a:srgbClr val="244676"/>
              </a:gs>
            </a:gsLst>
            <a:lin ang="5400000" scaled="0"/>
          </a:gra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1" name="TextBox 10"/>
          <p:cNvSpPr txBox="1"/>
          <p:nvPr/>
        </p:nvSpPr>
        <p:spPr>
          <a:xfrm>
            <a:off x="4473591" y="8527193"/>
            <a:ext cx="17100534" cy="923330"/>
          </a:xfrm>
          <a:prstGeom prst="rect">
            <a:avLst/>
          </a:prstGeom>
          <a:noFill/>
          <a:effectLst/>
        </p:spPr>
        <p:txBody>
          <a:bodyPr wrap="square" rtlCol="0">
            <a:spAutoFit/>
          </a:bodyPr>
          <a:lstStyle/>
          <a:p>
            <a:pPr algn="ctr"/>
            <a:r>
              <a:rPr lang="en-US" sz="5400" b="1" dirty="0" smtClean="0">
                <a:solidFill>
                  <a:schemeClr val="bg1"/>
                </a:solidFill>
                <a:latin typeface="Arial" pitchFamily="34" charset="0"/>
                <a:cs typeface="Arial" pitchFamily="34" charset="0"/>
              </a:rPr>
              <a:t>Your Financial Pyramid &amp; Creating a Financial Plan</a:t>
            </a:r>
          </a:p>
        </p:txBody>
      </p:sp>
      <p:pic>
        <p:nvPicPr>
          <p:cNvPr id="7" name="Picture 2" descr="D:\Cache\DeskTop\DividendCake.png"/>
          <p:cNvPicPr>
            <a:picLocks noChangeAspect="1" noChangeArrowheads="1"/>
          </p:cNvPicPr>
          <p:nvPr/>
        </p:nvPicPr>
        <p:blipFill>
          <a:blip r:embed="rId4"/>
          <a:srcRect/>
          <a:stretch>
            <a:fillRect/>
          </a:stretch>
        </p:blipFill>
        <p:spPr bwMode="auto">
          <a:xfrm>
            <a:off x="8419874" y="4214794"/>
            <a:ext cx="8014650" cy="3960151"/>
          </a:xfrm>
          <a:prstGeom prst="rect">
            <a:avLst/>
          </a:prstGeom>
          <a:noFill/>
        </p:spPr>
      </p:pic>
    </p:spTree>
    <p:extLst>
      <p:ext uri="{BB962C8B-B14F-4D97-AF65-F5344CB8AC3E}">
        <p14:creationId xmlns:p14="http://schemas.microsoft.com/office/powerpoint/2010/main" val="351236762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5699" b="5699"/>
          <a:stretch>
            <a:fillRect/>
          </a:stretch>
        </p:blipFill>
        <p:spPr/>
      </p:pic>
      <p:sp>
        <p:nvSpPr>
          <p:cNvPr id="3" name="TextBox 2"/>
          <p:cNvSpPr txBox="1"/>
          <p:nvPr/>
        </p:nvSpPr>
        <p:spPr>
          <a:xfrm>
            <a:off x="1722438" y="680909"/>
            <a:ext cx="20942300" cy="1129427"/>
          </a:xfrm>
          <a:prstGeom prst="rect">
            <a:avLst/>
          </a:prstGeom>
          <a:noFill/>
        </p:spPr>
        <p:txBody>
          <a:bodyPr wrap="square" rtlCol="0">
            <a:noAutofit/>
          </a:bodyPr>
          <a:lstStyle/>
          <a:p>
            <a:r>
              <a:rPr lang="nl-BE" sz="6600" b="1" dirty="0" smtClean="0">
                <a:solidFill>
                  <a:schemeClr val="tx2"/>
                </a:solidFill>
                <a:latin typeface="Open Sans"/>
                <a:cs typeface="Open Sans"/>
              </a:rPr>
              <a:t>What did you learn last time ? </a:t>
            </a:r>
            <a:endParaRPr lang="en-US" sz="6600" b="1" dirty="0">
              <a:solidFill>
                <a:schemeClr val="tx2"/>
              </a:solidFill>
              <a:latin typeface="Open Sans"/>
              <a:cs typeface="Open Sans"/>
            </a:endParaRPr>
          </a:p>
        </p:txBody>
      </p:sp>
      <p:sp>
        <p:nvSpPr>
          <p:cNvPr id="4" name="TextBox 3"/>
          <p:cNvSpPr txBox="1"/>
          <p:nvPr/>
        </p:nvSpPr>
        <p:spPr>
          <a:xfrm>
            <a:off x="1722438" y="1685682"/>
            <a:ext cx="20942300" cy="848555"/>
          </a:xfrm>
          <a:prstGeom prst="rect">
            <a:avLst/>
          </a:prstGeom>
          <a:noFill/>
        </p:spPr>
        <p:txBody>
          <a:bodyPr wrap="square" rtlCol="0">
            <a:noAutofit/>
          </a:bodyPr>
          <a:lstStyle/>
          <a:p>
            <a:r>
              <a:rPr lang="en-US" sz="4000" dirty="0" smtClean="0">
                <a:latin typeface="Open Sans"/>
                <a:cs typeface="Open Sans"/>
              </a:rPr>
              <a:t>Let’s see what …you remember from the Financial Education class 1 &amp; 2.</a:t>
            </a:r>
            <a:endParaRPr lang="en-US" sz="4000" dirty="0">
              <a:latin typeface="Open Sans"/>
              <a:cs typeface="Open Sans"/>
            </a:endParaRPr>
          </a:p>
        </p:txBody>
      </p:sp>
      <p:sp>
        <p:nvSpPr>
          <p:cNvPr id="6" name="TextBox 5"/>
          <p:cNvSpPr txBox="1"/>
          <p:nvPr/>
        </p:nvSpPr>
        <p:spPr>
          <a:xfrm>
            <a:off x="3646403" y="4794270"/>
            <a:ext cx="8266923" cy="6740307"/>
          </a:xfrm>
          <a:prstGeom prst="rect">
            <a:avLst/>
          </a:prstGeom>
          <a:noFill/>
        </p:spPr>
        <p:txBody>
          <a:bodyPr wrap="square" rtlCol="0">
            <a:spAutoFit/>
          </a:bodyPr>
          <a:lstStyle/>
          <a:p>
            <a:pPr algn="ctr"/>
            <a:r>
              <a:rPr lang="en-US" sz="7200" dirty="0" smtClean="0"/>
              <a:t>Tell me 3 key learnings from</a:t>
            </a:r>
          </a:p>
          <a:p>
            <a:pPr algn="ctr"/>
            <a:r>
              <a:rPr lang="en-US" sz="7200" dirty="0" err="1"/>
              <a:t>Budg€t</a:t>
            </a:r>
            <a:r>
              <a:rPr lang="en-US" sz="7200" dirty="0"/>
              <a:t> </a:t>
            </a:r>
            <a:r>
              <a:rPr lang="en-US" sz="7200" dirty="0" smtClean="0"/>
              <a:t>Fun</a:t>
            </a:r>
          </a:p>
          <a:p>
            <a:pPr algn="ctr"/>
            <a:r>
              <a:rPr lang="en-US" sz="7200" dirty="0" smtClean="0"/>
              <a:t>&amp; Compound Interest</a:t>
            </a:r>
            <a:endParaRPr lang="en-US" sz="7200" dirty="0"/>
          </a:p>
          <a:p>
            <a:pPr algn="ctr"/>
            <a:endParaRPr lang="en-US" sz="7200" dirty="0" smtClean="0"/>
          </a:p>
          <a:p>
            <a:pPr marL="742950" indent="-742950">
              <a:buAutoNum type="arabicPeriod"/>
            </a:pPr>
            <a:endParaRPr lang="en-US" sz="7200" dirty="0"/>
          </a:p>
        </p:txBody>
      </p:sp>
    </p:spTree>
    <p:extLst>
      <p:ext uri="{BB962C8B-B14F-4D97-AF65-F5344CB8AC3E}">
        <p14:creationId xmlns:p14="http://schemas.microsoft.com/office/powerpoint/2010/main" val="143196447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722438" y="680909"/>
            <a:ext cx="20942300" cy="1129427"/>
          </a:xfrm>
          <a:prstGeom prst="rect">
            <a:avLst/>
          </a:prstGeom>
          <a:noFill/>
        </p:spPr>
        <p:txBody>
          <a:bodyPr wrap="square" rtlCol="0">
            <a:noAutofit/>
          </a:bodyPr>
          <a:lstStyle/>
          <a:p>
            <a:r>
              <a:rPr lang="nl-BE" sz="6600" b="1" dirty="0" smtClean="0">
                <a:solidFill>
                  <a:schemeClr val="tx2"/>
                </a:solidFill>
                <a:latin typeface="Open Sans"/>
                <a:cs typeface="Open Sans"/>
              </a:rPr>
              <a:t>Exercise 1 : Let’s repeat Compound Interest</a:t>
            </a:r>
            <a:endParaRPr lang="en-US" sz="6600" b="1" dirty="0">
              <a:solidFill>
                <a:schemeClr val="tx2"/>
              </a:solidFill>
              <a:latin typeface="Open Sans"/>
              <a:cs typeface="Open Sans"/>
            </a:endParaRPr>
          </a:p>
        </p:txBody>
      </p:sp>
      <p:sp>
        <p:nvSpPr>
          <p:cNvPr id="4" name="TextBox 3"/>
          <p:cNvSpPr txBox="1"/>
          <p:nvPr/>
        </p:nvSpPr>
        <p:spPr>
          <a:xfrm>
            <a:off x="1722438" y="1685682"/>
            <a:ext cx="20942300" cy="848555"/>
          </a:xfrm>
          <a:prstGeom prst="rect">
            <a:avLst/>
          </a:prstGeom>
          <a:noFill/>
        </p:spPr>
        <p:txBody>
          <a:bodyPr wrap="square" rtlCol="0">
            <a:noAutofit/>
          </a:bodyPr>
          <a:lstStyle/>
          <a:p>
            <a:r>
              <a:rPr lang="nl-BE" sz="4000" dirty="0" smtClean="0">
                <a:latin typeface="Open Sans"/>
                <a:cs typeface="Open Sans"/>
              </a:rPr>
              <a:t>10.000 Euro – 7% during 10 years</a:t>
            </a:r>
            <a:endParaRPr lang="en-US" sz="4000" dirty="0">
              <a:latin typeface="Open Sans"/>
              <a:cs typeface="Open Sans"/>
            </a:endParaRPr>
          </a:p>
        </p:txBody>
      </p:sp>
      <p:sp>
        <p:nvSpPr>
          <p:cNvPr id="9" name="TextBox 8"/>
          <p:cNvSpPr txBox="1"/>
          <p:nvPr/>
        </p:nvSpPr>
        <p:spPr>
          <a:xfrm>
            <a:off x="1722439" y="1810337"/>
            <a:ext cx="10889161" cy="12572673"/>
          </a:xfrm>
          <a:prstGeom prst="rect">
            <a:avLst/>
          </a:prstGeom>
          <a:noFill/>
        </p:spPr>
        <p:txBody>
          <a:bodyPr wrap="square" rtlCol="0">
            <a:spAutoFit/>
          </a:bodyPr>
          <a:lstStyle/>
          <a:p>
            <a:pPr marL="742950" indent="-742950">
              <a:buAutoNum type="arabicPeriod"/>
            </a:pPr>
            <a:endParaRPr lang="en-US" dirty="0"/>
          </a:p>
          <a:p>
            <a:pPr marL="742950" indent="-742950">
              <a:buAutoNum type="arabicPeriod"/>
            </a:pPr>
            <a:r>
              <a:rPr lang="en-US" dirty="0" smtClean="0"/>
              <a:t>You get each of you 10k from me</a:t>
            </a:r>
          </a:p>
          <a:p>
            <a:pPr marL="742950" indent="-742950">
              <a:buAutoNum type="arabicPeriod"/>
            </a:pPr>
            <a:r>
              <a:rPr lang="en-US" dirty="0" smtClean="0"/>
              <a:t>Your money grows 7% each year</a:t>
            </a:r>
          </a:p>
          <a:p>
            <a:pPr marL="742950" indent="-742950">
              <a:buAutoNum type="arabicPeriod"/>
            </a:pPr>
            <a:endParaRPr lang="en-US" dirty="0"/>
          </a:p>
          <a:p>
            <a:pPr marL="742950" indent="-742950">
              <a:buAutoNum type="arabicPeriod"/>
            </a:pPr>
            <a:r>
              <a:rPr lang="en-US" dirty="0" smtClean="0"/>
              <a:t>How much money do you have in year 10 ?</a:t>
            </a:r>
          </a:p>
          <a:p>
            <a:pPr marL="742950" indent="-742950">
              <a:buAutoNum type="arabicPeriod"/>
            </a:pPr>
            <a:endParaRPr lang="en-US" dirty="0"/>
          </a:p>
          <a:p>
            <a:pPr marL="742950" indent="-742950">
              <a:buAutoNum type="arabicPeriod"/>
            </a:pPr>
            <a:r>
              <a:rPr lang="en-US" dirty="0" smtClean="0"/>
              <a:t>What happens with your monthly amount? </a:t>
            </a:r>
          </a:p>
          <a:p>
            <a:pPr marL="742950" indent="-742950">
              <a:buAutoNum type="arabicPeriod"/>
            </a:pPr>
            <a:endParaRPr lang="en-US" dirty="0"/>
          </a:p>
          <a:p>
            <a:pPr marL="742950" indent="-742950">
              <a:buAutoNum type="arabicPeriod"/>
            </a:pPr>
            <a:r>
              <a:rPr lang="en-US" dirty="0" smtClean="0"/>
              <a:t>What can you conclude ?</a:t>
            </a:r>
          </a:p>
          <a:p>
            <a:pPr marL="742950" indent="-742950">
              <a:buAutoNum type="arabicPeriod"/>
            </a:pPr>
            <a:endParaRPr lang="en-US" dirty="0"/>
          </a:p>
          <a:p>
            <a:pPr marL="742950" indent="-742950">
              <a:buAutoNum type="arabicPeriod"/>
            </a:pPr>
            <a:r>
              <a:rPr lang="en-US" dirty="0" smtClean="0"/>
              <a:t>Ask questions if you need help…</a:t>
            </a:r>
          </a:p>
          <a:p>
            <a:pPr marL="742950" indent="-742950">
              <a:buAutoNum type="arabicPeriod"/>
            </a:pPr>
            <a:endParaRPr lang="en-US" dirty="0"/>
          </a:p>
          <a:p>
            <a:pPr algn="ctr"/>
            <a:endParaRPr lang="en-US" sz="8000" b="1" dirty="0" smtClean="0"/>
          </a:p>
          <a:p>
            <a:pPr marL="742950" indent="-742950">
              <a:buAutoNum type="arabicPeriod"/>
            </a:pPr>
            <a:endParaRPr lang="en-US" dirty="0" smtClean="0"/>
          </a:p>
          <a:p>
            <a:pPr marL="742950" indent="-742950">
              <a:buAutoNum type="arabicPeriod"/>
            </a:pPr>
            <a:endParaRPr lang="en-US" dirty="0"/>
          </a:p>
          <a:p>
            <a:pPr marL="742950" indent="-742950">
              <a:buAutoNum type="arabicPeriod"/>
            </a:pPr>
            <a:endParaRPr lang="en-US" dirty="0" smtClean="0"/>
          </a:p>
          <a:p>
            <a:pPr marL="742950" indent="-742950">
              <a:buAutoNum type="arabicPeriod"/>
            </a:pPr>
            <a:endParaRPr lang="en-US" dirty="0"/>
          </a:p>
          <a:p>
            <a:pPr marL="742950" indent="-742950">
              <a:buAutoNum type="arabicPeriod"/>
            </a:pPr>
            <a:endParaRPr lang="en-US" dirty="0"/>
          </a:p>
        </p:txBody>
      </p:sp>
      <p:pic>
        <p:nvPicPr>
          <p:cNvPr id="5" name="Picture 4"/>
          <p:cNvPicPr>
            <a:picLocks noChangeAspect="1"/>
          </p:cNvPicPr>
          <p:nvPr/>
        </p:nvPicPr>
        <p:blipFill rotWithShape="1">
          <a:blip r:embed="rId3"/>
          <a:srcRect b="62795"/>
          <a:stretch/>
        </p:blipFill>
        <p:spPr>
          <a:xfrm>
            <a:off x="12611600" y="3024115"/>
            <a:ext cx="10692538" cy="3637942"/>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768194" y="7354873"/>
            <a:ext cx="9196139" cy="4976464"/>
          </a:xfrm>
          <a:prstGeom prst="rect">
            <a:avLst/>
          </a:prstGeom>
        </p:spPr>
      </p:pic>
    </p:spTree>
    <p:extLst>
      <p:ext uri="{BB962C8B-B14F-4D97-AF65-F5344CB8AC3E}">
        <p14:creationId xmlns:p14="http://schemas.microsoft.com/office/powerpoint/2010/main" val="177958503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8" r="8"/>
          <a:stretch>
            <a:fillRect/>
          </a:stretch>
        </p:blipFill>
        <p:spPr>
          <a:xfrm>
            <a:off x="8810409" y="-327847"/>
            <a:ext cx="7177883" cy="7179085"/>
          </a:xfrm>
        </p:spPr>
      </p:pic>
      <p:sp>
        <p:nvSpPr>
          <p:cNvPr id="3" name="TextBox 2"/>
          <p:cNvSpPr txBox="1"/>
          <p:nvPr/>
        </p:nvSpPr>
        <p:spPr>
          <a:xfrm>
            <a:off x="1722438" y="680909"/>
            <a:ext cx="20942300" cy="1129427"/>
          </a:xfrm>
          <a:prstGeom prst="rect">
            <a:avLst/>
          </a:prstGeom>
          <a:noFill/>
        </p:spPr>
        <p:txBody>
          <a:bodyPr wrap="square" rtlCol="0">
            <a:noAutofit/>
          </a:bodyPr>
          <a:lstStyle/>
          <a:p>
            <a:r>
              <a:rPr lang="en-US" sz="6600" b="1" dirty="0" smtClean="0">
                <a:solidFill>
                  <a:schemeClr val="tx2"/>
                </a:solidFill>
                <a:latin typeface="Open Sans"/>
                <a:cs typeface="Open Sans"/>
              </a:rPr>
              <a:t>Answer to exercise 1 </a:t>
            </a:r>
            <a:endParaRPr lang="en-US" sz="6600" b="1" dirty="0">
              <a:solidFill>
                <a:schemeClr val="tx2"/>
              </a:solidFill>
              <a:latin typeface="Open Sans"/>
              <a:cs typeface="Open Sans"/>
            </a:endParaRPr>
          </a:p>
        </p:txBody>
      </p:sp>
      <p:pic>
        <p:nvPicPr>
          <p:cNvPr id="4" name="Picture 3"/>
          <p:cNvPicPr>
            <a:picLocks noChangeAspect="1"/>
          </p:cNvPicPr>
          <p:nvPr/>
        </p:nvPicPr>
        <p:blipFill>
          <a:blip r:embed="rId4"/>
          <a:stretch>
            <a:fillRect/>
          </a:stretch>
        </p:blipFill>
        <p:spPr>
          <a:xfrm>
            <a:off x="2492512" y="6851238"/>
            <a:ext cx="12635795" cy="5299627"/>
          </a:xfrm>
          <a:prstGeom prst="rect">
            <a:avLst/>
          </a:prstGeom>
        </p:spPr>
      </p:pic>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751278" y="3261695"/>
            <a:ext cx="7955033" cy="7955033"/>
          </a:xfrm>
          <a:prstGeom prst="rect">
            <a:avLst/>
          </a:prstGeom>
        </p:spPr>
      </p:pic>
    </p:spTree>
    <p:extLst>
      <p:ext uri="{BB962C8B-B14F-4D97-AF65-F5344CB8AC3E}">
        <p14:creationId xmlns:p14="http://schemas.microsoft.com/office/powerpoint/2010/main" val="22456377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722438" y="680909"/>
            <a:ext cx="20942300" cy="1129427"/>
          </a:xfrm>
          <a:prstGeom prst="rect">
            <a:avLst/>
          </a:prstGeom>
          <a:noFill/>
        </p:spPr>
        <p:txBody>
          <a:bodyPr wrap="square" rtlCol="0">
            <a:noAutofit/>
          </a:bodyPr>
          <a:lstStyle/>
          <a:p>
            <a:r>
              <a:rPr lang="nl-BE" sz="6600" b="1" dirty="0" smtClean="0">
                <a:solidFill>
                  <a:schemeClr val="tx2"/>
                </a:solidFill>
                <a:latin typeface="Open Sans"/>
                <a:cs typeface="Open Sans"/>
              </a:rPr>
              <a:t>Key Principles of Compound Interest</a:t>
            </a:r>
            <a:endParaRPr lang="en-US" sz="6600" b="1" dirty="0">
              <a:solidFill>
                <a:schemeClr val="tx2"/>
              </a:solidFill>
              <a:latin typeface="Open Sans"/>
              <a:cs typeface="Open Sans"/>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3763" y="3867423"/>
            <a:ext cx="10149825" cy="6407802"/>
          </a:xfrm>
          <a:prstGeom prst="rect">
            <a:avLst/>
          </a:prstGeom>
        </p:spPr>
      </p:pic>
      <p:sp>
        <p:nvSpPr>
          <p:cNvPr id="5" name="TextBox 4"/>
          <p:cNvSpPr txBox="1"/>
          <p:nvPr/>
        </p:nvSpPr>
        <p:spPr>
          <a:xfrm>
            <a:off x="12488291" y="2941304"/>
            <a:ext cx="10705938" cy="9233297"/>
          </a:xfrm>
          <a:prstGeom prst="rect">
            <a:avLst/>
          </a:prstGeom>
          <a:noFill/>
        </p:spPr>
        <p:txBody>
          <a:bodyPr wrap="square" rtlCol="0">
            <a:spAutoFit/>
          </a:bodyPr>
          <a:lstStyle/>
          <a:p>
            <a:pPr marL="742950" indent="-742950" algn="ctr">
              <a:buAutoNum type="arabicPeriod"/>
            </a:pPr>
            <a:r>
              <a:rPr lang="en-US" sz="6600" b="1" dirty="0" smtClean="0"/>
              <a:t>ANNUAL RATE OF RETURN or GROWTH RATE (How fast you can grow your money…)</a:t>
            </a:r>
          </a:p>
          <a:p>
            <a:pPr marL="742950" indent="-742950" algn="ctr">
              <a:buAutoNum type="arabicPeriod"/>
            </a:pPr>
            <a:endParaRPr lang="en-US" sz="6600" b="1" dirty="0"/>
          </a:p>
          <a:p>
            <a:pPr marL="742950" indent="-742950" algn="ctr">
              <a:buAutoNum type="arabicPeriod"/>
            </a:pPr>
            <a:r>
              <a:rPr lang="en-US" sz="6600" b="1" dirty="0" smtClean="0"/>
              <a:t>TIME</a:t>
            </a:r>
          </a:p>
          <a:p>
            <a:pPr marL="742950" indent="-742950" algn="ctr">
              <a:buAutoNum type="arabicPeriod"/>
            </a:pPr>
            <a:endParaRPr lang="en-US" sz="6600" b="1" dirty="0"/>
          </a:p>
          <a:p>
            <a:pPr marL="742950" indent="-742950" algn="ctr">
              <a:buAutoNum type="arabicPeriod"/>
            </a:pPr>
            <a:r>
              <a:rPr lang="en-US" sz="6600" b="1" dirty="0" smtClean="0"/>
              <a:t>ADDITIONS TO YOUR AMOUNT PER YEAR</a:t>
            </a:r>
            <a:endParaRPr lang="en-US" sz="6600" b="1" dirty="0"/>
          </a:p>
        </p:txBody>
      </p:sp>
    </p:spTree>
    <p:extLst>
      <p:ext uri="{BB962C8B-B14F-4D97-AF65-F5344CB8AC3E}">
        <p14:creationId xmlns:p14="http://schemas.microsoft.com/office/powerpoint/2010/main" val="13915672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435055" y="1245622"/>
            <a:ext cx="20942300" cy="1129427"/>
          </a:xfrm>
          <a:prstGeom prst="rect">
            <a:avLst/>
          </a:prstGeom>
          <a:noFill/>
        </p:spPr>
        <p:txBody>
          <a:bodyPr wrap="square" rtlCol="0">
            <a:noAutofit/>
          </a:bodyPr>
          <a:lstStyle/>
          <a:p>
            <a:r>
              <a:rPr lang="en-US" sz="6600" b="1" dirty="0" smtClean="0">
                <a:solidFill>
                  <a:schemeClr val="tx2"/>
                </a:solidFill>
                <a:latin typeface="Open Sans"/>
                <a:cs typeface="Open Sans"/>
              </a:rPr>
              <a:t>Why Financial Education is important…</a:t>
            </a:r>
            <a:endParaRPr lang="en-US" sz="6600" b="1" dirty="0">
              <a:solidFill>
                <a:schemeClr val="tx2"/>
              </a:solidFill>
              <a:latin typeface="Open Sans"/>
              <a:cs typeface="Open Sans"/>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3897" y="2811192"/>
            <a:ext cx="9407666" cy="6264816"/>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020755" y="3182667"/>
            <a:ext cx="10736982" cy="7161483"/>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572626" y="4657724"/>
            <a:ext cx="5378450" cy="8111761"/>
          </a:xfrm>
          <a:prstGeom prst="rect">
            <a:avLst/>
          </a:prstGeom>
        </p:spPr>
      </p:pic>
    </p:spTree>
    <p:extLst>
      <p:ext uri="{BB962C8B-B14F-4D97-AF65-F5344CB8AC3E}">
        <p14:creationId xmlns:p14="http://schemas.microsoft.com/office/powerpoint/2010/main" val="14358784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435055" y="1245622"/>
            <a:ext cx="20942300" cy="1129427"/>
          </a:xfrm>
          <a:prstGeom prst="rect">
            <a:avLst/>
          </a:prstGeom>
          <a:noFill/>
        </p:spPr>
        <p:txBody>
          <a:bodyPr wrap="square" rtlCol="0">
            <a:noAutofit/>
          </a:bodyPr>
          <a:lstStyle/>
          <a:p>
            <a:r>
              <a:rPr lang="en-US" sz="6600" b="1" dirty="0" smtClean="0">
                <a:solidFill>
                  <a:schemeClr val="tx2"/>
                </a:solidFill>
                <a:latin typeface="Open Sans"/>
                <a:cs typeface="Open Sans"/>
              </a:rPr>
              <a:t>What you will learn today</a:t>
            </a:r>
            <a:endParaRPr lang="en-US" sz="6600" b="1" dirty="0">
              <a:solidFill>
                <a:schemeClr val="tx2"/>
              </a:solidFill>
              <a:latin typeface="Open Sans"/>
              <a:cs typeface="Open Sans"/>
            </a:endParaRPr>
          </a:p>
        </p:txBody>
      </p:sp>
      <p:sp>
        <p:nvSpPr>
          <p:cNvPr id="4" name="TextBox 3"/>
          <p:cNvSpPr txBox="1"/>
          <p:nvPr/>
        </p:nvSpPr>
        <p:spPr>
          <a:xfrm>
            <a:off x="2705878" y="3415004"/>
            <a:ext cx="9983755" cy="11249233"/>
          </a:xfrm>
          <a:prstGeom prst="rect">
            <a:avLst/>
          </a:prstGeom>
          <a:noFill/>
        </p:spPr>
        <p:txBody>
          <a:bodyPr wrap="square" rtlCol="0">
            <a:spAutoFit/>
          </a:bodyPr>
          <a:lstStyle/>
          <a:p>
            <a:pPr marL="742950" indent="-742950">
              <a:buAutoNum type="arabicPeriod"/>
            </a:pPr>
            <a:r>
              <a:rPr lang="en-US" dirty="0" smtClean="0"/>
              <a:t>Why it is important to have a Financial Plan…learn about the Financial Pyramid</a:t>
            </a:r>
          </a:p>
          <a:p>
            <a:pPr marL="742950" indent="-742950">
              <a:buAutoNum type="arabicPeriod"/>
            </a:pPr>
            <a:endParaRPr lang="en-US" dirty="0"/>
          </a:p>
          <a:p>
            <a:pPr marL="742950" indent="-742950">
              <a:buAutoNum type="arabicPeriod"/>
            </a:pPr>
            <a:r>
              <a:rPr lang="en-US" dirty="0" smtClean="0"/>
              <a:t>Be happy with what you have. </a:t>
            </a:r>
          </a:p>
          <a:p>
            <a:pPr marL="742950" indent="-742950">
              <a:buAutoNum type="arabicPeriod"/>
            </a:pPr>
            <a:endParaRPr lang="en-US" dirty="0"/>
          </a:p>
          <a:p>
            <a:pPr marL="742950" indent="-742950">
              <a:buAutoNum type="arabicPeriod"/>
            </a:pPr>
            <a:r>
              <a:rPr lang="en-US" dirty="0" smtClean="0"/>
              <a:t>Money is a tool that can work for you. Use it wisely !</a:t>
            </a:r>
          </a:p>
          <a:p>
            <a:pPr marL="742950" indent="-742950">
              <a:buAutoNum type="arabicPeriod"/>
            </a:pPr>
            <a:endParaRPr lang="en-US" dirty="0"/>
          </a:p>
          <a:p>
            <a:pPr marL="742950" indent="-742950">
              <a:buAutoNum type="arabicPeriod"/>
            </a:pPr>
            <a:r>
              <a:rPr lang="en-US" dirty="0" smtClean="0"/>
              <a:t>Ask questions if you don’t understand..</a:t>
            </a:r>
          </a:p>
          <a:p>
            <a:pPr marL="742950" indent="-742950">
              <a:buAutoNum type="arabicPeriod"/>
            </a:pPr>
            <a:endParaRPr lang="en-US" dirty="0"/>
          </a:p>
          <a:p>
            <a:pPr algn="ctr"/>
            <a:r>
              <a:rPr lang="en-US" sz="8000" b="1" dirty="0" smtClean="0"/>
              <a:t>LEARN AND HAVE FUN</a:t>
            </a:r>
          </a:p>
          <a:p>
            <a:pPr marL="742950" indent="-742950">
              <a:buAutoNum type="arabicPeriod"/>
            </a:pPr>
            <a:endParaRPr lang="en-US" dirty="0" smtClean="0"/>
          </a:p>
          <a:p>
            <a:pPr marL="742950" indent="-742950">
              <a:buAutoNum type="arabicPeriod"/>
            </a:pPr>
            <a:endParaRPr lang="en-US" dirty="0"/>
          </a:p>
          <a:p>
            <a:pPr marL="742950" indent="-742950">
              <a:buAutoNum type="arabicPeriod"/>
            </a:pPr>
            <a:endParaRPr lang="en-US" dirty="0" smtClean="0"/>
          </a:p>
          <a:p>
            <a:pPr marL="742950" indent="-742950">
              <a:buAutoNum type="arabicPeriod"/>
            </a:pPr>
            <a:endParaRPr lang="en-US" dirty="0"/>
          </a:p>
          <a:p>
            <a:pPr marL="742950" indent="-742950">
              <a:buAutoNum type="arabicPeriod"/>
            </a:pPr>
            <a:endParaRPr lang="en-US" dirty="0"/>
          </a:p>
        </p:txBody>
      </p:sp>
      <p:pic>
        <p:nvPicPr>
          <p:cNvPr id="5" name="Picture Placeholder 4"/>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28129" r="28129"/>
          <a:stretch>
            <a:fillRect/>
          </a:stretch>
        </p:blipFill>
        <p:spPr>
          <a:xfrm>
            <a:off x="13181013" y="2790825"/>
            <a:ext cx="9483725" cy="9485313"/>
          </a:xfrm>
        </p:spPr>
      </p:pic>
    </p:spTree>
    <p:extLst>
      <p:ext uri="{BB962C8B-B14F-4D97-AF65-F5344CB8AC3E}">
        <p14:creationId xmlns:p14="http://schemas.microsoft.com/office/powerpoint/2010/main" val="3061243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722438" y="680909"/>
            <a:ext cx="20942300" cy="1129427"/>
          </a:xfrm>
          <a:prstGeom prst="rect">
            <a:avLst/>
          </a:prstGeom>
          <a:noFill/>
        </p:spPr>
        <p:txBody>
          <a:bodyPr wrap="square" rtlCol="0">
            <a:noAutofit/>
          </a:bodyPr>
          <a:lstStyle/>
          <a:p>
            <a:r>
              <a:rPr lang="nl-BE" sz="6600" b="1" dirty="0" smtClean="0">
                <a:solidFill>
                  <a:schemeClr val="tx2"/>
                </a:solidFill>
                <a:latin typeface="Open Sans"/>
                <a:cs typeface="Open Sans"/>
              </a:rPr>
              <a:t>Your Financial Pyramid</a:t>
            </a:r>
            <a:endParaRPr lang="en-US" sz="6600" b="1" dirty="0">
              <a:solidFill>
                <a:schemeClr val="tx2"/>
              </a:solidFill>
              <a:latin typeface="Open Sans"/>
              <a:cs typeface="Open Sans"/>
            </a:endParaRPr>
          </a:p>
        </p:txBody>
      </p:sp>
      <p:sp>
        <p:nvSpPr>
          <p:cNvPr id="12" name="TextBox 11"/>
          <p:cNvSpPr txBox="1"/>
          <p:nvPr/>
        </p:nvSpPr>
        <p:spPr>
          <a:xfrm>
            <a:off x="1722438" y="1685682"/>
            <a:ext cx="20942300" cy="848555"/>
          </a:xfrm>
          <a:prstGeom prst="rect">
            <a:avLst/>
          </a:prstGeom>
          <a:noFill/>
        </p:spPr>
        <p:txBody>
          <a:bodyPr wrap="square" rtlCol="0">
            <a:noAutofit/>
          </a:bodyPr>
          <a:lstStyle/>
          <a:p>
            <a:r>
              <a:rPr lang="en-US" sz="4000" dirty="0" smtClean="0">
                <a:latin typeface="Open Sans"/>
                <a:cs typeface="Open Sans"/>
              </a:rPr>
              <a:t>Learn about each layer of your Life Financial Pyramid</a:t>
            </a:r>
            <a:endParaRPr lang="en-US" sz="4000" dirty="0">
              <a:latin typeface="Open Sans"/>
              <a:cs typeface="Open Sans"/>
            </a:endParaRPr>
          </a:p>
        </p:txBody>
      </p:sp>
      <p:grpSp>
        <p:nvGrpSpPr>
          <p:cNvPr id="2" name="Группа 77"/>
          <p:cNvGrpSpPr/>
          <p:nvPr/>
        </p:nvGrpSpPr>
        <p:grpSpPr>
          <a:xfrm>
            <a:off x="2773171" y="3220435"/>
            <a:ext cx="19312369" cy="8558999"/>
            <a:chOff x="6541653" y="6186926"/>
            <a:chExt cx="11429674" cy="5065488"/>
          </a:xfrm>
        </p:grpSpPr>
        <p:grpSp>
          <p:nvGrpSpPr>
            <p:cNvPr id="3" name="Group 6"/>
            <p:cNvGrpSpPr/>
            <p:nvPr/>
          </p:nvGrpSpPr>
          <p:grpSpPr>
            <a:xfrm>
              <a:off x="12015539" y="6186926"/>
              <a:ext cx="5955788" cy="4855191"/>
              <a:chOff x="2358218" y="2177834"/>
              <a:chExt cx="4217987" cy="3438526"/>
            </a:xfrm>
          </p:grpSpPr>
          <p:sp>
            <p:nvSpPr>
              <p:cNvPr id="55" name="Freeform 7"/>
              <p:cNvSpPr>
                <a:spLocks/>
              </p:cNvSpPr>
              <p:nvPr/>
            </p:nvSpPr>
            <p:spPr bwMode="auto">
              <a:xfrm>
                <a:off x="3858405" y="2562009"/>
                <a:ext cx="1076325" cy="879475"/>
              </a:xfrm>
              <a:custGeom>
                <a:avLst/>
                <a:gdLst>
                  <a:gd name="T0" fmla="*/ 182 w 678"/>
                  <a:gd name="T1" fmla="*/ 554 h 554"/>
                  <a:gd name="T2" fmla="*/ 678 w 678"/>
                  <a:gd name="T3" fmla="*/ 218 h 554"/>
                  <a:gd name="T4" fmla="*/ 541 w 678"/>
                  <a:gd name="T5" fmla="*/ 0 h 554"/>
                  <a:gd name="T6" fmla="*/ 0 w 678"/>
                  <a:gd name="T7" fmla="*/ 365 h 554"/>
                  <a:gd name="T8" fmla="*/ 182 w 678"/>
                  <a:gd name="T9" fmla="*/ 554 h 554"/>
                </a:gdLst>
                <a:ahLst/>
                <a:cxnLst>
                  <a:cxn ang="0">
                    <a:pos x="T0" y="T1"/>
                  </a:cxn>
                  <a:cxn ang="0">
                    <a:pos x="T2" y="T3"/>
                  </a:cxn>
                  <a:cxn ang="0">
                    <a:pos x="T4" y="T5"/>
                  </a:cxn>
                  <a:cxn ang="0">
                    <a:pos x="T6" y="T7"/>
                  </a:cxn>
                  <a:cxn ang="0">
                    <a:pos x="T8" y="T9"/>
                  </a:cxn>
                </a:cxnLst>
                <a:rect l="0" t="0" r="r" b="b"/>
                <a:pathLst>
                  <a:path w="678" h="554">
                    <a:moveTo>
                      <a:pt x="182" y="554"/>
                    </a:moveTo>
                    <a:lnTo>
                      <a:pt x="678" y="218"/>
                    </a:lnTo>
                    <a:lnTo>
                      <a:pt x="541" y="0"/>
                    </a:lnTo>
                    <a:lnTo>
                      <a:pt x="0" y="365"/>
                    </a:lnTo>
                    <a:lnTo>
                      <a:pt x="182" y="554"/>
                    </a:lnTo>
                    <a:close/>
                  </a:path>
                </a:pathLst>
              </a:custGeom>
              <a:gradFill>
                <a:gsLst>
                  <a:gs pos="0">
                    <a:schemeClr val="accent3">
                      <a:lumMod val="75000"/>
                    </a:schemeClr>
                  </a:gs>
                  <a:gs pos="80000">
                    <a:schemeClr val="accent3"/>
                  </a:gs>
                </a:gsLst>
                <a:lin ang="10800000" scaled="1"/>
              </a:gradFill>
              <a:ln>
                <a:noFill/>
              </a:ln>
              <a:extLst/>
            </p:spPr>
            <p:txBody>
              <a:bodyPr vert="horz" wrap="square" lIns="91440" tIns="45720" rIns="91440" bIns="45720" numCol="1" anchor="t" anchorCtr="0" compatLnSpc="1">
                <a:prstTxWarp prst="textNoShape">
                  <a:avLst/>
                </a:prstTxWarp>
              </a:bodyPr>
              <a:lstStyle/>
              <a:p>
                <a:endParaRPr lang="id-ID" sz="6000"/>
              </a:p>
            </p:txBody>
          </p:sp>
          <p:sp>
            <p:nvSpPr>
              <p:cNvPr id="56" name="Freeform 8"/>
              <p:cNvSpPr>
                <a:spLocks/>
              </p:cNvSpPr>
              <p:nvPr/>
            </p:nvSpPr>
            <p:spPr bwMode="auto">
              <a:xfrm>
                <a:off x="2358218" y="4084422"/>
                <a:ext cx="3652837" cy="1531938"/>
              </a:xfrm>
              <a:custGeom>
                <a:avLst/>
                <a:gdLst>
                  <a:gd name="T0" fmla="*/ 2075 w 2301"/>
                  <a:gd name="T1" fmla="*/ 0 h 965"/>
                  <a:gd name="T2" fmla="*/ 226 w 2301"/>
                  <a:gd name="T3" fmla="*/ 593 h 965"/>
                  <a:gd name="T4" fmla="*/ 0 w 2301"/>
                  <a:gd name="T5" fmla="*/ 965 h 965"/>
                  <a:gd name="T6" fmla="*/ 2301 w 2301"/>
                  <a:gd name="T7" fmla="*/ 375 h 965"/>
                  <a:gd name="T8" fmla="*/ 2075 w 2301"/>
                  <a:gd name="T9" fmla="*/ 0 h 965"/>
                </a:gdLst>
                <a:ahLst/>
                <a:cxnLst>
                  <a:cxn ang="0">
                    <a:pos x="T0" y="T1"/>
                  </a:cxn>
                  <a:cxn ang="0">
                    <a:pos x="T2" y="T3"/>
                  </a:cxn>
                  <a:cxn ang="0">
                    <a:pos x="T4" y="T5"/>
                  </a:cxn>
                  <a:cxn ang="0">
                    <a:pos x="T6" y="T7"/>
                  </a:cxn>
                  <a:cxn ang="0">
                    <a:pos x="T8" y="T9"/>
                  </a:cxn>
                </a:cxnLst>
                <a:rect l="0" t="0" r="r" b="b"/>
                <a:pathLst>
                  <a:path w="2301" h="965">
                    <a:moveTo>
                      <a:pt x="2075" y="0"/>
                    </a:moveTo>
                    <a:lnTo>
                      <a:pt x="226" y="593"/>
                    </a:lnTo>
                    <a:lnTo>
                      <a:pt x="0" y="965"/>
                    </a:lnTo>
                    <a:lnTo>
                      <a:pt x="2301" y="375"/>
                    </a:lnTo>
                    <a:lnTo>
                      <a:pt x="2075" y="0"/>
                    </a:lnTo>
                    <a:close/>
                  </a:path>
                </a:pathLst>
              </a:custGeom>
              <a:gradFill>
                <a:gsLst>
                  <a:gs pos="0">
                    <a:schemeClr val="accent1">
                      <a:lumMod val="75000"/>
                    </a:schemeClr>
                  </a:gs>
                  <a:gs pos="80000">
                    <a:schemeClr val="accent1"/>
                  </a:gs>
                </a:gsLst>
                <a:lin ang="10800000" scaled="1"/>
              </a:gradFill>
              <a:ln>
                <a:noFill/>
              </a:ln>
              <a:extLst/>
            </p:spPr>
            <p:txBody>
              <a:bodyPr vert="horz" wrap="square" lIns="91440" tIns="45720" rIns="91440" bIns="45720" numCol="1" anchor="t" anchorCtr="0" compatLnSpc="1">
                <a:prstTxWarp prst="textNoShape">
                  <a:avLst/>
                </a:prstTxWarp>
              </a:bodyPr>
              <a:lstStyle/>
              <a:p>
                <a:endParaRPr lang="id-ID" sz="6000"/>
              </a:p>
            </p:txBody>
          </p:sp>
          <p:sp>
            <p:nvSpPr>
              <p:cNvPr id="57" name="Freeform 9"/>
              <p:cNvSpPr>
                <a:spLocks/>
              </p:cNvSpPr>
              <p:nvPr/>
            </p:nvSpPr>
            <p:spPr bwMode="auto">
              <a:xfrm>
                <a:off x="2929718" y="3141447"/>
                <a:ext cx="2511425" cy="1538288"/>
              </a:xfrm>
              <a:custGeom>
                <a:avLst/>
                <a:gdLst>
                  <a:gd name="T0" fmla="*/ 1352 w 1582"/>
                  <a:gd name="T1" fmla="*/ 0 h 969"/>
                  <a:gd name="T2" fmla="*/ 226 w 1582"/>
                  <a:gd name="T3" fmla="*/ 594 h 969"/>
                  <a:gd name="T4" fmla="*/ 0 w 1582"/>
                  <a:gd name="T5" fmla="*/ 969 h 969"/>
                  <a:gd name="T6" fmla="*/ 1582 w 1582"/>
                  <a:gd name="T7" fmla="*/ 379 h 969"/>
                  <a:gd name="T8" fmla="*/ 1352 w 1582"/>
                  <a:gd name="T9" fmla="*/ 0 h 969"/>
                </a:gdLst>
                <a:ahLst/>
                <a:cxnLst>
                  <a:cxn ang="0">
                    <a:pos x="T0" y="T1"/>
                  </a:cxn>
                  <a:cxn ang="0">
                    <a:pos x="T2" y="T3"/>
                  </a:cxn>
                  <a:cxn ang="0">
                    <a:pos x="T4" y="T5"/>
                  </a:cxn>
                  <a:cxn ang="0">
                    <a:pos x="T6" y="T7"/>
                  </a:cxn>
                  <a:cxn ang="0">
                    <a:pos x="T8" y="T9"/>
                  </a:cxn>
                </a:cxnLst>
                <a:rect l="0" t="0" r="r" b="b"/>
                <a:pathLst>
                  <a:path w="1582" h="969">
                    <a:moveTo>
                      <a:pt x="1352" y="0"/>
                    </a:moveTo>
                    <a:lnTo>
                      <a:pt x="226" y="594"/>
                    </a:lnTo>
                    <a:lnTo>
                      <a:pt x="0" y="969"/>
                    </a:lnTo>
                    <a:lnTo>
                      <a:pt x="1582" y="379"/>
                    </a:lnTo>
                    <a:lnTo>
                      <a:pt x="1352" y="0"/>
                    </a:lnTo>
                    <a:close/>
                  </a:path>
                </a:pathLst>
              </a:custGeom>
              <a:gradFill>
                <a:gsLst>
                  <a:gs pos="0">
                    <a:schemeClr val="accent2">
                      <a:lumMod val="75000"/>
                    </a:schemeClr>
                  </a:gs>
                  <a:gs pos="80000">
                    <a:schemeClr val="accent2"/>
                  </a:gs>
                </a:gsLst>
                <a:lin ang="10800000" scaled="1"/>
              </a:gradFill>
              <a:ln>
                <a:noFill/>
              </a:ln>
              <a:extLst/>
            </p:spPr>
            <p:txBody>
              <a:bodyPr vert="horz" wrap="square" lIns="91440" tIns="45720" rIns="91440" bIns="45720" numCol="1" anchor="t" anchorCtr="0" compatLnSpc="1">
                <a:prstTxWarp prst="textNoShape">
                  <a:avLst/>
                </a:prstTxWarp>
              </a:bodyPr>
              <a:lstStyle/>
              <a:p>
                <a:endParaRPr lang="id-ID" sz="6000"/>
              </a:p>
            </p:txBody>
          </p:sp>
          <p:sp>
            <p:nvSpPr>
              <p:cNvPr id="58" name="Freeform 10"/>
              <p:cNvSpPr>
                <a:spLocks/>
              </p:cNvSpPr>
              <p:nvPr/>
            </p:nvSpPr>
            <p:spPr bwMode="auto">
              <a:xfrm>
                <a:off x="2358218" y="5025809"/>
                <a:ext cx="4217987" cy="590550"/>
              </a:xfrm>
              <a:custGeom>
                <a:avLst/>
                <a:gdLst>
                  <a:gd name="T0" fmla="*/ 226 w 2657"/>
                  <a:gd name="T1" fmla="*/ 0 h 372"/>
                  <a:gd name="T2" fmla="*/ 0 w 2657"/>
                  <a:gd name="T3" fmla="*/ 372 h 372"/>
                  <a:gd name="T4" fmla="*/ 2657 w 2657"/>
                  <a:gd name="T5" fmla="*/ 372 h 372"/>
                  <a:gd name="T6" fmla="*/ 2431 w 2657"/>
                  <a:gd name="T7" fmla="*/ 0 h 372"/>
                  <a:gd name="T8" fmla="*/ 226 w 2657"/>
                  <a:gd name="T9" fmla="*/ 0 h 372"/>
                </a:gdLst>
                <a:ahLst/>
                <a:cxnLst>
                  <a:cxn ang="0">
                    <a:pos x="T0" y="T1"/>
                  </a:cxn>
                  <a:cxn ang="0">
                    <a:pos x="T2" y="T3"/>
                  </a:cxn>
                  <a:cxn ang="0">
                    <a:pos x="T4" y="T5"/>
                  </a:cxn>
                  <a:cxn ang="0">
                    <a:pos x="T6" y="T7"/>
                  </a:cxn>
                  <a:cxn ang="0">
                    <a:pos x="T8" y="T9"/>
                  </a:cxn>
                </a:cxnLst>
                <a:rect l="0" t="0" r="r" b="b"/>
                <a:pathLst>
                  <a:path w="2657" h="372">
                    <a:moveTo>
                      <a:pt x="226" y="0"/>
                    </a:moveTo>
                    <a:lnTo>
                      <a:pt x="0" y="372"/>
                    </a:lnTo>
                    <a:lnTo>
                      <a:pt x="2657" y="372"/>
                    </a:lnTo>
                    <a:lnTo>
                      <a:pt x="2431" y="0"/>
                    </a:lnTo>
                    <a:lnTo>
                      <a:pt x="226" y="0"/>
                    </a:lnTo>
                    <a:close/>
                  </a:path>
                </a:pathLst>
              </a:custGeom>
              <a:gradFill>
                <a:gsLst>
                  <a:gs pos="50000">
                    <a:schemeClr val="accent1"/>
                  </a:gs>
                  <a:gs pos="100000">
                    <a:schemeClr val="accent1">
                      <a:lumMod val="60000"/>
                      <a:lumOff val="40000"/>
                    </a:schemeClr>
                  </a:gs>
                </a:gsLst>
                <a:lin ang="10800000" scaled="1"/>
              </a:gradFill>
              <a:ln>
                <a:noFill/>
              </a:ln>
              <a:extLst/>
            </p:spPr>
            <p:txBody>
              <a:bodyPr vert="horz" wrap="square" lIns="91440" tIns="45720" rIns="91440" bIns="45720" numCol="1" anchor="t" anchorCtr="0" compatLnSpc="1">
                <a:prstTxWarp prst="textNoShape">
                  <a:avLst/>
                </a:prstTxWarp>
              </a:bodyPr>
              <a:lstStyle/>
              <a:p>
                <a:endParaRPr lang="id-ID" sz="6000" dirty="0"/>
              </a:p>
            </p:txBody>
          </p:sp>
          <p:sp>
            <p:nvSpPr>
              <p:cNvPr id="59" name="Freeform 11"/>
              <p:cNvSpPr>
                <a:spLocks/>
              </p:cNvSpPr>
              <p:nvPr/>
            </p:nvSpPr>
            <p:spPr bwMode="auto">
              <a:xfrm>
                <a:off x="3493280" y="3141447"/>
                <a:ext cx="1947862" cy="601663"/>
              </a:xfrm>
              <a:custGeom>
                <a:avLst/>
                <a:gdLst>
                  <a:gd name="T0" fmla="*/ 1227 w 1227"/>
                  <a:gd name="T1" fmla="*/ 379 h 379"/>
                  <a:gd name="T2" fmla="*/ 997 w 1227"/>
                  <a:gd name="T3" fmla="*/ 0 h 379"/>
                  <a:gd name="T4" fmla="*/ 230 w 1227"/>
                  <a:gd name="T5" fmla="*/ 0 h 379"/>
                  <a:gd name="T6" fmla="*/ 0 w 1227"/>
                  <a:gd name="T7" fmla="*/ 379 h 379"/>
                  <a:gd name="T8" fmla="*/ 1227 w 1227"/>
                  <a:gd name="T9" fmla="*/ 379 h 379"/>
                </a:gdLst>
                <a:ahLst/>
                <a:cxnLst>
                  <a:cxn ang="0">
                    <a:pos x="T0" y="T1"/>
                  </a:cxn>
                  <a:cxn ang="0">
                    <a:pos x="T2" y="T3"/>
                  </a:cxn>
                  <a:cxn ang="0">
                    <a:pos x="T4" y="T5"/>
                  </a:cxn>
                  <a:cxn ang="0">
                    <a:pos x="T6" y="T7"/>
                  </a:cxn>
                  <a:cxn ang="0">
                    <a:pos x="T8" y="T9"/>
                  </a:cxn>
                </a:cxnLst>
                <a:rect l="0" t="0" r="r" b="b"/>
                <a:pathLst>
                  <a:path w="1227" h="379">
                    <a:moveTo>
                      <a:pt x="1227" y="379"/>
                    </a:moveTo>
                    <a:lnTo>
                      <a:pt x="997" y="0"/>
                    </a:lnTo>
                    <a:lnTo>
                      <a:pt x="230" y="0"/>
                    </a:lnTo>
                    <a:lnTo>
                      <a:pt x="0" y="379"/>
                    </a:lnTo>
                    <a:lnTo>
                      <a:pt x="1227" y="379"/>
                    </a:lnTo>
                    <a:close/>
                  </a:path>
                </a:pathLst>
              </a:custGeom>
              <a:gradFill>
                <a:gsLst>
                  <a:gs pos="50000">
                    <a:schemeClr val="accent3"/>
                  </a:gs>
                  <a:gs pos="100000">
                    <a:schemeClr val="accent3">
                      <a:lumMod val="60000"/>
                      <a:lumOff val="40000"/>
                    </a:schemeClr>
                  </a:gs>
                </a:gsLst>
                <a:lin ang="10800000" scaled="1"/>
              </a:gradFill>
              <a:ln>
                <a:noFill/>
              </a:ln>
              <a:extLst/>
            </p:spPr>
            <p:txBody>
              <a:bodyPr vert="horz" wrap="square" lIns="91440" tIns="45720" rIns="91440" bIns="45720" numCol="1" anchor="t" anchorCtr="0" compatLnSpc="1">
                <a:prstTxWarp prst="textNoShape">
                  <a:avLst/>
                </a:prstTxWarp>
              </a:bodyPr>
              <a:lstStyle/>
              <a:p>
                <a:endParaRPr lang="id-ID" sz="6000"/>
              </a:p>
            </p:txBody>
          </p:sp>
          <p:sp>
            <p:nvSpPr>
              <p:cNvPr id="60" name="Freeform 12"/>
              <p:cNvSpPr>
                <a:spLocks/>
              </p:cNvSpPr>
              <p:nvPr/>
            </p:nvSpPr>
            <p:spPr bwMode="auto">
              <a:xfrm>
                <a:off x="2929718" y="4084422"/>
                <a:ext cx="3076575" cy="595313"/>
              </a:xfrm>
              <a:custGeom>
                <a:avLst/>
                <a:gdLst>
                  <a:gd name="T0" fmla="*/ 226 w 1938"/>
                  <a:gd name="T1" fmla="*/ 0 h 375"/>
                  <a:gd name="T2" fmla="*/ 0 w 1938"/>
                  <a:gd name="T3" fmla="*/ 375 h 375"/>
                  <a:gd name="T4" fmla="*/ 1938 w 1938"/>
                  <a:gd name="T5" fmla="*/ 375 h 375"/>
                  <a:gd name="T6" fmla="*/ 1712 w 1938"/>
                  <a:gd name="T7" fmla="*/ 0 h 375"/>
                  <a:gd name="T8" fmla="*/ 226 w 1938"/>
                  <a:gd name="T9" fmla="*/ 0 h 375"/>
                </a:gdLst>
                <a:ahLst/>
                <a:cxnLst>
                  <a:cxn ang="0">
                    <a:pos x="T0" y="T1"/>
                  </a:cxn>
                  <a:cxn ang="0">
                    <a:pos x="T2" y="T3"/>
                  </a:cxn>
                  <a:cxn ang="0">
                    <a:pos x="T4" y="T5"/>
                  </a:cxn>
                  <a:cxn ang="0">
                    <a:pos x="T6" y="T7"/>
                  </a:cxn>
                  <a:cxn ang="0">
                    <a:pos x="T8" y="T9"/>
                  </a:cxn>
                </a:cxnLst>
                <a:rect l="0" t="0" r="r" b="b"/>
                <a:pathLst>
                  <a:path w="1938" h="375">
                    <a:moveTo>
                      <a:pt x="226" y="0"/>
                    </a:moveTo>
                    <a:lnTo>
                      <a:pt x="0" y="375"/>
                    </a:lnTo>
                    <a:lnTo>
                      <a:pt x="1938" y="375"/>
                    </a:lnTo>
                    <a:lnTo>
                      <a:pt x="1712" y="0"/>
                    </a:lnTo>
                    <a:lnTo>
                      <a:pt x="226" y="0"/>
                    </a:lnTo>
                    <a:close/>
                  </a:path>
                </a:pathLst>
              </a:custGeom>
              <a:gradFill>
                <a:gsLst>
                  <a:gs pos="50000">
                    <a:schemeClr val="accent2"/>
                  </a:gs>
                  <a:gs pos="100000">
                    <a:schemeClr val="accent2">
                      <a:lumMod val="60000"/>
                      <a:lumOff val="40000"/>
                    </a:schemeClr>
                  </a:gs>
                </a:gsLst>
                <a:lin ang="10800000" scaled="1"/>
              </a:gradFill>
              <a:ln>
                <a:noFill/>
              </a:ln>
              <a:extLst/>
            </p:spPr>
            <p:txBody>
              <a:bodyPr vert="horz" wrap="square" lIns="91440" tIns="45720" rIns="91440" bIns="45720" numCol="1" anchor="t" anchorCtr="0" compatLnSpc="1">
                <a:prstTxWarp prst="textNoShape">
                  <a:avLst/>
                </a:prstTxWarp>
              </a:bodyPr>
              <a:lstStyle/>
              <a:p>
                <a:endParaRPr lang="id-ID" sz="6000"/>
              </a:p>
            </p:txBody>
          </p:sp>
          <p:sp>
            <p:nvSpPr>
              <p:cNvPr id="61" name="Freeform 13"/>
              <p:cNvSpPr>
                <a:spLocks/>
              </p:cNvSpPr>
              <p:nvPr/>
            </p:nvSpPr>
            <p:spPr bwMode="auto">
              <a:xfrm>
                <a:off x="4009120" y="2177834"/>
                <a:ext cx="935037" cy="730250"/>
              </a:xfrm>
              <a:custGeom>
                <a:avLst/>
                <a:gdLst>
                  <a:gd name="T0" fmla="*/ 0 w 589"/>
                  <a:gd name="T1" fmla="*/ 460 h 460"/>
                  <a:gd name="T2" fmla="*/ 589 w 589"/>
                  <a:gd name="T3" fmla="*/ 460 h 460"/>
                  <a:gd name="T4" fmla="*/ 300 w 589"/>
                  <a:gd name="T5" fmla="*/ 0 h 460"/>
                  <a:gd name="T6" fmla="*/ 0 w 589"/>
                  <a:gd name="T7" fmla="*/ 460 h 460"/>
                </a:gdLst>
                <a:ahLst/>
                <a:cxnLst>
                  <a:cxn ang="0">
                    <a:pos x="T0" y="T1"/>
                  </a:cxn>
                  <a:cxn ang="0">
                    <a:pos x="T2" y="T3"/>
                  </a:cxn>
                  <a:cxn ang="0">
                    <a:pos x="T4" y="T5"/>
                  </a:cxn>
                  <a:cxn ang="0">
                    <a:pos x="T6" y="T7"/>
                  </a:cxn>
                </a:cxnLst>
                <a:rect l="0" t="0" r="r" b="b"/>
                <a:pathLst>
                  <a:path w="589" h="460">
                    <a:moveTo>
                      <a:pt x="0" y="460"/>
                    </a:moveTo>
                    <a:lnTo>
                      <a:pt x="589" y="460"/>
                    </a:lnTo>
                    <a:lnTo>
                      <a:pt x="300" y="0"/>
                    </a:lnTo>
                    <a:lnTo>
                      <a:pt x="0" y="460"/>
                    </a:lnTo>
                    <a:close/>
                  </a:path>
                </a:pathLst>
              </a:custGeom>
              <a:gradFill>
                <a:gsLst>
                  <a:gs pos="50000">
                    <a:schemeClr val="accent5"/>
                  </a:gs>
                  <a:gs pos="100000">
                    <a:schemeClr val="accent5">
                      <a:lumMod val="60000"/>
                      <a:lumOff val="40000"/>
                    </a:schemeClr>
                  </a:gs>
                </a:gsLst>
                <a:lin ang="10800000" scaled="1"/>
              </a:gradFill>
              <a:ln>
                <a:noFill/>
              </a:ln>
              <a:extLst/>
            </p:spPr>
            <p:txBody>
              <a:bodyPr vert="horz" wrap="square" lIns="91440" tIns="45720" rIns="91440" bIns="45720" numCol="1" anchor="t" anchorCtr="0" compatLnSpc="1">
                <a:prstTxWarp prst="textNoShape">
                  <a:avLst/>
                </a:prstTxWarp>
              </a:bodyPr>
              <a:lstStyle/>
              <a:p>
                <a:endParaRPr lang="id-ID" sz="6000"/>
              </a:p>
            </p:txBody>
          </p:sp>
        </p:grpSp>
        <p:sp>
          <p:nvSpPr>
            <p:cNvPr id="62" name="Rectangle 14"/>
            <p:cNvSpPr/>
            <p:nvPr/>
          </p:nvSpPr>
          <p:spPr>
            <a:xfrm>
              <a:off x="7466979" y="10542021"/>
              <a:ext cx="4923931" cy="710393"/>
            </a:xfrm>
            <a:prstGeom prst="rect">
              <a:avLst/>
            </a:prstGeom>
          </p:spPr>
          <p:txBody>
            <a:bodyPr wrap="square">
              <a:spAutoFit/>
            </a:bodyPr>
            <a:lstStyle/>
            <a:p>
              <a:r>
                <a:rPr lang="en-US" sz="2400" dirty="0" smtClean="0">
                  <a:solidFill>
                    <a:schemeClr val="tx2">
                      <a:lumMod val="50000"/>
                    </a:schemeClr>
                  </a:solidFill>
                </a:rPr>
                <a:t>Establish your financial buffer of 6 to 18 months of your current salary and don’t touch it. Put it on a savings account for unexpected financial setbacks</a:t>
              </a:r>
              <a:endParaRPr lang="en-US" sz="2400" b="0" i="0" dirty="0">
                <a:solidFill>
                  <a:schemeClr val="tx2">
                    <a:lumMod val="50000"/>
                  </a:schemeClr>
                </a:solidFill>
                <a:effectLst/>
              </a:endParaRPr>
            </a:p>
          </p:txBody>
        </p:sp>
        <p:sp>
          <p:nvSpPr>
            <p:cNvPr id="63" name="TextBox 62"/>
            <p:cNvSpPr txBox="1"/>
            <p:nvPr/>
          </p:nvSpPr>
          <p:spPr>
            <a:xfrm>
              <a:off x="7466980" y="10208258"/>
              <a:ext cx="4923930" cy="418949"/>
            </a:xfrm>
            <a:prstGeom prst="rect">
              <a:avLst/>
            </a:prstGeom>
            <a:noFill/>
          </p:spPr>
          <p:txBody>
            <a:bodyPr wrap="square" rtlCol="0">
              <a:spAutoFit/>
            </a:bodyPr>
            <a:lstStyle/>
            <a:p>
              <a:r>
                <a:rPr lang="en-US" sz="4000" dirty="0" smtClean="0">
                  <a:solidFill>
                    <a:schemeClr val="tx2">
                      <a:lumMod val="50000"/>
                    </a:schemeClr>
                  </a:solidFill>
                  <a:latin typeface="Bebas Neue" panose="020B0606020202050201" pitchFamily="34" charset="0"/>
                </a:rPr>
                <a:t>Your Financial buffer</a:t>
              </a:r>
              <a:endParaRPr lang="en-US" sz="4000" dirty="0">
                <a:solidFill>
                  <a:schemeClr val="tx2">
                    <a:lumMod val="50000"/>
                  </a:schemeClr>
                </a:solidFill>
                <a:latin typeface="Bebas Neue" panose="020B0606020202050201" pitchFamily="34" charset="0"/>
              </a:endParaRPr>
            </a:p>
          </p:txBody>
        </p:sp>
        <p:sp>
          <p:nvSpPr>
            <p:cNvPr id="64" name="Oval 16"/>
            <p:cNvSpPr/>
            <p:nvPr/>
          </p:nvSpPr>
          <p:spPr>
            <a:xfrm>
              <a:off x="6541653" y="10208258"/>
              <a:ext cx="731520" cy="73152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a:p>
          </p:txBody>
        </p:sp>
        <p:pic>
          <p:nvPicPr>
            <p:cNvPr id="65" name="Picture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62824" y="10421618"/>
              <a:ext cx="304800" cy="304800"/>
            </a:xfrm>
            <a:prstGeom prst="rect">
              <a:avLst/>
            </a:prstGeom>
          </p:spPr>
        </p:pic>
        <p:sp>
          <p:nvSpPr>
            <p:cNvPr id="66" name="Rectangle 18"/>
            <p:cNvSpPr/>
            <p:nvPr/>
          </p:nvSpPr>
          <p:spPr>
            <a:xfrm>
              <a:off x="8171135" y="9229905"/>
              <a:ext cx="4548560" cy="710393"/>
            </a:xfrm>
            <a:prstGeom prst="rect">
              <a:avLst/>
            </a:prstGeom>
          </p:spPr>
          <p:txBody>
            <a:bodyPr wrap="square">
              <a:spAutoFit/>
            </a:bodyPr>
            <a:lstStyle/>
            <a:p>
              <a:r>
                <a:rPr lang="en-US" sz="2400" dirty="0" smtClean="0">
                  <a:solidFill>
                    <a:schemeClr val="tx2">
                      <a:lumMod val="50000"/>
                    </a:schemeClr>
                  </a:solidFill>
                </a:rPr>
                <a:t>Save a defined amount for your pension. This can be done through a pension fund, pension insurance plan or through your employer if they offer it.</a:t>
              </a:r>
              <a:endParaRPr lang="en-US" sz="2400" b="0" i="0" dirty="0">
                <a:solidFill>
                  <a:schemeClr val="tx2">
                    <a:lumMod val="50000"/>
                  </a:schemeClr>
                </a:solidFill>
                <a:effectLst/>
              </a:endParaRPr>
            </a:p>
          </p:txBody>
        </p:sp>
        <p:sp>
          <p:nvSpPr>
            <p:cNvPr id="67" name="TextBox 66"/>
            <p:cNvSpPr txBox="1"/>
            <p:nvPr/>
          </p:nvSpPr>
          <p:spPr>
            <a:xfrm>
              <a:off x="8171135" y="8896142"/>
              <a:ext cx="4923930" cy="418949"/>
            </a:xfrm>
            <a:prstGeom prst="rect">
              <a:avLst/>
            </a:prstGeom>
            <a:noFill/>
          </p:spPr>
          <p:txBody>
            <a:bodyPr wrap="square" rtlCol="0">
              <a:spAutoFit/>
            </a:bodyPr>
            <a:lstStyle/>
            <a:p>
              <a:r>
                <a:rPr lang="en-US" sz="4000" dirty="0" smtClean="0">
                  <a:solidFill>
                    <a:schemeClr val="tx2">
                      <a:lumMod val="50000"/>
                    </a:schemeClr>
                  </a:solidFill>
                  <a:latin typeface="Bebas Neue" panose="020B0606020202050201" pitchFamily="34" charset="0"/>
                </a:rPr>
                <a:t>Your Pension Saving Plan</a:t>
              </a:r>
              <a:endParaRPr lang="en-US" sz="4000" dirty="0">
                <a:solidFill>
                  <a:schemeClr val="tx2">
                    <a:lumMod val="50000"/>
                  </a:schemeClr>
                </a:solidFill>
                <a:latin typeface="Bebas Neue" panose="020B0606020202050201" pitchFamily="34" charset="0"/>
              </a:endParaRPr>
            </a:p>
          </p:txBody>
        </p:sp>
        <p:sp>
          <p:nvSpPr>
            <p:cNvPr id="68" name="Oval 20"/>
            <p:cNvSpPr/>
            <p:nvPr/>
          </p:nvSpPr>
          <p:spPr>
            <a:xfrm>
              <a:off x="7245808" y="8896142"/>
              <a:ext cx="731520" cy="73152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a:p>
          </p:txBody>
        </p:sp>
        <p:pic>
          <p:nvPicPr>
            <p:cNvPr id="69" name="Picture 2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66979" y="9109502"/>
              <a:ext cx="304800" cy="304800"/>
            </a:xfrm>
            <a:prstGeom prst="rect">
              <a:avLst/>
            </a:prstGeom>
          </p:spPr>
        </p:pic>
        <p:sp>
          <p:nvSpPr>
            <p:cNvPr id="70" name="Rectangle 22"/>
            <p:cNvSpPr/>
            <p:nvPr/>
          </p:nvSpPr>
          <p:spPr>
            <a:xfrm>
              <a:off x="8919057" y="7931573"/>
              <a:ext cx="4923931" cy="491810"/>
            </a:xfrm>
            <a:prstGeom prst="rect">
              <a:avLst/>
            </a:prstGeom>
          </p:spPr>
          <p:txBody>
            <a:bodyPr wrap="square">
              <a:spAutoFit/>
            </a:bodyPr>
            <a:lstStyle/>
            <a:p>
              <a:r>
                <a:rPr lang="nl-BE" sz="2400" dirty="0" smtClean="0">
                  <a:solidFill>
                    <a:schemeClr val="tx2">
                      <a:lumMod val="50000"/>
                    </a:schemeClr>
                  </a:solidFill>
                </a:rPr>
                <a:t>Save money for a specific goal or dream that you have. You can also save money for your kids or grandchild. You decide.</a:t>
              </a:r>
              <a:endParaRPr lang="en-US" sz="2400" b="0" i="0" dirty="0">
                <a:solidFill>
                  <a:schemeClr val="tx2">
                    <a:lumMod val="50000"/>
                  </a:schemeClr>
                </a:solidFill>
                <a:effectLst/>
              </a:endParaRPr>
            </a:p>
          </p:txBody>
        </p:sp>
        <p:sp>
          <p:nvSpPr>
            <p:cNvPr id="71" name="TextBox 70"/>
            <p:cNvSpPr txBox="1"/>
            <p:nvPr/>
          </p:nvSpPr>
          <p:spPr>
            <a:xfrm>
              <a:off x="8919058" y="7597810"/>
              <a:ext cx="4923930" cy="418949"/>
            </a:xfrm>
            <a:prstGeom prst="rect">
              <a:avLst/>
            </a:prstGeom>
            <a:noFill/>
          </p:spPr>
          <p:txBody>
            <a:bodyPr wrap="square" rtlCol="0">
              <a:spAutoFit/>
            </a:bodyPr>
            <a:lstStyle/>
            <a:p>
              <a:r>
                <a:rPr lang="en-US" sz="4000" dirty="0" smtClean="0">
                  <a:solidFill>
                    <a:schemeClr val="tx2">
                      <a:lumMod val="50000"/>
                    </a:schemeClr>
                  </a:solidFill>
                  <a:latin typeface="Bebas Neue" panose="020B0606020202050201" pitchFamily="34" charset="0"/>
                </a:rPr>
                <a:t>Your Savings for (grand)kids or other goals</a:t>
              </a:r>
              <a:endParaRPr lang="en-US" sz="4000" dirty="0">
                <a:solidFill>
                  <a:schemeClr val="tx2">
                    <a:lumMod val="50000"/>
                  </a:schemeClr>
                </a:solidFill>
                <a:latin typeface="Bebas Neue" panose="020B0606020202050201" pitchFamily="34" charset="0"/>
              </a:endParaRPr>
            </a:p>
          </p:txBody>
        </p:sp>
        <p:sp>
          <p:nvSpPr>
            <p:cNvPr id="72" name="Oval 24"/>
            <p:cNvSpPr/>
            <p:nvPr/>
          </p:nvSpPr>
          <p:spPr>
            <a:xfrm>
              <a:off x="7993731" y="7597810"/>
              <a:ext cx="731520" cy="73152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a:p>
          </p:txBody>
        </p:sp>
        <p:pic>
          <p:nvPicPr>
            <p:cNvPr id="73" name="Picture 2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07091" y="7811170"/>
              <a:ext cx="304800" cy="304800"/>
            </a:xfrm>
            <a:prstGeom prst="rect">
              <a:avLst/>
            </a:prstGeom>
          </p:spPr>
        </p:pic>
        <p:sp>
          <p:nvSpPr>
            <p:cNvPr id="74" name="Rectangle 26"/>
            <p:cNvSpPr/>
            <p:nvPr/>
          </p:nvSpPr>
          <p:spPr>
            <a:xfrm>
              <a:off x="9774221" y="6621907"/>
              <a:ext cx="4572388" cy="710393"/>
            </a:xfrm>
            <a:prstGeom prst="rect">
              <a:avLst/>
            </a:prstGeom>
          </p:spPr>
          <p:txBody>
            <a:bodyPr wrap="square">
              <a:spAutoFit/>
            </a:bodyPr>
            <a:lstStyle/>
            <a:p>
              <a:r>
                <a:rPr lang="nl-BE" sz="2400" dirty="0" smtClean="0">
                  <a:solidFill>
                    <a:schemeClr val="tx2">
                      <a:lumMod val="50000"/>
                    </a:schemeClr>
                  </a:solidFill>
                </a:rPr>
                <a:t>At first your investment in dividend stocks or other activa will be small but apply the right strategy and this pyramid will turn</a:t>
              </a:r>
              <a:endParaRPr lang="en-US" sz="2400" b="0" i="0" dirty="0">
                <a:solidFill>
                  <a:schemeClr val="tx2">
                    <a:lumMod val="50000"/>
                  </a:schemeClr>
                </a:solidFill>
                <a:effectLst/>
              </a:endParaRPr>
            </a:p>
          </p:txBody>
        </p:sp>
        <p:sp>
          <p:nvSpPr>
            <p:cNvPr id="75" name="TextBox 74"/>
            <p:cNvSpPr txBox="1"/>
            <p:nvPr/>
          </p:nvSpPr>
          <p:spPr>
            <a:xfrm>
              <a:off x="9774222" y="6288144"/>
              <a:ext cx="4923930" cy="418949"/>
            </a:xfrm>
            <a:prstGeom prst="rect">
              <a:avLst/>
            </a:prstGeom>
            <a:noFill/>
          </p:spPr>
          <p:txBody>
            <a:bodyPr wrap="square" rtlCol="0">
              <a:spAutoFit/>
            </a:bodyPr>
            <a:lstStyle/>
            <a:p>
              <a:r>
                <a:rPr lang="en-US" sz="4000" dirty="0" smtClean="0">
                  <a:solidFill>
                    <a:schemeClr val="tx2">
                      <a:lumMod val="50000"/>
                    </a:schemeClr>
                  </a:solidFill>
                  <a:latin typeface="Bebas Neue" panose="020B0606020202050201" pitchFamily="34" charset="0"/>
                </a:rPr>
                <a:t>Your Investments </a:t>
              </a:r>
              <a:endParaRPr lang="en-US" sz="4000" dirty="0">
                <a:solidFill>
                  <a:schemeClr val="tx2">
                    <a:lumMod val="50000"/>
                  </a:schemeClr>
                </a:solidFill>
                <a:latin typeface="Bebas Neue" panose="020B0606020202050201" pitchFamily="34" charset="0"/>
              </a:endParaRPr>
            </a:p>
          </p:txBody>
        </p:sp>
        <p:sp>
          <p:nvSpPr>
            <p:cNvPr id="76" name="Oval 28"/>
            <p:cNvSpPr/>
            <p:nvPr/>
          </p:nvSpPr>
          <p:spPr>
            <a:xfrm>
              <a:off x="8848895" y="6288144"/>
              <a:ext cx="731520" cy="73152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a:p>
          </p:txBody>
        </p:sp>
        <p:pic>
          <p:nvPicPr>
            <p:cNvPr id="77" name="Picture 2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062255" y="6518976"/>
              <a:ext cx="304800" cy="304800"/>
            </a:xfrm>
            <a:prstGeom prst="rect">
              <a:avLst/>
            </a:prstGeom>
          </p:spPr>
        </p:pic>
      </p:grpSp>
      <p:sp>
        <p:nvSpPr>
          <p:cNvPr id="4" name="Rectangle 3"/>
          <p:cNvSpPr/>
          <p:nvPr/>
        </p:nvSpPr>
        <p:spPr>
          <a:xfrm>
            <a:off x="879325" y="9746254"/>
            <a:ext cx="23031450" cy="2428435"/>
          </a:xfrm>
          <a:prstGeom prst="rect">
            <a:avLst/>
          </a:prstGeom>
          <a:noFill/>
          <a:ln w="269875">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5" name="Down Arrow 4"/>
          <p:cNvSpPr/>
          <p:nvPr/>
        </p:nvSpPr>
        <p:spPr>
          <a:xfrm rot="10800000">
            <a:off x="21334503" y="4146395"/>
            <a:ext cx="1828800" cy="3987700"/>
          </a:xfrm>
          <a:prstGeom prst="downArrow">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36998570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722438" y="680909"/>
            <a:ext cx="20942300" cy="1129427"/>
          </a:xfrm>
          <a:prstGeom prst="rect">
            <a:avLst/>
          </a:prstGeom>
          <a:noFill/>
        </p:spPr>
        <p:txBody>
          <a:bodyPr wrap="square" rtlCol="0">
            <a:noAutofit/>
          </a:bodyPr>
          <a:lstStyle/>
          <a:p>
            <a:r>
              <a:rPr lang="nl-BE" sz="6600" b="1" dirty="0" smtClean="0">
                <a:solidFill>
                  <a:schemeClr val="tx2"/>
                </a:solidFill>
                <a:latin typeface="Open Sans"/>
                <a:cs typeface="Open Sans"/>
              </a:rPr>
              <a:t>What is Emergency Fund ? </a:t>
            </a:r>
            <a:endParaRPr lang="en-US" sz="6600" b="1" dirty="0">
              <a:solidFill>
                <a:schemeClr val="tx2"/>
              </a:solidFill>
              <a:latin typeface="Open Sans"/>
              <a:cs typeface="Open Sans"/>
            </a:endParaRPr>
          </a:p>
        </p:txBody>
      </p:sp>
      <p:sp>
        <p:nvSpPr>
          <p:cNvPr id="4" name="TextBox 3"/>
          <p:cNvSpPr txBox="1"/>
          <p:nvPr/>
        </p:nvSpPr>
        <p:spPr>
          <a:xfrm>
            <a:off x="1722438" y="1685682"/>
            <a:ext cx="20942300" cy="848555"/>
          </a:xfrm>
          <a:prstGeom prst="rect">
            <a:avLst/>
          </a:prstGeom>
          <a:noFill/>
        </p:spPr>
        <p:txBody>
          <a:bodyPr wrap="square" rtlCol="0">
            <a:noAutofit/>
          </a:bodyPr>
          <a:lstStyle/>
          <a:p>
            <a:r>
              <a:rPr lang="en-US" sz="4000" dirty="0" smtClean="0">
                <a:latin typeface="Open Sans"/>
                <a:cs typeface="Open Sans"/>
              </a:rPr>
              <a:t>Emergency Fund is money that you need in case of severe problems….</a:t>
            </a:r>
            <a:endParaRPr lang="en-US" sz="4000" dirty="0">
              <a:latin typeface="Open Sans"/>
              <a:cs typeface="Open Sans"/>
            </a:endParaRPr>
          </a:p>
        </p:txBody>
      </p:sp>
      <p:sp>
        <p:nvSpPr>
          <p:cNvPr id="10" name="TextBox 9"/>
          <p:cNvSpPr txBox="1"/>
          <p:nvPr/>
        </p:nvSpPr>
        <p:spPr>
          <a:xfrm>
            <a:off x="14371338" y="3158641"/>
            <a:ext cx="9532264" cy="9356408"/>
          </a:xfrm>
          <a:prstGeom prst="rect">
            <a:avLst/>
          </a:prstGeom>
          <a:noFill/>
        </p:spPr>
        <p:txBody>
          <a:bodyPr wrap="square" rtlCol="0">
            <a:spAutoFit/>
          </a:bodyPr>
          <a:lstStyle/>
          <a:p>
            <a:pPr algn="ctr"/>
            <a:r>
              <a:rPr lang="en-US" dirty="0" smtClean="0"/>
              <a:t>Examples </a:t>
            </a:r>
          </a:p>
          <a:p>
            <a:pPr algn="ctr"/>
            <a:endParaRPr lang="en-US" dirty="0"/>
          </a:p>
          <a:p>
            <a:pPr marL="742950" indent="-742950" algn="ctr">
              <a:buAutoNum type="arabicPeriod"/>
            </a:pPr>
            <a:r>
              <a:rPr lang="en-US" dirty="0" smtClean="0"/>
              <a:t>Your car has a big problem and needs an engine fix…</a:t>
            </a:r>
          </a:p>
          <a:p>
            <a:pPr marL="742950" indent="-742950" algn="ctr">
              <a:buAutoNum type="arabicPeriod"/>
            </a:pPr>
            <a:endParaRPr lang="en-US" dirty="0"/>
          </a:p>
          <a:p>
            <a:pPr marL="742950" indent="-742950" algn="ctr">
              <a:buAutoNum type="arabicPeriod"/>
            </a:pPr>
            <a:r>
              <a:rPr lang="en-US" dirty="0" smtClean="0"/>
              <a:t>You need to go to the hospital for urgent operation such as appendicitis</a:t>
            </a:r>
          </a:p>
          <a:p>
            <a:pPr marL="742950" indent="-742950" algn="ctr">
              <a:buAutoNum type="arabicPeriod"/>
            </a:pPr>
            <a:endParaRPr lang="en-US" dirty="0"/>
          </a:p>
          <a:p>
            <a:pPr marL="742950" indent="-742950" algn="ctr">
              <a:buAutoNum type="arabicPeriod"/>
            </a:pPr>
            <a:r>
              <a:rPr lang="en-US" dirty="0" smtClean="0"/>
              <a:t>Your wash machine breaks down and you need to buy a new one</a:t>
            </a:r>
          </a:p>
          <a:p>
            <a:pPr marL="742950" indent="-742950" algn="ctr">
              <a:buAutoNum type="arabicPeriod"/>
            </a:pPr>
            <a:endParaRPr lang="en-US" dirty="0"/>
          </a:p>
          <a:p>
            <a:pPr marL="742950" indent="-742950" algn="ctr">
              <a:buAutoNum type="arabicPeriod"/>
            </a:pPr>
            <a:r>
              <a:rPr lang="en-US" dirty="0" smtClean="0"/>
              <a:t>The roof of your house starts to leak and you need an expensive repair…</a:t>
            </a:r>
          </a:p>
          <a:p>
            <a:pPr marL="742950" indent="-742950">
              <a:buAutoNum type="arabicPeriod"/>
            </a:pPr>
            <a:endParaRPr lang="en-US" dirty="0"/>
          </a:p>
        </p:txBody>
      </p:sp>
      <p:sp>
        <p:nvSpPr>
          <p:cNvPr id="11" name="TextBox 10"/>
          <p:cNvSpPr txBox="1"/>
          <p:nvPr/>
        </p:nvSpPr>
        <p:spPr>
          <a:xfrm>
            <a:off x="2846328" y="9640388"/>
            <a:ext cx="9612330" cy="3739485"/>
          </a:xfrm>
          <a:prstGeom prst="rect">
            <a:avLst/>
          </a:prstGeom>
          <a:noFill/>
        </p:spPr>
        <p:txBody>
          <a:bodyPr wrap="square" rtlCol="0">
            <a:spAutoFit/>
          </a:bodyPr>
          <a:lstStyle/>
          <a:p>
            <a:pPr algn="ctr"/>
            <a:endParaRPr lang="en-US" sz="5400" dirty="0" smtClean="0"/>
          </a:p>
          <a:p>
            <a:pPr algn="ctr"/>
            <a:endParaRPr lang="en-US" sz="5400" dirty="0"/>
          </a:p>
          <a:p>
            <a:pPr algn="ctr"/>
            <a:endParaRPr lang="en-US" dirty="0" smtClean="0"/>
          </a:p>
          <a:p>
            <a:pPr marL="742950" indent="-742950" algn="ctr">
              <a:buAutoNum type="arabicPeriod"/>
            </a:pPr>
            <a:endParaRPr lang="en-US" dirty="0"/>
          </a:p>
          <a:p>
            <a:pPr marL="742950" indent="-742950" algn="ctr">
              <a:buAutoNum type="arabicPeriod"/>
            </a:pPr>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3459" y="2815109"/>
            <a:ext cx="4850098" cy="2538218"/>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48438" y="6358100"/>
            <a:ext cx="10408110" cy="6053697"/>
          </a:xfrm>
          <a:prstGeom prst="rect">
            <a:avLst/>
          </a:prstGeom>
        </p:spPr>
      </p:pic>
    </p:spTree>
    <p:extLst>
      <p:ext uri="{BB962C8B-B14F-4D97-AF65-F5344CB8AC3E}">
        <p14:creationId xmlns:p14="http://schemas.microsoft.com/office/powerpoint/2010/main" val="21015031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722438" y="680909"/>
            <a:ext cx="20942300" cy="1129427"/>
          </a:xfrm>
          <a:prstGeom prst="rect">
            <a:avLst/>
          </a:prstGeom>
          <a:noFill/>
        </p:spPr>
        <p:txBody>
          <a:bodyPr wrap="square" rtlCol="0">
            <a:noAutofit/>
          </a:bodyPr>
          <a:lstStyle/>
          <a:p>
            <a:r>
              <a:rPr lang="nl-BE" sz="6600" b="1" dirty="0" smtClean="0">
                <a:solidFill>
                  <a:schemeClr val="tx2"/>
                </a:solidFill>
                <a:latin typeface="Open Sans"/>
                <a:cs typeface="Open Sans"/>
              </a:rPr>
              <a:t>How much money in your Emergency Fund ? </a:t>
            </a:r>
            <a:endParaRPr lang="en-US" sz="6600" b="1" dirty="0">
              <a:solidFill>
                <a:schemeClr val="tx2"/>
              </a:solidFill>
              <a:latin typeface="Open Sans"/>
              <a:cs typeface="Open Sans"/>
            </a:endParaRPr>
          </a:p>
        </p:txBody>
      </p:sp>
      <p:sp>
        <p:nvSpPr>
          <p:cNvPr id="4" name="TextBox 3"/>
          <p:cNvSpPr txBox="1"/>
          <p:nvPr/>
        </p:nvSpPr>
        <p:spPr>
          <a:xfrm>
            <a:off x="1722438" y="1685682"/>
            <a:ext cx="20942300" cy="848555"/>
          </a:xfrm>
          <a:prstGeom prst="rect">
            <a:avLst/>
          </a:prstGeom>
          <a:noFill/>
        </p:spPr>
        <p:txBody>
          <a:bodyPr wrap="square" rtlCol="0">
            <a:noAutofit/>
          </a:bodyPr>
          <a:lstStyle/>
          <a:p>
            <a:r>
              <a:rPr lang="en-US" sz="4000" dirty="0" smtClean="0">
                <a:latin typeface="Open Sans"/>
                <a:cs typeface="Open Sans"/>
              </a:rPr>
              <a:t>Emergency Fund money is a multiplier of your monthly salary</a:t>
            </a:r>
            <a:endParaRPr lang="en-US" sz="4000" dirty="0">
              <a:latin typeface="Open Sans"/>
              <a:cs typeface="Open Sans"/>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423923" y="2815109"/>
            <a:ext cx="8780595" cy="6971793"/>
          </a:xfrm>
          <a:prstGeom prst="rect">
            <a:avLst/>
          </a:prstGeom>
        </p:spPr>
      </p:pic>
      <p:sp>
        <p:nvSpPr>
          <p:cNvPr id="8" name="Rectangle 7"/>
          <p:cNvSpPr/>
          <p:nvPr/>
        </p:nvSpPr>
        <p:spPr>
          <a:xfrm>
            <a:off x="892990" y="3360766"/>
            <a:ext cx="12277335" cy="1446550"/>
          </a:xfrm>
          <a:prstGeom prst="rect">
            <a:avLst/>
          </a:prstGeom>
        </p:spPr>
        <p:txBody>
          <a:bodyPr wrap="none">
            <a:spAutoFit/>
          </a:bodyPr>
          <a:lstStyle/>
          <a:p>
            <a:pPr algn="ctr"/>
            <a:r>
              <a:rPr lang="en-US" sz="4400" b="1" dirty="0" smtClean="0"/>
              <a:t>YOU NEED 6 TO 14 MONTHS OF</a:t>
            </a:r>
          </a:p>
          <a:p>
            <a:pPr algn="ctr"/>
            <a:r>
              <a:rPr lang="en-US" sz="4400" b="1" dirty="0" smtClean="0"/>
              <a:t>YOUR MONTHLY SALARY ON A SAVINGSACCOUNT !!</a:t>
            </a:r>
            <a:endParaRPr lang="en-US" sz="4400" b="1" dirty="0"/>
          </a:p>
        </p:txBody>
      </p:sp>
      <p:sp>
        <p:nvSpPr>
          <p:cNvPr id="9" name="TextBox 8"/>
          <p:cNvSpPr txBox="1"/>
          <p:nvPr/>
        </p:nvSpPr>
        <p:spPr>
          <a:xfrm>
            <a:off x="2661324" y="5131836"/>
            <a:ext cx="9532264" cy="8032968"/>
          </a:xfrm>
          <a:prstGeom prst="rect">
            <a:avLst/>
          </a:prstGeom>
          <a:noFill/>
        </p:spPr>
        <p:txBody>
          <a:bodyPr wrap="square" rtlCol="0">
            <a:spAutoFit/>
          </a:bodyPr>
          <a:lstStyle/>
          <a:p>
            <a:pPr algn="ctr"/>
            <a:r>
              <a:rPr lang="en-US" dirty="0" smtClean="0"/>
              <a:t>Example</a:t>
            </a:r>
          </a:p>
          <a:p>
            <a:pPr algn="ctr"/>
            <a:endParaRPr lang="en-US" dirty="0"/>
          </a:p>
          <a:p>
            <a:pPr marL="742950" indent="-742950" algn="ctr">
              <a:buAutoNum type="arabicPeriod"/>
            </a:pPr>
            <a:r>
              <a:rPr lang="en-US" dirty="0" smtClean="0"/>
              <a:t>You have 1500 euro net salary</a:t>
            </a:r>
          </a:p>
          <a:p>
            <a:pPr marL="742950" indent="-742950" algn="ctr">
              <a:buAutoNum type="arabicPeriod"/>
            </a:pPr>
            <a:endParaRPr lang="en-US" dirty="0"/>
          </a:p>
          <a:p>
            <a:pPr marL="742950" indent="-742950" algn="ctr">
              <a:buAutoNum type="arabicPeriod"/>
            </a:pPr>
            <a:r>
              <a:rPr lang="en-US" dirty="0" smtClean="0"/>
              <a:t>You are 21 years old</a:t>
            </a:r>
          </a:p>
          <a:p>
            <a:pPr marL="742950" indent="-742950" algn="ctr">
              <a:buAutoNum type="arabicPeriod"/>
            </a:pPr>
            <a:endParaRPr lang="en-US" dirty="0"/>
          </a:p>
          <a:p>
            <a:pPr marL="742950" indent="-742950" algn="ctr">
              <a:buAutoNum type="arabicPeriod"/>
            </a:pPr>
            <a:r>
              <a:rPr lang="en-US" dirty="0" smtClean="0"/>
              <a:t>You need to save 9.000 euro as an emergency fund to start with</a:t>
            </a:r>
          </a:p>
          <a:p>
            <a:pPr marL="742950" indent="-742950" algn="ctr">
              <a:buAutoNum type="arabicPeriod"/>
            </a:pPr>
            <a:endParaRPr lang="en-US" dirty="0"/>
          </a:p>
          <a:p>
            <a:pPr marL="742950" indent="-742950" algn="ctr">
              <a:buAutoNum type="arabicPeriod"/>
            </a:pPr>
            <a:r>
              <a:rPr lang="en-US" dirty="0" smtClean="0"/>
              <a:t>When you marry or have kids, you can grow the amount to 14x your salary !</a:t>
            </a:r>
          </a:p>
          <a:p>
            <a:pPr marL="742950" indent="-742950">
              <a:buAutoNum type="arabicPeriod"/>
            </a:pPr>
            <a:endParaRPr lang="en-US" dirty="0"/>
          </a:p>
        </p:txBody>
      </p:sp>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238332" y="10067774"/>
            <a:ext cx="5715000" cy="2990850"/>
          </a:xfrm>
          <a:prstGeom prst="rect">
            <a:avLst/>
          </a:prstGeom>
        </p:spPr>
      </p:pic>
    </p:spTree>
    <p:extLst>
      <p:ext uri="{BB962C8B-B14F-4D97-AF65-F5344CB8AC3E}">
        <p14:creationId xmlns:p14="http://schemas.microsoft.com/office/powerpoint/2010/main" val="6509056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722438" y="680909"/>
            <a:ext cx="20942300" cy="1129427"/>
          </a:xfrm>
          <a:prstGeom prst="rect">
            <a:avLst/>
          </a:prstGeom>
          <a:noFill/>
        </p:spPr>
        <p:txBody>
          <a:bodyPr wrap="square" rtlCol="0">
            <a:noAutofit/>
          </a:bodyPr>
          <a:lstStyle/>
          <a:p>
            <a:r>
              <a:rPr lang="nl-BE" sz="6600" b="1" dirty="0" smtClean="0">
                <a:solidFill>
                  <a:schemeClr val="tx2"/>
                </a:solidFill>
                <a:latin typeface="Open Sans"/>
                <a:cs typeface="Open Sans"/>
              </a:rPr>
              <a:t>Your Financial Pyramid</a:t>
            </a:r>
            <a:endParaRPr lang="en-US" sz="6600" b="1" dirty="0">
              <a:solidFill>
                <a:schemeClr val="tx2"/>
              </a:solidFill>
              <a:latin typeface="Open Sans"/>
              <a:cs typeface="Open Sans"/>
            </a:endParaRPr>
          </a:p>
        </p:txBody>
      </p:sp>
      <p:sp>
        <p:nvSpPr>
          <p:cNvPr id="12" name="TextBox 11"/>
          <p:cNvSpPr txBox="1"/>
          <p:nvPr/>
        </p:nvSpPr>
        <p:spPr>
          <a:xfrm>
            <a:off x="1722438" y="1685682"/>
            <a:ext cx="20942300" cy="848555"/>
          </a:xfrm>
          <a:prstGeom prst="rect">
            <a:avLst/>
          </a:prstGeom>
          <a:noFill/>
        </p:spPr>
        <p:txBody>
          <a:bodyPr wrap="square" rtlCol="0">
            <a:noAutofit/>
          </a:bodyPr>
          <a:lstStyle/>
          <a:p>
            <a:r>
              <a:rPr lang="en-US" sz="4000" dirty="0" smtClean="0">
                <a:latin typeface="Open Sans"/>
                <a:cs typeface="Open Sans"/>
              </a:rPr>
              <a:t>Learn about each layer of your Life Financial Pyramid</a:t>
            </a:r>
            <a:endParaRPr lang="en-US" sz="4000" dirty="0">
              <a:latin typeface="Open Sans"/>
              <a:cs typeface="Open Sans"/>
            </a:endParaRPr>
          </a:p>
        </p:txBody>
      </p:sp>
      <p:grpSp>
        <p:nvGrpSpPr>
          <p:cNvPr id="2" name="Группа 77"/>
          <p:cNvGrpSpPr/>
          <p:nvPr/>
        </p:nvGrpSpPr>
        <p:grpSpPr>
          <a:xfrm>
            <a:off x="2773171" y="3220435"/>
            <a:ext cx="19312369" cy="8558999"/>
            <a:chOff x="6541653" y="6186926"/>
            <a:chExt cx="11429674" cy="5065488"/>
          </a:xfrm>
        </p:grpSpPr>
        <p:grpSp>
          <p:nvGrpSpPr>
            <p:cNvPr id="3" name="Group 6"/>
            <p:cNvGrpSpPr/>
            <p:nvPr/>
          </p:nvGrpSpPr>
          <p:grpSpPr>
            <a:xfrm>
              <a:off x="12015539" y="6186926"/>
              <a:ext cx="5955788" cy="4855191"/>
              <a:chOff x="2358218" y="2177834"/>
              <a:chExt cx="4217987" cy="3438526"/>
            </a:xfrm>
          </p:grpSpPr>
          <p:sp>
            <p:nvSpPr>
              <p:cNvPr id="55" name="Freeform 7"/>
              <p:cNvSpPr>
                <a:spLocks/>
              </p:cNvSpPr>
              <p:nvPr/>
            </p:nvSpPr>
            <p:spPr bwMode="auto">
              <a:xfrm>
                <a:off x="3858405" y="2562009"/>
                <a:ext cx="1076325" cy="879475"/>
              </a:xfrm>
              <a:custGeom>
                <a:avLst/>
                <a:gdLst>
                  <a:gd name="T0" fmla="*/ 182 w 678"/>
                  <a:gd name="T1" fmla="*/ 554 h 554"/>
                  <a:gd name="T2" fmla="*/ 678 w 678"/>
                  <a:gd name="T3" fmla="*/ 218 h 554"/>
                  <a:gd name="T4" fmla="*/ 541 w 678"/>
                  <a:gd name="T5" fmla="*/ 0 h 554"/>
                  <a:gd name="T6" fmla="*/ 0 w 678"/>
                  <a:gd name="T7" fmla="*/ 365 h 554"/>
                  <a:gd name="T8" fmla="*/ 182 w 678"/>
                  <a:gd name="T9" fmla="*/ 554 h 554"/>
                </a:gdLst>
                <a:ahLst/>
                <a:cxnLst>
                  <a:cxn ang="0">
                    <a:pos x="T0" y="T1"/>
                  </a:cxn>
                  <a:cxn ang="0">
                    <a:pos x="T2" y="T3"/>
                  </a:cxn>
                  <a:cxn ang="0">
                    <a:pos x="T4" y="T5"/>
                  </a:cxn>
                  <a:cxn ang="0">
                    <a:pos x="T6" y="T7"/>
                  </a:cxn>
                  <a:cxn ang="0">
                    <a:pos x="T8" y="T9"/>
                  </a:cxn>
                </a:cxnLst>
                <a:rect l="0" t="0" r="r" b="b"/>
                <a:pathLst>
                  <a:path w="678" h="554">
                    <a:moveTo>
                      <a:pt x="182" y="554"/>
                    </a:moveTo>
                    <a:lnTo>
                      <a:pt x="678" y="218"/>
                    </a:lnTo>
                    <a:lnTo>
                      <a:pt x="541" y="0"/>
                    </a:lnTo>
                    <a:lnTo>
                      <a:pt x="0" y="365"/>
                    </a:lnTo>
                    <a:lnTo>
                      <a:pt x="182" y="554"/>
                    </a:lnTo>
                    <a:close/>
                  </a:path>
                </a:pathLst>
              </a:custGeom>
              <a:gradFill>
                <a:gsLst>
                  <a:gs pos="0">
                    <a:schemeClr val="accent3">
                      <a:lumMod val="75000"/>
                    </a:schemeClr>
                  </a:gs>
                  <a:gs pos="80000">
                    <a:schemeClr val="accent3"/>
                  </a:gs>
                </a:gsLst>
                <a:lin ang="10800000" scaled="1"/>
              </a:gradFill>
              <a:ln>
                <a:noFill/>
              </a:ln>
              <a:extLst/>
            </p:spPr>
            <p:txBody>
              <a:bodyPr vert="horz" wrap="square" lIns="91440" tIns="45720" rIns="91440" bIns="45720" numCol="1" anchor="t" anchorCtr="0" compatLnSpc="1">
                <a:prstTxWarp prst="textNoShape">
                  <a:avLst/>
                </a:prstTxWarp>
              </a:bodyPr>
              <a:lstStyle/>
              <a:p>
                <a:endParaRPr lang="id-ID" sz="6000"/>
              </a:p>
            </p:txBody>
          </p:sp>
          <p:sp>
            <p:nvSpPr>
              <p:cNvPr id="56" name="Freeform 8"/>
              <p:cNvSpPr>
                <a:spLocks/>
              </p:cNvSpPr>
              <p:nvPr/>
            </p:nvSpPr>
            <p:spPr bwMode="auto">
              <a:xfrm>
                <a:off x="2358218" y="4084422"/>
                <a:ext cx="3652837" cy="1531938"/>
              </a:xfrm>
              <a:custGeom>
                <a:avLst/>
                <a:gdLst>
                  <a:gd name="T0" fmla="*/ 2075 w 2301"/>
                  <a:gd name="T1" fmla="*/ 0 h 965"/>
                  <a:gd name="T2" fmla="*/ 226 w 2301"/>
                  <a:gd name="T3" fmla="*/ 593 h 965"/>
                  <a:gd name="T4" fmla="*/ 0 w 2301"/>
                  <a:gd name="T5" fmla="*/ 965 h 965"/>
                  <a:gd name="T6" fmla="*/ 2301 w 2301"/>
                  <a:gd name="T7" fmla="*/ 375 h 965"/>
                  <a:gd name="T8" fmla="*/ 2075 w 2301"/>
                  <a:gd name="T9" fmla="*/ 0 h 965"/>
                </a:gdLst>
                <a:ahLst/>
                <a:cxnLst>
                  <a:cxn ang="0">
                    <a:pos x="T0" y="T1"/>
                  </a:cxn>
                  <a:cxn ang="0">
                    <a:pos x="T2" y="T3"/>
                  </a:cxn>
                  <a:cxn ang="0">
                    <a:pos x="T4" y="T5"/>
                  </a:cxn>
                  <a:cxn ang="0">
                    <a:pos x="T6" y="T7"/>
                  </a:cxn>
                  <a:cxn ang="0">
                    <a:pos x="T8" y="T9"/>
                  </a:cxn>
                </a:cxnLst>
                <a:rect l="0" t="0" r="r" b="b"/>
                <a:pathLst>
                  <a:path w="2301" h="965">
                    <a:moveTo>
                      <a:pt x="2075" y="0"/>
                    </a:moveTo>
                    <a:lnTo>
                      <a:pt x="226" y="593"/>
                    </a:lnTo>
                    <a:lnTo>
                      <a:pt x="0" y="965"/>
                    </a:lnTo>
                    <a:lnTo>
                      <a:pt x="2301" y="375"/>
                    </a:lnTo>
                    <a:lnTo>
                      <a:pt x="2075" y="0"/>
                    </a:lnTo>
                    <a:close/>
                  </a:path>
                </a:pathLst>
              </a:custGeom>
              <a:gradFill>
                <a:gsLst>
                  <a:gs pos="0">
                    <a:schemeClr val="accent1">
                      <a:lumMod val="75000"/>
                    </a:schemeClr>
                  </a:gs>
                  <a:gs pos="80000">
                    <a:schemeClr val="accent1"/>
                  </a:gs>
                </a:gsLst>
                <a:lin ang="10800000" scaled="1"/>
              </a:gradFill>
              <a:ln>
                <a:noFill/>
              </a:ln>
              <a:extLst/>
            </p:spPr>
            <p:txBody>
              <a:bodyPr vert="horz" wrap="square" lIns="91440" tIns="45720" rIns="91440" bIns="45720" numCol="1" anchor="t" anchorCtr="0" compatLnSpc="1">
                <a:prstTxWarp prst="textNoShape">
                  <a:avLst/>
                </a:prstTxWarp>
              </a:bodyPr>
              <a:lstStyle/>
              <a:p>
                <a:endParaRPr lang="id-ID" sz="6000"/>
              </a:p>
            </p:txBody>
          </p:sp>
          <p:sp>
            <p:nvSpPr>
              <p:cNvPr id="57" name="Freeform 9"/>
              <p:cNvSpPr>
                <a:spLocks/>
              </p:cNvSpPr>
              <p:nvPr/>
            </p:nvSpPr>
            <p:spPr bwMode="auto">
              <a:xfrm>
                <a:off x="2929718" y="3141447"/>
                <a:ext cx="2511425" cy="1538288"/>
              </a:xfrm>
              <a:custGeom>
                <a:avLst/>
                <a:gdLst>
                  <a:gd name="T0" fmla="*/ 1352 w 1582"/>
                  <a:gd name="T1" fmla="*/ 0 h 969"/>
                  <a:gd name="T2" fmla="*/ 226 w 1582"/>
                  <a:gd name="T3" fmla="*/ 594 h 969"/>
                  <a:gd name="T4" fmla="*/ 0 w 1582"/>
                  <a:gd name="T5" fmla="*/ 969 h 969"/>
                  <a:gd name="T6" fmla="*/ 1582 w 1582"/>
                  <a:gd name="T7" fmla="*/ 379 h 969"/>
                  <a:gd name="T8" fmla="*/ 1352 w 1582"/>
                  <a:gd name="T9" fmla="*/ 0 h 969"/>
                </a:gdLst>
                <a:ahLst/>
                <a:cxnLst>
                  <a:cxn ang="0">
                    <a:pos x="T0" y="T1"/>
                  </a:cxn>
                  <a:cxn ang="0">
                    <a:pos x="T2" y="T3"/>
                  </a:cxn>
                  <a:cxn ang="0">
                    <a:pos x="T4" y="T5"/>
                  </a:cxn>
                  <a:cxn ang="0">
                    <a:pos x="T6" y="T7"/>
                  </a:cxn>
                  <a:cxn ang="0">
                    <a:pos x="T8" y="T9"/>
                  </a:cxn>
                </a:cxnLst>
                <a:rect l="0" t="0" r="r" b="b"/>
                <a:pathLst>
                  <a:path w="1582" h="969">
                    <a:moveTo>
                      <a:pt x="1352" y="0"/>
                    </a:moveTo>
                    <a:lnTo>
                      <a:pt x="226" y="594"/>
                    </a:lnTo>
                    <a:lnTo>
                      <a:pt x="0" y="969"/>
                    </a:lnTo>
                    <a:lnTo>
                      <a:pt x="1582" y="379"/>
                    </a:lnTo>
                    <a:lnTo>
                      <a:pt x="1352" y="0"/>
                    </a:lnTo>
                    <a:close/>
                  </a:path>
                </a:pathLst>
              </a:custGeom>
              <a:gradFill>
                <a:gsLst>
                  <a:gs pos="0">
                    <a:schemeClr val="accent2">
                      <a:lumMod val="75000"/>
                    </a:schemeClr>
                  </a:gs>
                  <a:gs pos="80000">
                    <a:schemeClr val="accent2"/>
                  </a:gs>
                </a:gsLst>
                <a:lin ang="10800000" scaled="1"/>
              </a:gradFill>
              <a:ln>
                <a:noFill/>
              </a:ln>
              <a:extLst/>
            </p:spPr>
            <p:txBody>
              <a:bodyPr vert="horz" wrap="square" lIns="91440" tIns="45720" rIns="91440" bIns="45720" numCol="1" anchor="t" anchorCtr="0" compatLnSpc="1">
                <a:prstTxWarp prst="textNoShape">
                  <a:avLst/>
                </a:prstTxWarp>
              </a:bodyPr>
              <a:lstStyle/>
              <a:p>
                <a:endParaRPr lang="id-ID" sz="6000"/>
              </a:p>
            </p:txBody>
          </p:sp>
          <p:sp>
            <p:nvSpPr>
              <p:cNvPr id="58" name="Freeform 10"/>
              <p:cNvSpPr>
                <a:spLocks/>
              </p:cNvSpPr>
              <p:nvPr/>
            </p:nvSpPr>
            <p:spPr bwMode="auto">
              <a:xfrm>
                <a:off x="2358218" y="5025809"/>
                <a:ext cx="4217987" cy="590550"/>
              </a:xfrm>
              <a:custGeom>
                <a:avLst/>
                <a:gdLst>
                  <a:gd name="T0" fmla="*/ 226 w 2657"/>
                  <a:gd name="T1" fmla="*/ 0 h 372"/>
                  <a:gd name="T2" fmla="*/ 0 w 2657"/>
                  <a:gd name="T3" fmla="*/ 372 h 372"/>
                  <a:gd name="T4" fmla="*/ 2657 w 2657"/>
                  <a:gd name="T5" fmla="*/ 372 h 372"/>
                  <a:gd name="T6" fmla="*/ 2431 w 2657"/>
                  <a:gd name="T7" fmla="*/ 0 h 372"/>
                  <a:gd name="T8" fmla="*/ 226 w 2657"/>
                  <a:gd name="T9" fmla="*/ 0 h 372"/>
                </a:gdLst>
                <a:ahLst/>
                <a:cxnLst>
                  <a:cxn ang="0">
                    <a:pos x="T0" y="T1"/>
                  </a:cxn>
                  <a:cxn ang="0">
                    <a:pos x="T2" y="T3"/>
                  </a:cxn>
                  <a:cxn ang="0">
                    <a:pos x="T4" y="T5"/>
                  </a:cxn>
                  <a:cxn ang="0">
                    <a:pos x="T6" y="T7"/>
                  </a:cxn>
                  <a:cxn ang="0">
                    <a:pos x="T8" y="T9"/>
                  </a:cxn>
                </a:cxnLst>
                <a:rect l="0" t="0" r="r" b="b"/>
                <a:pathLst>
                  <a:path w="2657" h="372">
                    <a:moveTo>
                      <a:pt x="226" y="0"/>
                    </a:moveTo>
                    <a:lnTo>
                      <a:pt x="0" y="372"/>
                    </a:lnTo>
                    <a:lnTo>
                      <a:pt x="2657" y="372"/>
                    </a:lnTo>
                    <a:lnTo>
                      <a:pt x="2431" y="0"/>
                    </a:lnTo>
                    <a:lnTo>
                      <a:pt x="226" y="0"/>
                    </a:lnTo>
                    <a:close/>
                  </a:path>
                </a:pathLst>
              </a:custGeom>
              <a:gradFill>
                <a:gsLst>
                  <a:gs pos="50000">
                    <a:schemeClr val="accent1"/>
                  </a:gs>
                  <a:gs pos="100000">
                    <a:schemeClr val="accent1">
                      <a:lumMod val="60000"/>
                      <a:lumOff val="40000"/>
                    </a:schemeClr>
                  </a:gs>
                </a:gsLst>
                <a:lin ang="10800000" scaled="1"/>
              </a:gradFill>
              <a:ln>
                <a:noFill/>
              </a:ln>
              <a:extLst/>
            </p:spPr>
            <p:txBody>
              <a:bodyPr vert="horz" wrap="square" lIns="91440" tIns="45720" rIns="91440" bIns="45720" numCol="1" anchor="t" anchorCtr="0" compatLnSpc="1">
                <a:prstTxWarp prst="textNoShape">
                  <a:avLst/>
                </a:prstTxWarp>
              </a:bodyPr>
              <a:lstStyle/>
              <a:p>
                <a:endParaRPr lang="id-ID" sz="6000" dirty="0"/>
              </a:p>
            </p:txBody>
          </p:sp>
          <p:sp>
            <p:nvSpPr>
              <p:cNvPr id="59" name="Freeform 11"/>
              <p:cNvSpPr>
                <a:spLocks/>
              </p:cNvSpPr>
              <p:nvPr/>
            </p:nvSpPr>
            <p:spPr bwMode="auto">
              <a:xfrm>
                <a:off x="3493280" y="3141447"/>
                <a:ext cx="1947862" cy="601663"/>
              </a:xfrm>
              <a:custGeom>
                <a:avLst/>
                <a:gdLst>
                  <a:gd name="T0" fmla="*/ 1227 w 1227"/>
                  <a:gd name="T1" fmla="*/ 379 h 379"/>
                  <a:gd name="T2" fmla="*/ 997 w 1227"/>
                  <a:gd name="T3" fmla="*/ 0 h 379"/>
                  <a:gd name="T4" fmla="*/ 230 w 1227"/>
                  <a:gd name="T5" fmla="*/ 0 h 379"/>
                  <a:gd name="T6" fmla="*/ 0 w 1227"/>
                  <a:gd name="T7" fmla="*/ 379 h 379"/>
                  <a:gd name="T8" fmla="*/ 1227 w 1227"/>
                  <a:gd name="T9" fmla="*/ 379 h 379"/>
                </a:gdLst>
                <a:ahLst/>
                <a:cxnLst>
                  <a:cxn ang="0">
                    <a:pos x="T0" y="T1"/>
                  </a:cxn>
                  <a:cxn ang="0">
                    <a:pos x="T2" y="T3"/>
                  </a:cxn>
                  <a:cxn ang="0">
                    <a:pos x="T4" y="T5"/>
                  </a:cxn>
                  <a:cxn ang="0">
                    <a:pos x="T6" y="T7"/>
                  </a:cxn>
                  <a:cxn ang="0">
                    <a:pos x="T8" y="T9"/>
                  </a:cxn>
                </a:cxnLst>
                <a:rect l="0" t="0" r="r" b="b"/>
                <a:pathLst>
                  <a:path w="1227" h="379">
                    <a:moveTo>
                      <a:pt x="1227" y="379"/>
                    </a:moveTo>
                    <a:lnTo>
                      <a:pt x="997" y="0"/>
                    </a:lnTo>
                    <a:lnTo>
                      <a:pt x="230" y="0"/>
                    </a:lnTo>
                    <a:lnTo>
                      <a:pt x="0" y="379"/>
                    </a:lnTo>
                    <a:lnTo>
                      <a:pt x="1227" y="379"/>
                    </a:lnTo>
                    <a:close/>
                  </a:path>
                </a:pathLst>
              </a:custGeom>
              <a:gradFill>
                <a:gsLst>
                  <a:gs pos="50000">
                    <a:schemeClr val="accent3"/>
                  </a:gs>
                  <a:gs pos="100000">
                    <a:schemeClr val="accent3">
                      <a:lumMod val="60000"/>
                      <a:lumOff val="40000"/>
                    </a:schemeClr>
                  </a:gs>
                </a:gsLst>
                <a:lin ang="10800000" scaled="1"/>
              </a:gradFill>
              <a:ln>
                <a:noFill/>
              </a:ln>
              <a:extLst/>
            </p:spPr>
            <p:txBody>
              <a:bodyPr vert="horz" wrap="square" lIns="91440" tIns="45720" rIns="91440" bIns="45720" numCol="1" anchor="t" anchorCtr="0" compatLnSpc="1">
                <a:prstTxWarp prst="textNoShape">
                  <a:avLst/>
                </a:prstTxWarp>
              </a:bodyPr>
              <a:lstStyle/>
              <a:p>
                <a:endParaRPr lang="id-ID" sz="6000"/>
              </a:p>
            </p:txBody>
          </p:sp>
          <p:sp>
            <p:nvSpPr>
              <p:cNvPr id="60" name="Freeform 12"/>
              <p:cNvSpPr>
                <a:spLocks/>
              </p:cNvSpPr>
              <p:nvPr/>
            </p:nvSpPr>
            <p:spPr bwMode="auto">
              <a:xfrm>
                <a:off x="2929718" y="4084422"/>
                <a:ext cx="3076575" cy="595313"/>
              </a:xfrm>
              <a:custGeom>
                <a:avLst/>
                <a:gdLst>
                  <a:gd name="T0" fmla="*/ 226 w 1938"/>
                  <a:gd name="T1" fmla="*/ 0 h 375"/>
                  <a:gd name="T2" fmla="*/ 0 w 1938"/>
                  <a:gd name="T3" fmla="*/ 375 h 375"/>
                  <a:gd name="T4" fmla="*/ 1938 w 1938"/>
                  <a:gd name="T5" fmla="*/ 375 h 375"/>
                  <a:gd name="T6" fmla="*/ 1712 w 1938"/>
                  <a:gd name="T7" fmla="*/ 0 h 375"/>
                  <a:gd name="T8" fmla="*/ 226 w 1938"/>
                  <a:gd name="T9" fmla="*/ 0 h 375"/>
                </a:gdLst>
                <a:ahLst/>
                <a:cxnLst>
                  <a:cxn ang="0">
                    <a:pos x="T0" y="T1"/>
                  </a:cxn>
                  <a:cxn ang="0">
                    <a:pos x="T2" y="T3"/>
                  </a:cxn>
                  <a:cxn ang="0">
                    <a:pos x="T4" y="T5"/>
                  </a:cxn>
                  <a:cxn ang="0">
                    <a:pos x="T6" y="T7"/>
                  </a:cxn>
                  <a:cxn ang="0">
                    <a:pos x="T8" y="T9"/>
                  </a:cxn>
                </a:cxnLst>
                <a:rect l="0" t="0" r="r" b="b"/>
                <a:pathLst>
                  <a:path w="1938" h="375">
                    <a:moveTo>
                      <a:pt x="226" y="0"/>
                    </a:moveTo>
                    <a:lnTo>
                      <a:pt x="0" y="375"/>
                    </a:lnTo>
                    <a:lnTo>
                      <a:pt x="1938" y="375"/>
                    </a:lnTo>
                    <a:lnTo>
                      <a:pt x="1712" y="0"/>
                    </a:lnTo>
                    <a:lnTo>
                      <a:pt x="226" y="0"/>
                    </a:lnTo>
                    <a:close/>
                  </a:path>
                </a:pathLst>
              </a:custGeom>
              <a:gradFill>
                <a:gsLst>
                  <a:gs pos="50000">
                    <a:schemeClr val="accent2"/>
                  </a:gs>
                  <a:gs pos="100000">
                    <a:schemeClr val="accent2">
                      <a:lumMod val="60000"/>
                      <a:lumOff val="40000"/>
                    </a:schemeClr>
                  </a:gs>
                </a:gsLst>
                <a:lin ang="10800000" scaled="1"/>
              </a:gradFill>
              <a:ln>
                <a:noFill/>
              </a:ln>
              <a:extLst/>
            </p:spPr>
            <p:txBody>
              <a:bodyPr vert="horz" wrap="square" lIns="91440" tIns="45720" rIns="91440" bIns="45720" numCol="1" anchor="t" anchorCtr="0" compatLnSpc="1">
                <a:prstTxWarp prst="textNoShape">
                  <a:avLst/>
                </a:prstTxWarp>
              </a:bodyPr>
              <a:lstStyle/>
              <a:p>
                <a:endParaRPr lang="id-ID" sz="6000"/>
              </a:p>
            </p:txBody>
          </p:sp>
          <p:sp>
            <p:nvSpPr>
              <p:cNvPr id="61" name="Freeform 13"/>
              <p:cNvSpPr>
                <a:spLocks/>
              </p:cNvSpPr>
              <p:nvPr/>
            </p:nvSpPr>
            <p:spPr bwMode="auto">
              <a:xfrm>
                <a:off x="4009120" y="2177834"/>
                <a:ext cx="935037" cy="730250"/>
              </a:xfrm>
              <a:custGeom>
                <a:avLst/>
                <a:gdLst>
                  <a:gd name="T0" fmla="*/ 0 w 589"/>
                  <a:gd name="T1" fmla="*/ 460 h 460"/>
                  <a:gd name="T2" fmla="*/ 589 w 589"/>
                  <a:gd name="T3" fmla="*/ 460 h 460"/>
                  <a:gd name="T4" fmla="*/ 300 w 589"/>
                  <a:gd name="T5" fmla="*/ 0 h 460"/>
                  <a:gd name="T6" fmla="*/ 0 w 589"/>
                  <a:gd name="T7" fmla="*/ 460 h 460"/>
                </a:gdLst>
                <a:ahLst/>
                <a:cxnLst>
                  <a:cxn ang="0">
                    <a:pos x="T0" y="T1"/>
                  </a:cxn>
                  <a:cxn ang="0">
                    <a:pos x="T2" y="T3"/>
                  </a:cxn>
                  <a:cxn ang="0">
                    <a:pos x="T4" y="T5"/>
                  </a:cxn>
                  <a:cxn ang="0">
                    <a:pos x="T6" y="T7"/>
                  </a:cxn>
                </a:cxnLst>
                <a:rect l="0" t="0" r="r" b="b"/>
                <a:pathLst>
                  <a:path w="589" h="460">
                    <a:moveTo>
                      <a:pt x="0" y="460"/>
                    </a:moveTo>
                    <a:lnTo>
                      <a:pt x="589" y="460"/>
                    </a:lnTo>
                    <a:lnTo>
                      <a:pt x="300" y="0"/>
                    </a:lnTo>
                    <a:lnTo>
                      <a:pt x="0" y="460"/>
                    </a:lnTo>
                    <a:close/>
                  </a:path>
                </a:pathLst>
              </a:custGeom>
              <a:gradFill>
                <a:gsLst>
                  <a:gs pos="50000">
                    <a:schemeClr val="accent5"/>
                  </a:gs>
                  <a:gs pos="100000">
                    <a:schemeClr val="accent5">
                      <a:lumMod val="60000"/>
                      <a:lumOff val="40000"/>
                    </a:schemeClr>
                  </a:gs>
                </a:gsLst>
                <a:lin ang="10800000" scaled="1"/>
              </a:gradFill>
              <a:ln>
                <a:noFill/>
              </a:ln>
              <a:extLst/>
            </p:spPr>
            <p:txBody>
              <a:bodyPr vert="horz" wrap="square" lIns="91440" tIns="45720" rIns="91440" bIns="45720" numCol="1" anchor="t" anchorCtr="0" compatLnSpc="1">
                <a:prstTxWarp prst="textNoShape">
                  <a:avLst/>
                </a:prstTxWarp>
              </a:bodyPr>
              <a:lstStyle/>
              <a:p>
                <a:endParaRPr lang="id-ID" sz="6000"/>
              </a:p>
            </p:txBody>
          </p:sp>
        </p:grpSp>
        <p:sp>
          <p:nvSpPr>
            <p:cNvPr id="62" name="Rectangle 14"/>
            <p:cNvSpPr/>
            <p:nvPr/>
          </p:nvSpPr>
          <p:spPr>
            <a:xfrm>
              <a:off x="7466979" y="10542021"/>
              <a:ext cx="4923931" cy="710393"/>
            </a:xfrm>
            <a:prstGeom prst="rect">
              <a:avLst/>
            </a:prstGeom>
          </p:spPr>
          <p:txBody>
            <a:bodyPr wrap="square">
              <a:spAutoFit/>
            </a:bodyPr>
            <a:lstStyle/>
            <a:p>
              <a:r>
                <a:rPr lang="en-US" sz="2400" dirty="0" smtClean="0">
                  <a:solidFill>
                    <a:schemeClr val="tx2">
                      <a:lumMod val="50000"/>
                    </a:schemeClr>
                  </a:solidFill>
                </a:rPr>
                <a:t>Establish your financial buffer of 6 to 18 months of your current salary and don’t touch it. Put it on a savings account for unexpected financial setbacks</a:t>
              </a:r>
              <a:endParaRPr lang="en-US" sz="2400" b="0" i="0" dirty="0">
                <a:solidFill>
                  <a:schemeClr val="tx2">
                    <a:lumMod val="50000"/>
                  </a:schemeClr>
                </a:solidFill>
                <a:effectLst/>
              </a:endParaRPr>
            </a:p>
          </p:txBody>
        </p:sp>
        <p:sp>
          <p:nvSpPr>
            <p:cNvPr id="63" name="TextBox 62"/>
            <p:cNvSpPr txBox="1"/>
            <p:nvPr/>
          </p:nvSpPr>
          <p:spPr>
            <a:xfrm>
              <a:off x="7466980" y="10208258"/>
              <a:ext cx="4923930" cy="418949"/>
            </a:xfrm>
            <a:prstGeom prst="rect">
              <a:avLst/>
            </a:prstGeom>
            <a:noFill/>
          </p:spPr>
          <p:txBody>
            <a:bodyPr wrap="square" rtlCol="0">
              <a:spAutoFit/>
            </a:bodyPr>
            <a:lstStyle/>
            <a:p>
              <a:r>
                <a:rPr lang="en-US" sz="4000" dirty="0" smtClean="0">
                  <a:solidFill>
                    <a:schemeClr val="tx2">
                      <a:lumMod val="50000"/>
                    </a:schemeClr>
                  </a:solidFill>
                  <a:latin typeface="Bebas Neue" panose="020B0606020202050201" pitchFamily="34" charset="0"/>
                </a:rPr>
                <a:t>Your Financial buffer</a:t>
              </a:r>
              <a:endParaRPr lang="en-US" sz="4000" dirty="0">
                <a:solidFill>
                  <a:schemeClr val="tx2">
                    <a:lumMod val="50000"/>
                  </a:schemeClr>
                </a:solidFill>
                <a:latin typeface="Bebas Neue" panose="020B0606020202050201" pitchFamily="34" charset="0"/>
              </a:endParaRPr>
            </a:p>
          </p:txBody>
        </p:sp>
        <p:sp>
          <p:nvSpPr>
            <p:cNvPr id="64" name="Oval 16"/>
            <p:cNvSpPr/>
            <p:nvPr/>
          </p:nvSpPr>
          <p:spPr>
            <a:xfrm>
              <a:off x="6541653" y="10208258"/>
              <a:ext cx="731520" cy="73152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a:p>
          </p:txBody>
        </p:sp>
        <p:pic>
          <p:nvPicPr>
            <p:cNvPr id="65" name="Picture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62824" y="10421618"/>
              <a:ext cx="304800" cy="304800"/>
            </a:xfrm>
            <a:prstGeom prst="rect">
              <a:avLst/>
            </a:prstGeom>
          </p:spPr>
        </p:pic>
        <p:sp>
          <p:nvSpPr>
            <p:cNvPr id="66" name="Rectangle 18"/>
            <p:cNvSpPr/>
            <p:nvPr/>
          </p:nvSpPr>
          <p:spPr>
            <a:xfrm>
              <a:off x="8171135" y="9229905"/>
              <a:ext cx="4548560" cy="710393"/>
            </a:xfrm>
            <a:prstGeom prst="rect">
              <a:avLst/>
            </a:prstGeom>
          </p:spPr>
          <p:txBody>
            <a:bodyPr wrap="square">
              <a:spAutoFit/>
            </a:bodyPr>
            <a:lstStyle/>
            <a:p>
              <a:r>
                <a:rPr lang="en-US" sz="2400" dirty="0" smtClean="0">
                  <a:solidFill>
                    <a:schemeClr val="tx2">
                      <a:lumMod val="50000"/>
                    </a:schemeClr>
                  </a:solidFill>
                </a:rPr>
                <a:t>Save a defined amount for your pension. This can be done through a pension fund, pension insurance plan or through your employer if they offer it.</a:t>
              </a:r>
              <a:endParaRPr lang="en-US" sz="2400" b="0" i="0" dirty="0">
                <a:solidFill>
                  <a:schemeClr val="tx2">
                    <a:lumMod val="50000"/>
                  </a:schemeClr>
                </a:solidFill>
                <a:effectLst/>
              </a:endParaRPr>
            </a:p>
          </p:txBody>
        </p:sp>
        <p:sp>
          <p:nvSpPr>
            <p:cNvPr id="67" name="TextBox 66"/>
            <p:cNvSpPr txBox="1"/>
            <p:nvPr/>
          </p:nvSpPr>
          <p:spPr>
            <a:xfrm>
              <a:off x="8171135" y="8896142"/>
              <a:ext cx="4923930" cy="418949"/>
            </a:xfrm>
            <a:prstGeom prst="rect">
              <a:avLst/>
            </a:prstGeom>
            <a:noFill/>
          </p:spPr>
          <p:txBody>
            <a:bodyPr wrap="square" rtlCol="0">
              <a:spAutoFit/>
            </a:bodyPr>
            <a:lstStyle/>
            <a:p>
              <a:r>
                <a:rPr lang="en-US" sz="4000" dirty="0" smtClean="0">
                  <a:solidFill>
                    <a:schemeClr val="tx2">
                      <a:lumMod val="50000"/>
                    </a:schemeClr>
                  </a:solidFill>
                  <a:latin typeface="Bebas Neue" panose="020B0606020202050201" pitchFamily="34" charset="0"/>
                </a:rPr>
                <a:t>Your Pension Saving Plan</a:t>
              </a:r>
              <a:endParaRPr lang="en-US" sz="4000" dirty="0">
                <a:solidFill>
                  <a:schemeClr val="tx2">
                    <a:lumMod val="50000"/>
                  </a:schemeClr>
                </a:solidFill>
                <a:latin typeface="Bebas Neue" panose="020B0606020202050201" pitchFamily="34" charset="0"/>
              </a:endParaRPr>
            </a:p>
          </p:txBody>
        </p:sp>
        <p:sp>
          <p:nvSpPr>
            <p:cNvPr id="68" name="Oval 20"/>
            <p:cNvSpPr/>
            <p:nvPr/>
          </p:nvSpPr>
          <p:spPr>
            <a:xfrm>
              <a:off x="7245808" y="8896142"/>
              <a:ext cx="731520" cy="73152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a:p>
          </p:txBody>
        </p:sp>
        <p:pic>
          <p:nvPicPr>
            <p:cNvPr id="69" name="Picture 2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66979" y="9109502"/>
              <a:ext cx="304800" cy="304800"/>
            </a:xfrm>
            <a:prstGeom prst="rect">
              <a:avLst/>
            </a:prstGeom>
          </p:spPr>
        </p:pic>
        <p:sp>
          <p:nvSpPr>
            <p:cNvPr id="70" name="Rectangle 22"/>
            <p:cNvSpPr/>
            <p:nvPr/>
          </p:nvSpPr>
          <p:spPr>
            <a:xfrm>
              <a:off x="8919057" y="7931573"/>
              <a:ext cx="4923931" cy="491810"/>
            </a:xfrm>
            <a:prstGeom prst="rect">
              <a:avLst/>
            </a:prstGeom>
          </p:spPr>
          <p:txBody>
            <a:bodyPr wrap="square">
              <a:spAutoFit/>
            </a:bodyPr>
            <a:lstStyle/>
            <a:p>
              <a:r>
                <a:rPr lang="nl-BE" sz="2400" dirty="0" smtClean="0">
                  <a:solidFill>
                    <a:schemeClr val="tx2">
                      <a:lumMod val="50000"/>
                    </a:schemeClr>
                  </a:solidFill>
                </a:rPr>
                <a:t>Save money for a specific goal or dream that you have. You can also save money for your kids or grandchild. You decide.</a:t>
              </a:r>
              <a:endParaRPr lang="en-US" sz="2400" b="0" i="0" dirty="0">
                <a:solidFill>
                  <a:schemeClr val="tx2">
                    <a:lumMod val="50000"/>
                  </a:schemeClr>
                </a:solidFill>
                <a:effectLst/>
              </a:endParaRPr>
            </a:p>
          </p:txBody>
        </p:sp>
        <p:sp>
          <p:nvSpPr>
            <p:cNvPr id="71" name="TextBox 70"/>
            <p:cNvSpPr txBox="1"/>
            <p:nvPr/>
          </p:nvSpPr>
          <p:spPr>
            <a:xfrm>
              <a:off x="8919058" y="7597810"/>
              <a:ext cx="4923930" cy="418949"/>
            </a:xfrm>
            <a:prstGeom prst="rect">
              <a:avLst/>
            </a:prstGeom>
            <a:noFill/>
          </p:spPr>
          <p:txBody>
            <a:bodyPr wrap="square" rtlCol="0">
              <a:spAutoFit/>
            </a:bodyPr>
            <a:lstStyle/>
            <a:p>
              <a:r>
                <a:rPr lang="en-US" sz="4000" dirty="0" smtClean="0">
                  <a:solidFill>
                    <a:schemeClr val="tx2">
                      <a:lumMod val="50000"/>
                    </a:schemeClr>
                  </a:solidFill>
                  <a:latin typeface="Bebas Neue" panose="020B0606020202050201" pitchFamily="34" charset="0"/>
                </a:rPr>
                <a:t>Your Savings for (grand)kids or other goals</a:t>
              </a:r>
              <a:endParaRPr lang="en-US" sz="4000" dirty="0">
                <a:solidFill>
                  <a:schemeClr val="tx2">
                    <a:lumMod val="50000"/>
                  </a:schemeClr>
                </a:solidFill>
                <a:latin typeface="Bebas Neue" panose="020B0606020202050201" pitchFamily="34" charset="0"/>
              </a:endParaRPr>
            </a:p>
          </p:txBody>
        </p:sp>
        <p:sp>
          <p:nvSpPr>
            <p:cNvPr id="72" name="Oval 24"/>
            <p:cNvSpPr/>
            <p:nvPr/>
          </p:nvSpPr>
          <p:spPr>
            <a:xfrm>
              <a:off x="7993731" y="7597810"/>
              <a:ext cx="731520" cy="73152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a:p>
          </p:txBody>
        </p:sp>
        <p:pic>
          <p:nvPicPr>
            <p:cNvPr id="73" name="Picture 2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07091" y="7811170"/>
              <a:ext cx="304800" cy="304800"/>
            </a:xfrm>
            <a:prstGeom prst="rect">
              <a:avLst/>
            </a:prstGeom>
          </p:spPr>
        </p:pic>
        <p:sp>
          <p:nvSpPr>
            <p:cNvPr id="74" name="Rectangle 26"/>
            <p:cNvSpPr/>
            <p:nvPr/>
          </p:nvSpPr>
          <p:spPr>
            <a:xfrm>
              <a:off x="9774221" y="6621907"/>
              <a:ext cx="4572388" cy="710393"/>
            </a:xfrm>
            <a:prstGeom prst="rect">
              <a:avLst/>
            </a:prstGeom>
          </p:spPr>
          <p:txBody>
            <a:bodyPr wrap="square">
              <a:spAutoFit/>
            </a:bodyPr>
            <a:lstStyle/>
            <a:p>
              <a:r>
                <a:rPr lang="nl-BE" sz="2400" dirty="0" smtClean="0">
                  <a:solidFill>
                    <a:schemeClr val="tx2">
                      <a:lumMod val="50000"/>
                    </a:schemeClr>
                  </a:solidFill>
                </a:rPr>
                <a:t>At first your investment in dividend stocks or other activa will be small but apply the right strategy and this pyramid will turn</a:t>
              </a:r>
              <a:endParaRPr lang="en-US" sz="2400" b="0" i="0" dirty="0">
                <a:solidFill>
                  <a:schemeClr val="tx2">
                    <a:lumMod val="50000"/>
                  </a:schemeClr>
                </a:solidFill>
                <a:effectLst/>
              </a:endParaRPr>
            </a:p>
          </p:txBody>
        </p:sp>
        <p:sp>
          <p:nvSpPr>
            <p:cNvPr id="75" name="TextBox 74"/>
            <p:cNvSpPr txBox="1"/>
            <p:nvPr/>
          </p:nvSpPr>
          <p:spPr>
            <a:xfrm>
              <a:off x="9774222" y="6288144"/>
              <a:ext cx="4923930" cy="418949"/>
            </a:xfrm>
            <a:prstGeom prst="rect">
              <a:avLst/>
            </a:prstGeom>
            <a:noFill/>
          </p:spPr>
          <p:txBody>
            <a:bodyPr wrap="square" rtlCol="0">
              <a:spAutoFit/>
            </a:bodyPr>
            <a:lstStyle/>
            <a:p>
              <a:r>
                <a:rPr lang="en-US" sz="4000" dirty="0" smtClean="0">
                  <a:solidFill>
                    <a:schemeClr val="tx2">
                      <a:lumMod val="50000"/>
                    </a:schemeClr>
                  </a:solidFill>
                  <a:latin typeface="Bebas Neue" panose="020B0606020202050201" pitchFamily="34" charset="0"/>
                </a:rPr>
                <a:t>Your Investments </a:t>
              </a:r>
              <a:endParaRPr lang="en-US" sz="4000" dirty="0">
                <a:solidFill>
                  <a:schemeClr val="tx2">
                    <a:lumMod val="50000"/>
                  </a:schemeClr>
                </a:solidFill>
                <a:latin typeface="Bebas Neue" panose="020B0606020202050201" pitchFamily="34" charset="0"/>
              </a:endParaRPr>
            </a:p>
          </p:txBody>
        </p:sp>
        <p:sp>
          <p:nvSpPr>
            <p:cNvPr id="76" name="Oval 28"/>
            <p:cNvSpPr/>
            <p:nvPr/>
          </p:nvSpPr>
          <p:spPr>
            <a:xfrm>
              <a:off x="8848895" y="6288144"/>
              <a:ext cx="731520" cy="73152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a:p>
          </p:txBody>
        </p:sp>
        <p:pic>
          <p:nvPicPr>
            <p:cNvPr id="77" name="Picture 2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062255" y="6518976"/>
              <a:ext cx="304800" cy="304800"/>
            </a:xfrm>
            <a:prstGeom prst="rect">
              <a:avLst/>
            </a:prstGeom>
          </p:spPr>
        </p:pic>
      </p:grpSp>
      <p:sp>
        <p:nvSpPr>
          <p:cNvPr id="4" name="Rectangle 3"/>
          <p:cNvSpPr/>
          <p:nvPr/>
        </p:nvSpPr>
        <p:spPr>
          <a:xfrm>
            <a:off x="879325" y="7378188"/>
            <a:ext cx="23031450" cy="2428435"/>
          </a:xfrm>
          <a:prstGeom prst="rect">
            <a:avLst/>
          </a:prstGeom>
          <a:noFill/>
          <a:ln w="269875">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34138238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722438" y="680909"/>
            <a:ext cx="20942300" cy="1129427"/>
          </a:xfrm>
          <a:prstGeom prst="rect">
            <a:avLst/>
          </a:prstGeom>
          <a:noFill/>
        </p:spPr>
        <p:txBody>
          <a:bodyPr wrap="square" rtlCol="0">
            <a:noAutofit/>
          </a:bodyPr>
          <a:lstStyle/>
          <a:p>
            <a:r>
              <a:rPr lang="nl-BE" sz="6600" b="1" dirty="0" smtClean="0">
                <a:solidFill>
                  <a:schemeClr val="tx2"/>
                </a:solidFill>
                <a:latin typeface="Open Sans"/>
                <a:cs typeface="Open Sans"/>
              </a:rPr>
              <a:t>Why do you need a Pension Saving Plan?</a:t>
            </a:r>
            <a:endParaRPr lang="en-US" sz="6600" b="1" dirty="0">
              <a:solidFill>
                <a:schemeClr val="tx2"/>
              </a:solidFill>
              <a:latin typeface="Open Sans"/>
              <a:cs typeface="Open Sans"/>
            </a:endParaRPr>
          </a:p>
        </p:txBody>
      </p:sp>
      <p:sp>
        <p:nvSpPr>
          <p:cNvPr id="4" name="TextBox 3"/>
          <p:cNvSpPr txBox="1"/>
          <p:nvPr/>
        </p:nvSpPr>
        <p:spPr>
          <a:xfrm>
            <a:off x="1722438" y="1685682"/>
            <a:ext cx="17137062" cy="1357918"/>
          </a:xfrm>
          <a:prstGeom prst="rect">
            <a:avLst/>
          </a:prstGeom>
          <a:noFill/>
        </p:spPr>
        <p:txBody>
          <a:bodyPr wrap="square" rtlCol="0">
            <a:noAutofit/>
          </a:bodyPr>
          <a:lstStyle/>
          <a:p>
            <a:r>
              <a:rPr lang="en-US" sz="4000" dirty="0" smtClean="0">
                <a:latin typeface="Open Sans"/>
                <a:cs typeface="Open Sans"/>
              </a:rPr>
              <a:t>How much will your government pension be after 45 years working ?</a:t>
            </a:r>
            <a:endParaRPr lang="en-US" sz="4000" dirty="0">
              <a:latin typeface="Open Sans"/>
              <a:cs typeface="Open Sans"/>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122791" y="8654664"/>
            <a:ext cx="6875488" cy="4300537"/>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043355" y="2364641"/>
            <a:ext cx="9034360" cy="5712905"/>
          </a:xfrm>
          <a:prstGeom prst="rect">
            <a:avLst/>
          </a:prstGeom>
        </p:spPr>
      </p:pic>
      <p:sp>
        <p:nvSpPr>
          <p:cNvPr id="8" name="Rectangle 7"/>
          <p:cNvSpPr/>
          <p:nvPr/>
        </p:nvSpPr>
        <p:spPr>
          <a:xfrm>
            <a:off x="1051182" y="3325098"/>
            <a:ext cx="13081851" cy="1446550"/>
          </a:xfrm>
          <a:prstGeom prst="rect">
            <a:avLst/>
          </a:prstGeom>
        </p:spPr>
        <p:txBody>
          <a:bodyPr wrap="none">
            <a:spAutoFit/>
          </a:bodyPr>
          <a:lstStyle/>
          <a:p>
            <a:pPr algn="ctr"/>
            <a:r>
              <a:rPr lang="en-US" sz="4400" b="1" dirty="0" smtClean="0"/>
              <a:t>YOU NEED TO WORK UNTIL THE AGE OF 67 </a:t>
            </a:r>
          </a:p>
          <a:p>
            <a:pPr algn="ctr"/>
            <a:r>
              <a:rPr lang="en-US" sz="4400" b="1" dirty="0" smtClean="0"/>
              <a:t>UNLESS YOU HAVE A FINANCIAL PLAN TO RETIRE EARLY</a:t>
            </a:r>
            <a:endParaRPr lang="en-US" sz="4400" b="1" dirty="0"/>
          </a:p>
        </p:txBody>
      </p:sp>
      <p:sp>
        <p:nvSpPr>
          <p:cNvPr id="9" name="TextBox 8"/>
          <p:cNvSpPr txBox="1"/>
          <p:nvPr/>
        </p:nvSpPr>
        <p:spPr>
          <a:xfrm>
            <a:off x="2661324" y="5131836"/>
            <a:ext cx="9532264" cy="9356408"/>
          </a:xfrm>
          <a:prstGeom prst="rect">
            <a:avLst/>
          </a:prstGeom>
          <a:noFill/>
        </p:spPr>
        <p:txBody>
          <a:bodyPr wrap="square" rtlCol="0">
            <a:spAutoFit/>
          </a:bodyPr>
          <a:lstStyle/>
          <a:p>
            <a:pPr marL="571500" indent="-571500">
              <a:buFont typeface="Arial" panose="020B0604020202020204" pitchFamily="34" charset="0"/>
              <a:buChar char="•"/>
            </a:pPr>
            <a:r>
              <a:rPr lang="en-US" dirty="0" smtClean="0"/>
              <a:t>The government will pay you a pension of 1177 euro for a whole working career…</a:t>
            </a:r>
          </a:p>
          <a:p>
            <a:pPr marL="571500" indent="-571500">
              <a:buFont typeface="Arial" panose="020B0604020202020204" pitchFamily="34" charset="0"/>
              <a:buChar char="•"/>
            </a:pPr>
            <a:endParaRPr lang="en-US" dirty="0" smtClean="0"/>
          </a:p>
          <a:p>
            <a:pPr marL="571500" indent="-571500">
              <a:buFont typeface="Arial" panose="020B0604020202020204" pitchFamily="34" charset="0"/>
              <a:buChar char="•"/>
            </a:pPr>
            <a:r>
              <a:rPr lang="en-US" dirty="0" smtClean="0"/>
              <a:t>If you want to travel or need to pay medical care, that pension will soon appear not to be sufficient</a:t>
            </a:r>
          </a:p>
          <a:p>
            <a:pPr marL="571500" indent="-571500">
              <a:buFont typeface="Arial" panose="020B0604020202020204" pitchFamily="34" charset="0"/>
              <a:buChar char="•"/>
            </a:pPr>
            <a:endParaRPr lang="en-US" dirty="0"/>
          </a:p>
          <a:p>
            <a:pPr marL="571500" indent="-571500">
              <a:buFont typeface="Arial" panose="020B0604020202020204" pitchFamily="34" charset="0"/>
              <a:buChar char="•"/>
            </a:pPr>
            <a:r>
              <a:rPr lang="en-US" dirty="0" smtClean="0"/>
              <a:t>Start saving early at young age in a pension fund</a:t>
            </a:r>
          </a:p>
          <a:p>
            <a:pPr marL="571500" indent="-571500">
              <a:buFont typeface="Arial" panose="020B0604020202020204" pitchFamily="34" charset="0"/>
              <a:buChar char="•"/>
            </a:pPr>
            <a:endParaRPr lang="en-US" dirty="0" smtClean="0"/>
          </a:p>
          <a:p>
            <a:endParaRPr lang="en-US" dirty="0"/>
          </a:p>
          <a:p>
            <a:endParaRPr lang="en-US" dirty="0" smtClean="0"/>
          </a:p>
          <a:p>
            <a:pPr marL="742950" indent="-742950">
              <a:buAutoNum type="arabicPeriod"/>
            </a:pPr>
            <a:endParaRPr lang="en-US" dirty="0"/>
          </a:p>
        </p:txBody>
      </p:sp>
    </p:spTree>
    <p:extLst>
      <p:ext uri="{BB962C8B-B14F-4D97-AF65-F5344CB8AC3E}">
        <p14:creationId xmlns:p14="http://schemas.microsoft.com/office/powerpoint/2010/main" val="34811100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02976" y="9068424"/>
            <a:ext cx="6381750" cy="3581400"/>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85003" y="2930309"/>
            <a:ext cx="8017696" cy="5345131"/>
          </a:xfrm>
          <a:prstGeom prst="rect">
            <a:avLst/>
          </a:prstGeom>
        </p:spPr>
      </p:pic>
      <p:sp>
        <p:nvSpPr>
          <p:cNvPr id="5" name="TextBox 4"/>
          <p:cNvSpPr txBox="1"/>
          <p:nvPr/>
        </p:nvSpPr>
        <p:spPr>
          <a:xfrm>
            <a:off x="1722438" y="680909"/>
            <a:ext cx="20942300" cy="1129427"/>
          </a:xfrm>
          <a:prstGeom prst="rect">
            <a:avLst/>
          </a:prstGeom>
          <a:noFill/>
        </p:spPr>
        <p:txBody>
          <a:bodyPr wrap="square" rtlCol="0">
            <a:noAutofit/>
          </a:bodyPr>
          <a:lstStyle/>
          <a:p>
            <a:r>
              <a:rPr lang="nl-BE" sz="6600" b="1" dirty="0" smtClean="0">
                <a:solidFill>
                  <a:schemeClr val="tx2"/>
                </a:solidFill>
                <a:latin typeface="Open Sans"/>
                <a:cs typeface="Open Sans"/>
              </a:rPr>
              <a:t>Why do you need a Pension Saving Plan?</a:t>
            </a:r>
            <a:endParaRPr lang="en-US" sz="6600" b="1" dirty="0">
              <a:solidFill>
                <a:schemeClr val="tx2"/>
              </a:solidFill>
              <a:latin typeface="Open Sans"/>
              <a:cs typeface="Open Sans"/>
            </a:endParaRPr>
          </a:p>
        </p:txBody>
      </p:sp>
      <p:sp>
        <p:nvSpPr>
          <p:cNvPr id="6" name="Rectangle 5"/>
          <p:cNvSpPr/>
          <p:nvPr/>
        </p:nvSpPr>
        <p:spPr>
          <a:xfrm>
            <a:off x="1938542" y="1810336"/>
            <a:ext cx="18119263" cy="769441"/>
          </a:xfrm>
          <a:prstGeom prst="rect">
            <a:avLst/>
          </a:prstGeom>
        </p:spPr>
        <p:txBody>
          <a:bodyPr wrap="square">
            <a:spAutoFit/>
          </a:bodyPr>
          <a:lstStyle/>
          <a:p>
            <a:r>
              <a:rPr lang="en-US" sz="4400" dirty="0" smtClean="0">
                <a:latin typeface="Open Sans"/>
                <a:cs typeface="Open Sans"/>
              </a:rPr>
              <a:t>Start creating a financial plan to retire as early as possible </a:t>
            </a:r>
            <a:endParaRPr lang="en-US" sz="4400" dirty="0">
              <a:latin typeface="Open Sans"/>
              <a:cs typeface="Open Sans"/>
            </a:endParaRPr>
          </a:p>
        </p:txBody>
      </p:sp>
      <p:sp>
        <p:nvSpPr>
          <p:cNvPr id="7" name="Rectangle 6"/>
          <p:cNvSpPr/>
          <p:nvPr/>
        </p:nvSpPr>
        <p:spPr>
          <a:xfrm>
            <a:off x="10260708" y="2863926"/>
            <a:ext cx="13422777" cy="6863417"/>
          </a:xfrm>
          <a:prstGeom prst="rect">
            <a:avLst/>
          </a:prstGeom>
        </p:spPr>
        <p:txBody>
          <a:bodyPr wrap="none">
            <a:spAutoFit/>
          </a:bodyPr>
          <a:lstStyle/>
          <a:p>
            <a:pPr algn="ctr"/>
            <a:r>
              <a:rPr lang="en-US" sz="4400" b="1" dirty="0" smtClean="0"/>
              <a:t>AVOID FINANCIAL PROBLEMS AT OLDER AGE</a:t>
            </a:r>
          </a:p>
          <a:p>
            <a:pPr algn="ctr"/>
            <a:endParaRPr lang="en-US" sz="4400" b="1" dirty="0"/>
          </a:p>
          <a:p>
            <a:pPr algn="ctr"/>
            <a:r>
              <a:rPr lang="en-US" sz="4400" b="1" dirty="0" smtClean="0"/>
              <a:t>IF YOU CAN NOT PAY A PENSION HOME</a:t>
            </a:r>
          </a:p>
          <a:p>
            <a:pPr algn="ctr"/>
            <a:r>
              <a:rPr lang="en-US" sz="4400" b="1" dirty="0" smtClean="0"/>
              <a:t>GOVERNMENT WILL DEMAND MONEY FROM YOUR KIDS</a:t>
            </a:r>
          </a:p>
          <a:p>
            <a:pPr algn="ctr"/>
            <a:endParaRPr lang="en-US" sz="4400" b="1" dirty="0"/>
          </a:p>
          <a:p>
            <a:pPr algn="ctr"/>
            <a:r>
              <a:rPr lang="en-US" sz="4400" b="1" dirty="0" smtClean="0"/>
              <a:t>GOVERNMENT WILL ROB ALL YOUR MONEY !</a:t>
            </a:r>
          </a:p>
          <a:p>
            <a:pPr algn="ctr"/>
            <a:endParaRPr lang="en-US" sz="4400" b="1" dirty="0"/>
          </a:p>
          <a:p>
            <a:pPr algn="ctr"/>
            <a:r>
              <a:rPr lang="en-US" sz="4400" b="1" dirty="0" smtClean="0"/>
              <a:t>MAKE SURE YOU HAVE A FINANCIAL PLAN</a:t>
            </a:r>
          </a:p>
          <a:p>
            <a:pPr algn="ctr"/>
            <a:endParaRPr lang="en-US" sz="4400" b="1" dirty="0"/>
          </a:p>
          <a:p>
            <a:pPr algn="ctr"/>
            <a:endParaRPr lang="en-US" sz="4400" b="1" dirty="0"/>
          </a:p>
        </p:txBody>
      </p:sp>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003102" y="8715695"/>
            <a:ext cx="9937988" cy="4130476"/>
          </a:xfrm>
          <a:prstGeom prst="rect">
            <a:avLst/>
          </a:prstGeom>
        </p:spPr>
      </p:pic>
    </p:spTree>
    <p:extLst>
      <p:ext uri="{BB962C8B-B14F-4D97-AF65-F5344CB8AC3E}">
        <p14:creationId xmlns:p14="http://schemas.microsoft.com/office/powerpoint/2010/main" val="28503130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722438" y="680909"/>
            <a:ext cx="20942300" cy="1129427"/>
          </a:xfrm>
          <a:prstGeom prst="rect">
            <a:avLst/>
          </a:prstGeom>
          <a:noFill/>
        </p:spPr>
        <p:txBody>
          <a:bodyPr wrap="square" rtlCol="0">
            <a:noAutofit/>
          </a:bodyPr>
          <a:lstStyle/>
          <a:p>
            <a:r>
              <a:rPr lang="nl-BE" sz="6600" b="1" dirty="0" smtClean="0">
                <a:solidFill>
                  <a:schemeClr val="tx2"/>
                </a:solidFill>
                <a:latin typeface="Open Sans"/>
                <a:cs typeface="Open Sans"/>
              </a:rPr>
              <a:t>Your Financial Pyramid</a:t>
            </a:r>
            <a:endParaRPr lang="en-US" sz="6600" b="1" dirty="0">
              <a:solidFill>
                <a:schemeClr val="tx2"/>
              </a:solidFill>
              <a:latin typeface="Open Sans"/>
              <a:cs typeface="Open Sans"/>
            </a:endParaRPr>
          </a:p>
        </p:txBody>
      </p:sp>
      <p:sp>
        <p:nvSpPr>
          <p:cNvPr id="12" name="TextBox 11"/>
          <p:cNvSpPr txBox="1"/>
          <p:nvPr/>
        </p:nvSpPr>
        <p:spPr>
          <a:xfrm>
            <a:off x="1722438" y="1685682"/>
            <a:ext cx="20942300" cy="848555"/>
          </a:xfrm>
          <a:prstGeom prst="rect">
            <a:avLst/>
          </a:prstGeom>
          <a:noFill/>
        </p:spPr>
        <p:txBody>
          <a:bodyPr wrap="square" rtlCol="0">
            <a:noAutofit/>
          </a:bodyPr>
          <a:lstStyle/>
          <a:p>
            <a:r>
              <a:rPr lang="en-US" sz="4000" dirty="0" smtClean="0">
                <a:latin typeface="Open Sans"/>
                <a:cs typeface="Open Sans"/>
              </a:rPr>
              <a:t>Learn about each layer of your Life Financial Pyramid</a:t>
            </a:r>
            <a:endParaRPr lang="en-US" sz="4000" dirty="0">
              <a:latin typeface="Open Sans"/>
              <a:cs typeface="Open Sans"/>
            </a:endParaRPr>
          </a:p>
        </p:txBody>
      </p:sp>
      <p:grpSp>
        <p:nvGrpSpPr>
          <p:cNvPr id="2" name="Группа 77"/>
          <p:cNvGrpSpPr/>
          <p:nvPr/>
        </p:nvGrpSpPr>
        <p:grpSpPr>
          <a:xfrm>
            <a:off x="2773171" y="3220435"/>
            <a:ext cx="19312369" cy="8558999"/>
            <a:chOff x="6541653" y="6186926"/>
            <a:chExt cx="11429674" cy="5065488"/>
          </a:xfrm>
        </p:grpSpPr>
        <p:grpSp>
          <p:nvGrpSpPr>
            <p:cNvPr id="3" name="Group 6"/>
            <p:cNvGrpSpPr/>
            <p:nvPr/>
          </p:nvGrpSpPr>
          <p:grpSpPr>
            <a:xfrm>
              <a:off x="12015539" y="6186926"/>
              <a:ext cx="5955788" cy="4855191"/>
              <a:chOff x="2358218" y="2177834"/>
              <a:chExt cx="4217987" cy="3438526"/>
            </a:xfrm>
          </p:grpSpPr>
          <p:sp>
            <p:nvSpPr>
              <p:cNvPr id="55" name="Freeform 7"/>
              <p:cNvSpPr>
                <a:spLocks/>
              </p:cNvSpPr>
              <p:nvPr/>
            </p:nvSpPr>
            <p:spPr bwMode="auto">
              <a:xfrm>
                <a:off x="3858405" y="2562009"/>
                <a:ext cx="1076325" cy="879475"/>
              </a:xfrm>
              <a:custGeom>
                <a:avLst/>
                <a:gdLst>
                  <a:gd name="T0" fmla="*/ 182 w 678"/>
                  <a:gd name="T1" fmla="*/ 554 h 554"/>
                  <a:gd name="T2" fmla="*/ 678 w 678"/>
                  <a:gd name="T3" fmla="*/ 218 h 554"/>
                  <a:gd name="T4" fmla="*/ 541 w 678"/>
                  <a:gd name="T5" fmla="*/ 0 h 554"/>
                  <a:gd name="T6" fmla="*/ 0 w 678"/>
                  <a:gd name="T7" fmla="*/ 365 h 554"/>
                  <a:gd name="T8" fmla="*/ 182 w 678"/>
                  <a:gd name="T9" fmla="*/ 554 h 554"/>
                </a:gdLst>
                <a:ahLst/>
                <a:cxnLst>
                  <a:cxn ang="0">
                    <a:pos x="T0" y="T1"/>
                  </a:cxn>
                  <a:cxn ang="0">
                    <a:pos x="T2" y="T3"/>
                  </a:cxn>
                  <a:cxn ang="0">
                    <a:pos x="T4" y="T5"/>
                  </a:cxn>
                  <a:cxn ang="0">
                    <a:pos x="T6" y="T7"/>
                  </a:cxn>
                  <a:cxn ang="0">
                    <a:pos x="T8" y="T9"/>
                  </a:cxn>
                </a:cxnLst>
                <a:rect l="0" t="0" r="r" b="b"/>
                <a:pathLst>
                  <a:path w="678" h="554">
                    <a:moveTo>
                      <a:pt x="182" y="554"/>
                    </a:moveTo>
                    <a:lnTo>
                      <a:pt x="678" y="218"/>
                    </a:lnTo>
                    <a:lnTo>
                      <a:pt x="541" y="0"/>
                    </a:lnTo>
                    <a:lnTo>
                      <a:pt x="0" y="365"/>
                    </a:lnTo>
                    <a:lnTo>
                      <a:pt x="182" y="554"/>
                    </a:lnTo>
                    <a:close/>
                  </a:path>
                </a:pathLst>
              </a:custGeom>
              <a:gradFill>
                <a:gsLst>
                  <a:gs pos="0">
                    <a:schemeClr val="accent3">
                      <a:lumMod val="75000"/>
                    </a:schemeClr>
                  </a:gs>
                  <a:gs pos="80000">
                    <a:schemeClr val="accent3"/>
                  </a:gs>
                </a:gsLst>
                <a:lin ang="10800000" scaled="1"/>
              </a:gradFill>
              <a:ln>
                <a:noFill/>
              </a:ln>
              <a:extLst/>
            </p:spPr>
            <p:txBody>
              <a:bodyPr vert="horz" wrap="square" lIns="91440" tIns="45720" rIns="91440" bIns="45720" numCol="1" anchor="t" anchorCtr="0" compatLnSpc="1">
                <a:prstTxWarp prst="textNoShape">
                  <a:avLst/>
                </a:prstTxWarp>
              </a:bodyPr>
              <a:lstStyle/>
              <a:p>
                <a:endParaRPr lang="id-ID" sz="6000"/>
              </a:p>
            </p:txBody>
          </p:sp>
          <p:sp>
            <p:nvSpPr>
              <p:cNvPr id="56" name="Freeform 8"/>
              <p:cNvSpPr>
                <a:spLocks/>
              </p:cNvSpPr>
              <p:nvPr/>
            </p:nvSpPr>
            <p:spPr bwMode="auto">
              <a:xfrm>
                <a:off x="2358218" y="4084422"/>
                <a:ext cx="3652837" cy="1531938"/>
              </a:xfrm>
              <a:custGeom>
                <a:avLst/>
                <a:gdLst>
                  <a:gd name="T0" fmla="*/ 2075 w 2301"/>
                  <a:gd name="T1" fmla="*/ 0 h 965"/>
                  <a:gd name="T2" fmla="*/ 226 w 2301"/>
                  <a:gd name="T3" fmla="*/ 593 h 965"/>
                  <a:gd name="T4" fmla="*/ 0 w 2301"/>
                  <a:gd name="T5" fmla="*/ 965 h 965"/>
                  <a:gd name="T6" fmla="*/ 2301 w 2301"/>
                  <a:gd name="T7" fmla="*/ 375 h 965"/>
                  <a:gd name="T8" fmla="*/ 2075 w 2301"/>
                  <a:gd name="T9" fmla="*/ 0 h 965"/>
                </a:gdLst>
                <a:ahLst/>
                <a:cxnLst>
                  <a:cxn ang="0">
                    <a:pos x="T0" y="T1"/>
                  </a:cxn>
                  <a:cxn ang="0">
                    <a:pos x="T2" y="T3"/>
                  </a:cxn>
                  <a:cxn ang="0">
                    <a:pos x="T4" y="T5"/>
                  </a:cxn>
                  <a:cxn ang="0">
                    <a:pos x="T6" y="T7"/>
                  </a:cxn>
                  <a:cxn ang="0">
                    <a:pos x="T8" y="T9"/>
                  </a:cxn>
                </a:cxnLst>
                <a:rect l="0" t="0" r="r" b="b"/>
                <a:pathLst>
                  <a:path w="2301" h="965">
                    <a:moveTo>
                      <a:pt x="2075" y="0"/>
                    </a:moveTo>
                    <a:lnTo>
                      <a:pt x="226" y="593"/>
                    </a:lnTo>
                    <a:lnTo>
                      <a:pt x="0" y="965"/>
                    </a:lnTo>
                    <a:lnTo>
                      <a:pt x="2301" y="375"/>
                    </a:lnTo>
                    <a:lnTo>
                      <a:pt x="2075" y="0"/>
                    </a:lnTo>
                    <a:close/>
                  </a:path>
                </a:pathLst>
              </a:custGeom>
              <a:gradFill>
                <a:gsLst>
                  <a:gs pos="0">
                    <a:schemeClr val="accent1">
                      <a:lumMod val="75000"/>
                    </a:schemeClr>
                  </a:gs>
                  <a:gs pos="80000">
                    <a:schemeClr val="accent1"/>
                  </a:gs>
                </a:gsLst>
                <a:lin ang="10800000" scaled="1"/>
              </a:gradFill>
              <a:ln>
                <a:noFill/>
              </a:ln>
              <a:extLst/>
            </p:spPr>
            <p:txBody>
              <a:bodyPr vert="horz" wrap="square" lIns="91440" tIns="45720" rIns="91440" bIns="45720" numCol="1" anchor="t" anchorCtr="0" compatLnSpc="1">
                <a:prstTxWarp prst="textNoShape">
                  <a:avLst/>
                </a:prstTxWarp>
              </a:bodyPr>
              <a:lstStyle/>
              <a:p>
                <a:endParaRPr lang="id-ID" sz="6000"/>
              </a:p>
            </p:txBody>
          </p:sp>
          <p:sp>
            <p:nvSpPr>
              <p:cNvPr id="57" name="Freeform 9"/>
              <p:cNvSpPr>
                <a:spLocks/>
              </p:cNvSpPr>
              <p:nvPr/>
            </p:nvSpPr>
            <p:spPr bwMode="auto">
              <a:xfrm>
                <a:off x="2929718" y="3141447"/>
                <a:ext cx="2511425" cy="1538288"/>
              </a:xfrm>
              <a:custGeom>
                <a:avLst/>
                <a:gdLst>
                  <a:gd name="T0" fmla="*/ 1352 w 1582"/>
                  <a:gd name="T1" fmla="*/ 0 h 969"/>
                  <a:gd name="T2" fmla="*/ 226 w 1582"/>
                  <a:gd name="T3" fmla="*/ 594 h 969"/>
                  <a:gd name="T4" fmla="*/ 0 w 1582"/>
                  <a:gd name="T5" fmla="*/ 969 h 969"/>
                  <a:gd name="T6" fmla="*/ 1582 w 1582"/>
                  <a:gd name="T7" fmla="*/ 379 h 969"/>
                  <a:gd name="T8" fmla="*/ 1352 w 1582"/>
                  <a:gd name="T9" fmla="*/ 0 h 969"/>
                </a:gdLst>
                <a:ahLst/>
                <a:cxnLst>
                  <a:cxn ang="0">
                    <a:pos x="T0" y="T1"/>
                  </a:cxn>
                  <a:cxn ang="0">
                    <a:pos x="T2" y="T3"/>
                  </a:cxn>
                  <a:cxn ang="0">
                    <a:pos x="T4" y="T5"/>
                  </a:cxn>
                  <a:cxn ang="0">
                    <a:pos x="T6" y="T7"/>
                  </a:cxn>
                  <a:cxn ang="0">
                    <a:pos x="T8" y="T9"/>
                  </a:cxn>
                </a:cxnLst>
                <a:rect l="0" t="0" r="r" b="b"/>
                <a:pathLst>
                  <a:path w="1582" h="969">
                    <a:moveTo>
                      <a:pt x="1352" y="0"/>
                    </a:moveTo>
                    <a:lnTo>
                      <a:pt x="226" y="594"/>
                    </a:lnTo>
                    <a:lnTo>
                      <a:pt x="0" y="969"/>
                    </a:lnTo>
                    <a:lnTo>
                      <a:pt x="1582" y="379"/>
                    </a:lnTo>
                    <a:lnTo>
                      <a:pt x="1352" y="0"/>
                    </a:lnTo>
                    <a:close/>
                  </a:path>
                </a:pathLst>
              </a:custGeom>
              <a:gradFill>
                <a:gsLst>
                  <a:gs pos="0">
                    <a:schemeClr val="accent2">
                      <a:lumMod val="75000"/>
                    </a:schemeClr>
                  </a:gs>
                  <a:gs pos="80000">
                    <a:schemeClr val="accent2"/>
                  </a:gs>
                </a:gsLst>
                <a:lin ang="10800000" scaled="1"/>
              </a:gradFill>
              <a:ln>
                <a:noFill/>
              </a:ln>
              <a:extLst/>
            </p:spPr>
            <p:txBody>
              <a:bodyPr vert="horz" wrap="square" lIns="91440" tIns="45720" rIns="91440" bIns="45720" numCol="1" anchor="t" anchorCtr="0" compatLnSpc="1">
                <a:prstTxWarp prst="textNoShape">
                  <a:avLst/>
                </a:prstTxWarp>
              </a:bodyPr>
              <a:lstStyle/>
              <a:p>
                <a:endParaRPr lang="id-ID" sz="6000"/>
              </a:p>
            </p:txBody>
          </p:sp>
          <p:sp>
            <p:nvSpPr>
              <p:cNvPr id="58" name="Freeform 10"/>
              <p:cNvSpPr>
                <a:spLocks/>
              </p:cNvSpPr>
              <p:nvPr/>
            </p:nvSpPr>
            <p:spPr bwMode="auto">
              <a:xfrm>
                <a:off x="2358218" y="5025809"/>
                <a:ext cx="4217987" cy="590550"/>
              </a:xfrm>
              <a:custGeom>
                <a:avLst/>
                <a:gdLst>
                  <a:gd name="T0" fmla="*/ 226 w 2657"/>
                  <a:gd name="T1" fmla="*/ 0 h 372"/>
                  <a:gd name="T2" fmla="*/ 0 w 2657"/>
                  <a:gd name="T3" fmla="*/ 372 h 372"/>
                  <a:gd name="T4" fmla="*/ 2657 w 2657"/>
                  <a:gd name="T5" fmla="*/ 372 h 372"/>
                  <a:gd name="T6" fmla="*/ 2431 w 2657"/>
                  <a:gd name="T7" fmla="*/ 0 h 372"/>
                  <a:gd name="T8" fmla="*/ 226 w 2657"/>
                  <a:gd name="T9" fmla="*/ 0 h 372"/>
                </a:gdLst>
                <a:ahLst/>
                <a:cxnLst>
                  <a:cxn ang="0">
                    <a:pos x="T0" y="T1"/>
                  </a:cxn>
                  <a:cxn ang="0">
                    <a:pos x="T2" y="T3"/>
                  </a:cxn>
                  <a:cxn ang="0">
                    <a:pos x="T4" y="T5"/>
                  </a:cxn>
                  <a:cxn ang="0">
                    <a:pos x="T6" y="T7"/>
                  </a:cxn>
                  <a:cxn ang="0">
                    <a:pos x="T8" y="T9"/>
                  </a:cxn>
                </a:cxnLst>
                <a:rect l="0" t="0" r="r" b="b"/>
                <a:pathLst>
                  <a:path w="2657" h="372">
                    <a:moveTo>
                      <a:pt x="226" y="0"/>
                    </a:moveTo>
                    <a:lnTo>
                      <a:pt x="0" y="372"/>
                    </a:lnTo>
                    <a:lnTo>
                      <a:pt x="2657" y="372"/>
                    </a:lnTo>
                    <a:lnTo>
                      <a:pt x="2431" y="0"/>
                    </a:lnTo>
                    <a:lnTo>
                      <a:pt x="226" y="0"/>
                    </a:lnTo>
                    <a:close/>
                  </a:path>
                </a:pathLst>
              </a:custGeom>
              <a:gradFill>
                <a:gsLst>
                  <a:gs pos="50000">
                    <a:schemeClr val="accent1"/>
                  </a:gs>
                  <a:gs pos="100000">
                    <a:schemeClr val="accent1">
                      <a:lumMod val="60000"/>
                      <a:lumOff val="40000"/>
                    </a:schemeClr>
                  </a:gs>
                </a:gsLst>
                <a:lin ang="10800000" scaled="1"/>
              </a:gradFill>
              <a:ln>
                <a:noFill/>
              </a:ln>
              <a:extLst/>
            </p:spPr>
            <p:txBody>
              <a:bodyPr vert="horz" wrap="square" lIns="91440" tIns="45720" rIns="91440" bIns="45720" numCol="1" anchor="t" anchorCtr="0" compatLnSpc="1">
                <a:prstTxWarp prst="textNoShape">
                  <a:avLst/>
                </a:prstTxWarp>
              </a:bodyPr>
              <a:lstStyle/>
              <a:p>
                <a:endParaRPr lang="id-ID" sz="6000" dirty="0"/>
              </a:p>
            </p:txBody>
          </p:sp>
          <p:sp>
            <p:nvSpPr>
              <p:cNvPr id="59" name="Freeform 11"/>
              <p:cNvSpPr>
                <a:spLocks/>
              </p:cNvSpPr>
              <p:nvPr/>
            </p:nvSpPr>
            <p:spPr bwMode="auto">
              <a:xfrm>
                <a:off x="3493280" y="3141447"/>
                <a:ext cx="1947862" cy="601663"/>
              </a:xfrm>
              <a:custGeom>
                <a:avLst/>
                <a:gdLst>
                  <a:gd name="T0" fmla="*/ 1227 w 1227"/>
                  <a:gd name="T1" fmla="*/ 379 h 379"/>
                  <a:gd name="T2" fmla="*/ 997 w 1227"/>
                  <a:gd name="T3" fmla="*/ 0 h 379"/>
                  <a:gd name="T4" fmla="*/ 230 w 1227"/>
                  <a:gd name="T5" fmla="*/ 0 h 379"/>
                  <a:gd name="T6" fmla="*/ 0 w 1227"/>
                  <a:gd name="T7" fmla="*/ 379 h 379"/>
                  <a:gd name="T8" fmla="*/ 1227 w 1227"/>
                  <a:gd name="T9" fmla="*/ 379 h 379"/>
                </a:gdLst>
                <a:ahLst/>
                <a:cxnLst>
                  <a:cxn ang="0">
                    <a:pos x="T0" y="T1"/>
                  </a:cxn>
                  <a:cxn ang="0">
                    <a:pos x="T2" y="T3"/>
                  </a:cxn>
                  <a:cxn ang="0">
                    <a:pos x="T4" y="T5"/>
                  </a:cxn>
                  <a:cxn ang="0">
                    <a:pos x="T6" y="T7"/>
                  </a:cxn>
                  <a:cxn ang="0">
                    <a:pos x="T8" y="T9"/>
                  </a:cxn>
                </a:cxnLst>
                <a:rect l="0" t="0" r="r" b="b"/>
                <a:pathLst>
                  <a:path w="1227" h="379">
                    <a:moveTo>
                      <a:pt x="1227" y="379"/>
                    </a:moveTo>
                    <a:lnTo>
                      <a:pt x="997" y="0"/>
                    </a:lnTo>
                    <a:lnTo>
                      <a:pt x="230" y="0"/>
                    </a:lnTo>
                    <a:lnTo>
                      <a:pt x="0" y="379"/>
                    </a:lnTo>
                    <a:lnTo>
                      <a:pt x="1227" y="379"/>
                    </a:lnTo>
                    <a:close/>
                  </a:path>
                </a:pathLst>
              </a:custGeom>
              <a:gradFill>
                <a:gsLst>
                  <a:gs pos="50000">
                    <a:schemeClr val="accent3"/>
                  </a:gs>
                  <a:gs pos="100000">
                    <a:schemeClr val="accent3">
                      <a:lumMod val="60000"/>
                      <a:lumOff val="40000"/>
                    </a:schemeClr>
                  </a:gs>
                </a:gsLst>
                <a:lin ang="10800000" scaled="1"/>
              </a:gradFill>
              <a:ln>
                <a:noFill/>
              </a:ln>
              <a:extLst/>
            </p:spPr>
            <p:txBody>
              <a:bodyPr vert="horz" wrap="square" lIns="91440" tIns="45720" rIns="91440" bIns="45720" numCol="1" anchor="t" anchorCtr="0" compatLnSpc="1">
                <a:prstTxWarp prst="textNoShape">
                  <a:avLst/>
                </a:prstTxWarp>
              </a:bodyPr>
              <a:lstStyle/>
              <a:p>
                <a:endParaRPr lang="id-ID" sz="6000"/>
              </a:p>
            </p:txBody>
          </p:sp>
          <p:sp>
            <p:nvSpPr>
              <p:cNvPr id="60" name="Freeform 12"/>
              <p:cNvSpPr>
                <a:spLocks/>
              </p:cNvSpPr>
              <p:nvPr/>
            </p:nvSpPr>
            <p:spPr bwMode="auto">
              <a:xfrm>
                <a:off x="2929718" y="4084422"/>
                <a:ext cx="3076575" cy="595313"/>
              </a:xfrm>
              <a:custGeom>
                <a:avLst/>
                <a:gdLst>
                  <a:gd name="T0" fmla="*/ 226 w 1938"/>
                  <a:gd name="T1" fmla="*/ 0 h 375"/>
                  <a:gd name="T2" fmla="*/ 0 w 1938"/>
                  <a:gd name="T3" fmla="*/ 375 h 375"/>
                  <a:gd name="T4" fmla="*/ 1938 w 1938"/>
                  <a:gd name="T5" fmla="*/ 375 h 375"/>
                  <a:gd name="T6" fmla="*/ 1712 w 1938"/>
                  <a:gd name="T7" fmla="*/ 0 h 375"/>
                  <a:gd name="T8" fmla="*/ 226 w 1938"/>
                  <a:gd name="T9" fmla="*/ 0 h 375"/>
                </a:gdLst>
                <a:ahLst/>
                <a:cxnLst>
                  <a:cxn ang="0">
                    <a:pos x="T0" y="T1"/>
                  </a:cxn>
                  <a:cxn ang="0">
                    <a:pos x="T2" y="T3"/>
                  </a:cxn>
                  <a:cxn ang="0">
                    <a:pos x="T4" y="T5"/>
                  </a:cxn>
                  <a:cxn ang="0">
                    <a:pos x="T6" y="T7"/>
                  </a:cxn>
                  <a:cxn ang="0">
                    <a:pos x="T8" y="T9"/>
                  </a:cxn>
                </a:cxnLst>
                <a:rect l="0" t="0" r="r" b="b"/>
                <a:pathLst>
                  <a:path w="1938" h="375">
                    <a:moveTo>
                      <a:pt x="226" y="0"/>
                    </a:moveTo>
                    <a:lnTo>
                      <a:pt x="0" y="375"/>
                    </a:lnTo>
                    <a:lnTo>
                      <a:pt x="1938" y="375"/>
                    </a:lnTo>
                    <a:lnTo>
                      <a:pt x="1712" y="0"/>
                    </a:lnTo>
                    <a:lnTo>
                      <a:pt x="226" y="0"/>
                    </a:lnTo>
                    <a:close/>
                  </a:path>
                </a:pathLst>
              </a:custGeom>
              <a:gradFill>
                <a:gsLst>
                  <a:gs pos="50000">
                    <a:schemeClr val="accent2"/>
                  </a:gs>
                  <a:gs pos="100000">
                    <a:schemeClr val="accent2">
                      <a:lumMod val="60000"/>
                      <a:lumOff val="40000"/>
                    </a:schemeClr>
                  </a:gs>
                </a:gsLst>
                <a:lin ang="10800000" scaled="1"/>
              </a:gradFill>
              <a:ln>
                <a:noFill/>
              </a:ln>
              <a:extLst/>
            </p:spPr>
            <p:txBody>
              <a:bodyPr vert="horz" wrap="square" lIns="91440" tIns="45720" rIns="91440" bIns="45720" numCol="1" anchor="t" anchorCtr="0" compatLnSpc="1">
                <a:prstTxWarp prst="textNoShape">
                  <a:avLst/>
                </a:prstTxWarp>
              </a:bodyPr>
              <a:lstStyle/>
              <a:p>
                <a:endParaRPr lang="id-ID" sz="6000"/>
              </a:p>
            </p:txBody>
          </p:sp>
          <p:sp>
            <p:nvSpPr>
              <p:cNvPr id="61" name="Freeform 13"/>
              <p:cNvSpPr>
                <a:spLocks/>
              </p:cNvSpPr>
              <p:nvPr/>
            </p:nvSpPr>
            <p:spPr bwMode="auto">
              <a:xfrm>
                <a:off x="4009120" y="2177834"/>
                <a:ext cx="935037" cy="730250"/>
              </a:xfrm>
              <a:custGeom>
                <a:avLst/>
                <a:gdLst>
                  <a:gd name="T0" fmla="*/ 0 w 589"/>
                  <a:gd name="T1" fmla="*/ 460 h 460"/>
                  <a:gd name="T2" fmla="*/ 589 w 589"/>
                  <a:gd name="T3" fmla="*/ 460 h 460"/>
                  <a:gd name="T4" fmla="*/ 300 w 589"/>
                  <a:gd name="T5" fmla="*/ 0 h 460"/>
                  <a:gd name="T6" fmla="*/ 0 w 589"/>
                  <a:gd name="T7" fmla="*/ 460 h 460"/>
                </a:gdLst>
                <a:ahLst/>
                <a:cxnLst>
                  <a:cxn ang="0">
                    <a:pos x="T0" y="T1"/>
                  </a:cxn>
                  <a:cxn ang="0">
                    <a:pos x="T2" y="T3"/>
                  </a:cxn>
                  <a:cxn ang="0">
                    <a:pos x="T4" y="T5"/>
                  </a:cxn>
                  <a:cxn ang="0">
                    <a:pos x="T6" y="T7"/>
                  </a:cxn>
                </a:cxnLst>
                <a:rect l="0" t="0" r="r" b="b"/>
                <a:pathLst>
                  <a:path w="589" h="460">
                    <a:moveTo>
                      <a:pt x="0" y="460"/>
                    </a:moveTo>
                    <a:lnTo>
                      <a:pt x="589" y="460"/>
                    </a:lnTo>
                    <a:lnTo>
                      <a:pt x="300" y="0"/>
                    </a:lnTo>
                    <a:lnTo>
                      <a:pt x="0" y="460"/>
                    </a:lnTo>
                    <a:close/>
                  </a:path>
                </a:pathLst>
              </a:custGeom>
              <a:gradFill>
                <a:gsLst>
                  <a:gs pos="50000">
                    <a:schemeClr val="accent5"/>
                  </a:gs>
                  <a:gs pos="100000">
                    <a:schemeClr val="accent5">
                      <a:lumMod val="60000"/>
                      <a:lumOff val="40000"/>
                    </a:schemeClr>
                  </a:gs>
                </a:gsLst>
                <a:lin ang="10800000" scaled="1"/>
              </a:gradFill>
              <a:ln>
                <a:noFill/>
              </a:ln>
              <a:extLst/>
            </p:spPr>
            <p:txBody>
              <a:bodyPr vert="horz" wrap="square" lIns="91440" tIns="45720" rIns="91440" bIns="45720" numCol="1" anchor="t" anchorCtr="0" compatLnSpc="1">
                <a:prstTxWarp prst="textNoShape">
                  <a:avLst/>
                </a:prstTxWarp>
              </a:bodyPr>
              <a:lstStyle/>
              <a:p>
                <a:endParaRPr lang="id-ID" sz="6000"/>
              </a:p>
            </p:txBody>
          </p:sp>
        </p:grpSp>
        <p:sp>
          <p:nvSpPr>
            <p:cNvPr id="62" name="Rectangle 14"/>
            <p:cNvSpPr/>
            <p:nvPr/>
          </p:nvSpPr>
          <p:spPr>
            <a:xfrm>
              <a:off x="7466979" y="10542021"/>
              <a:ext cx="4923931" cy="710393"/>
            </a:xfrm>
            <a:prstGeom prst="rect">
              <a:avLst/>
            </a:prstGeom>
          </p:spPr>
          <p:txBody>
            <a:bodyPr wrap="square">
              <a:spAutoFit/>
            </a:bodyPr>
            <a:lstStyle/>
            <a:p>
              <a:r>
                <a:rPr lang="en-US" sz="2400" dirty="0" smtClean="0">
                  <a:solidFill>
                    <a:schemeClr val="tx2">
                      <a:lumMod val="50000"/>
                    </a:schemeClr>
                  </a:solidFill>
                </a:rPr>
                <a:t>Establish your financial buffer of 6 to 18 months of your current salary and don’t touch it. Put it on a savings account for unexpected financial setbacks</a:t>
              </a:r>
              <a:endParaRPr lang="en-US" sz="2400" b="0" i="0" dirty="0">
                <a:solidFill>
                  <a:schemeClr val="tx2">
                    <a:lumMod val="50000"/>
                  </a:schemeClr>
                </a:solidFill>
                <a:effectLst/>
              </a:endParaRPr>
            </a:p>
          </p:txBody>
        </p:sp>
        <p:sp>
          <p:nvSpPr>
            <p:cNvPr id="63" name="TextBox 62"/>
            <p:cNvSpPr txBox="1"/>
            <p:nvPr/>
          </p:nvSpPr>
          <p:spPr>
            <a:xfrm>
              <a:off x="7466980" y="10208258"/>
              <a:ext cx="4923930" cy="418949"/>
            </a:xfrm>
            <a:prstGeom prst="rect">
              <a:avLst/>
            </a:prstGeom>
            <a:noFill/>
          </p:spPr>
          <p:txBody>
            <a:bodyPr wrap="square" rtlCol="0">
              <a:spAutoFit/>
            </a:bodyPr>
            <a:lstStyle/>
            <a:p>
              <a:r>
                <a:rPr lang="en-US" sz="4000" dirty="0" smtClean="0">
                  <a:solidFill>
                    <a:schemeClr val="tx2">
                      <a:lumMod val="50000"/>
                    </a:schemeClr>
                  </a:solidFill>
                  <a:latin typeface="Bebas Neue" panose="020B0606020202050201" pitchFamily="34" charset="0"/>
                </a:rPr>
                <a:t>Your Financial buffer</a:t>
              </a:r>
              <a:endParaRPr lang="en-US" sz="4000" dirty="0">
                <a:solidFill>
                  <a:schemeClr val="tx2">
                    <a:lumMod val="50000"/>
                  </a:schemeClr>
                </a:solidFill>
                <a:latin typeface="Bebas Neue" panose="020B0606020202050201" pitchFamily="34" charset="0"/>
              </a:endParaRPr>
            </a:p>
          </p:txBody>
        </p:sp>
        <p:sp>
          <p:nvSpPr>
            <p:cNvPr id="64" name="Oval 16"/>
            <p:cNvSpPr/>
            <p:nvPr/>
          </p:nvSpPr>
          <p:spPr>
            <a:xfrm>
              <a:off x="6541653" y="10208258"/>
              <a:ext cx="731520" cy="73152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a:p>
          </p:txBody>
        </p:sp>
        <p:pic>
          <p:nvPicPr>
            <p:cNvPr id="65" name="Picture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62824" y="10421618"/>
              <a:ext cx="304800" cy="304800"/>
            </a:xfrm>
            <a:prstGeom prst="rect">
              <a:avLst/>
            </a:prstGeom>
          </p:spPr>
        </p:pic>
        <p:sp>
          <p:nvSpPr>
            <p:cNvPr id="66" name="Rectangle 18"/>
            <p:cNvSpPr/>
            <p:nvPr/>
          </p:nvSpPr>
          <p:spPr>
            <a:xfrm>
              <a:off x="8171135" y="9229905"/>
              <a:ext cx="4548560" cy="710393"/>
            </a:xfrm>
            <a:prstGeom prst="rect">
              <a:avLst/>
            </a:prstGeom>
          </p:spPr>
          <p:txBody>
            <a:bodyPr wrap="square">
              <a:spAutoFit/>
            </a:bodyPr>
            <a:lstStyle/>
            <a:p>
              <a:r>
                <a:rPr lang="en-US" sz="2400" dirty="0" smtClean="0">
                  <a:solidFill>
                    <a:schemeClr val="tx2">
                      <a:lumMod val="50000"/>
                    </a:schemeClr>
                  </a:solidFill>
                </a:rPr>
                <a:t>Save a defined amount for your pension. This can be done through a pension fund, pension insurance plan or through your employer if they offer it.</a:t>
              </a:r>
              <a:endParaRPr lang="en-US" sz="2400" b="0" i="0" dirty="0">
                <a:solidFill>
                  <a:schemeClr val="tx2">
                    <a:lumMod val="50000"/>
                  </a:schemeClr>
                </a:solidFill>
                <a:effectLst/>
              </a:endParaRPr>
            </a:p>
          </p:txBody>
        </p:sp>
        <p:sp>
          <p:nvSpPr>
            <p:cNvPr id="67" name="TextBox 66"/>
            <p:cNvSpPr txBox="1"/>
            <p:nvPr/>
          </p:nvSpPr>
          <p:spPr>
            <a:xfrm>
              <a:off x="8171135" y="8896142"/>
              <a:ext cx="4923930" cy="418949"/>
            </a:xfrm>
            <a:prstGeom prst="rect">
              <a:avLst/>
            </a:prstGeom>
            <a:noFill/>
          </p:spPr>
          <p:txBody>
            <a:bodyPr wrap="square" rtlCol="0">
              <a:spAutoFit/>
            </a:bodyPr>
            <a:lstStyle/>
            <a:p>
              <a:r>
                <a:rPr lang="en-US" sz="4000" dirty="0" smtClean="0">
                  <a:solidFill>
                    <a:schemeClr val="tx2">
                      <a:lumMod val="50000"/>
                    </a:schemeClr>
                  </a:solidFill>
                  <a:latin typeface="Bebas Neue" panose="020B0606020202050201" pitchFamily="34" charset="0"/>
                </a:rPr>
                <a:t>Your Pension Saving Plan</a:t>
              </a:r>
              <a:endParaRPr lang="en-US" sz="4000" dirty="0">
                <a:solidFill>
                  <a:schemeClr val="tx2">
                    <a:lumMod val="50000"/>
                  </a:schemeClr>
                </a:solidFill>
                <a:latin typeface="Bebas Neue" panose="020B0606020202050201" pitchFamily="34" charset="0"/>
              </a:endParaRPr>
            </a:p>
          </p:txBody>
        </p:sp>
        <p:sp>
          <p:nvSpPr>
            <p:cNvPr id="68" name="Oval 20"/>
            <p:cNvSpPr/>
            <p:nvPr/>
          </p:nvSpPr>
          <p:spPr>
            <a:xfrm>
              <a:off x="7245808" y="8896142"/>
              <a:ext cx="731520" cy="73152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a:p>
          </p:txBody>
        </p:sp>
        <p:pic>
          <p:nvPicPr>
            <p:cNvPr id="69" name="Picture 2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66979" y="9109502"/>
              <a:ext cx="304800" cy="304800"/>
            </a:xfrm>
            <a:prstGeom prst="rect">
              <a:avLst/>
            </a:prstGeom>
          </p:spPr>
        </p:pic>
        <p:sp>
          <p:nvSpPr>
            <p:cNvPr id="70" name="Rectangle 22"/>
            <p:cNvSpPr/>
            <p:nvPr/>
          </p:nvSpPr>
          <p:spPr>
            <a:xfrm>
              <a:off x="8919057" y="7931573"/>
              <a:ext cx="4923931" cy="491810"/>
            </a:xfrm>
            <a:prstGeom prst="rect">
              <a:avLst/>
            </a:prstGeom>
          </p:spPr>
          <p:txBody>
            <a:bodyPr wrap="square">
              <a:spAutoFit/>
            </a:bodyPr>
            <a:lstStyle/>
            <a:p>
              <a:r>
                <a:rPr lang="nl-BE" sz="2400" dirty="0" smtClean="0">
                  <a:solidFill>
                    <a:schemeClr val="tx2">
                      <a:lumMod val="50000"/>
                    </a:schemeClr>
                  </a:solidFill>
                </a:rPr>
                <a:t>Save money for a specific goal or dream that you have. You can also save money for your kids or grandchild. You decide.</a:t>
              </a:r>
              <a:endParaRPr lang="en-US" sz="2400" b="0" i="0" dirty="0">
                <a:solidFill>
                  <a:schemeClr val="tx2">
                    <a:lumMod val="50000"/>
                  </a:schemeClr>
                </a:solidFill>
                <a:effectLst/>
              </a:endParaRPr>
            </a:p>
          </p:txBody>
        </p:sp>
        <p:sp>
          <p:nvSpPr>
            <p:cNvPr id="71" name="TextBox 70"/>
            <p:cNvSpPr txBox="1"/>
            <p:nvPr/>
          </p:nvSpPr>
          <p:spPr>
            <a:xfrm>
              <a:off x="8919058" y="7597810"/>
              <a:ext cx="4923930" cy="418949"/>
            </a:xfrm>
            <a:prstGeom prst="rect">
              <a:avLst/>
            </a:prstGeom>
            <a:noFill/>
          </p:spPr>
          <p:txBody>
            <a:bodyPr wrap="square" rtlCol="0">
              <a:spAutoFit/>
            </a:bodyPr>
            <a:lstStyle/>
            <a:p>
              <a:r>
                <a:rPr lang="en-US" sz="4000" dirty="0" smtClean="0">
                  <a:solidFill>
                    <a:schemeClr val="tx2">
                      <a:lumMod val="50000"/>
                    </a:schemeClr>
                  </a:solidFill>
                  <a:latin typeface="Bebas Neue" panose="020B0606020202050201" pitchFamily="34" charset="0"/>
                </a:rPr>
                <a:t>Your Savings for (grand)kids or other goals</a:t>
              </a:r>
              <a:endParaRPr lang="en-US" sz="4000" dirty="0">
                <a:solidFill>
                  <a:schemeClr val="tx2">
                    <a:lumMod val="50000"/>
                  </a:schemeClr>
                </a:solidFill>
                <a:latin typeface="Bebas Neue" panose="020B0606020202050201" pitchFamily="34" charset="0"/>
              </a:endParaRPr>
            </a:p>
          </p:txBody>
        </p:sp>
        <p:sp>
          <p:nvSpPr>
            <p:cNvPr id="72" name="Oval 24"/>
            <p:cNvSpPr/>
            <p:nvPr/>
          </p:nvSpPr>
          <p:spPr>
            <a:xfrm>
              <a:off x="7993731" y="7597810"/>
              <a:ext cx="731520" cy="73152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a:p>
          </p:txBody>
        </p:sp>
        <p:pic>
          <p:nvPicPr>
            <p:cNvPr id="73" name="Picture 2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07091" y="7811170"/>
              <a:ext cx="304800" cy="304800"/>
            </a:xfrm>
            <a:prstGeom prst="rect">
              <a:avLst/>
            </a:prstGeom>
          </p:spPr>
        </p:pic>
        <p:sp>
          <p:nvSpPr>
            <p:cNvPr id="74" name="Rectangle 26"/>
            <p:cNvSpPr/>
            <p:nvPr/>
          </p:nvSpPr>
          <p:spPr>
            <a:xfrm>
              <a:off x="9774221" y="6621907"/>
              <a:ext cx="4572388" cy="710393"/>
            </a:xfrm>
            <a:prstGeom prst="rect">
              <a:avLst/>
            </a:prstGeom>
          </p:spPr>
          <p:txBody>
            <a:bodyPr wrap="square">
              <a:spAutoFit/>
            </a:bodyPr>
            <a:lstStyle/>
            <a:p>
              <a:r>
                <a:rPr lang="nl-BE" sz="2400" dirty="0" smtClean="0">
                  <a:solidFill>
                    <a:schemeClr val="tx2">
                      <a:lumMod val="50000"/>
                    </a:schemeClr>
                  </a:solidFill>
                </a:rPr>
                <a:t>At first your investment in dividend stocks or other activa will be small but apply the right strategy and this pyramid will turn</a:t>
              </a:r>
              <a:endParaRPr lang="en-US" sz="2400" b="0" i="0" dirty="0">
                <a:solidFill>
                  <a:schemeClr val="tx2">
                    <a:lumMod val="50000"/>
                  </a:schemeClr>
                </a:solidFill>
                <a:effectLst/>
              </a:endParaRPr>
            </a:p>
          </p:txBody>
        </p:sp>
        <p:sp>
          <p:nvSpPr>
            <p:cNvPr id="75" name="TextBox 74"/>
            <p:cNvSpPr txBox="1"/>
            <p:nvPr/>
          </p:nvSpPr>
          <p:spPr>
            <a:xfrm>
              <a:off x="9774222" y="6288144"/>
              <a:ext cx="4923930" cy="418949"/>
            </a:xfrm>
            <a:prstGeom prst="rect">
              <a:avLst/>
            </a:prstGeom>
            <a:noFill/>
          </p:spPr>
          <p:txBody>
            <a:bodyPr wrap="square" rtlCol="0">
              <a:spAutoFit/>
            </a:bodyPr>
            <a:lstStyle/>
            <a:p>
              <a:r>
                <a:rPr lang="en-US" sz="4000" dirty="0" smtClean="0">
                  <a:solidFill>
                    <a:schemeClr val="tx2">
                      <a:lumMod val="50000"/>
                    </a:schemeClr>
                  </a:solidFill>
                  <a:latin typeface="Bebas Neue" panose="020B0606020202050201" pitchFamily="34" charset="0"/>
                </a:rPr>
                <a:t>Your Investments </a:t>
              </a:r>
              <a:endParaRPr lang="en-US" sz="4000" dirty="0">
                <a:solidFill>
                  <a:schemeClr val="tx2">
                    <a:lumMod val="50000"/>
                  </a:schemeClr>
                </a:solidFill>
                <a:latin typeface="Bebas Neue" panose="020B0606020202050201" pitchFamily="34" charset="0"/>
              </a:endParaRPr>
            </a:p>
          </p:txBody>
        </p:sp>
        <p:sp>
          <p:nvSpPr>
            <p:cNvPr id="76" name="Oval 28"/>
            <p:cNvSpPr/>
            <p:nvPr/>
          </p:nvSpPr>
          <p:spPr>
            <a:xfrm>
              <a:off x="8848895" y="6288144"/>
              <a:ext cx="731520" cy="73152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a:p>
          </p:txBody>
        </p:sp>
        <p:pic>
          <p:nvPicPr>
            <p:cNvPr id="77" name="Picture 2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062255" y="6518976"/>
              <a:ext cx="304800" cy="304800"/>
            </a:xfrm>
            <a:prstGeom prst="rect">
              <a:avLst/>
            </a:prstGeom>
          </p:spPr>
        </p:pic>
      </p:grpSp>
      <p:sp>
        <p:nvSpPr>
          <p:cNvPr id="4" name="Rectangle 3"/>
          <p:cNvSpPr/>
          <p:nvPr/>
        </p:nvSpPr>
        <p:spPr>
          <a:xfrm>
            <a:off x="879325" y="4890816"/>
            <a:ext cx="23031450" cy="2428435"/>
          </a:xfrm>
          <a:prstGeom prst="rect">
            <a:avLst/>
          </a:prstGeom>
          <a:noFill/>
          <a:ln w="269875">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1594784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722438" y="680909"/>
            <a:ext cx="20942300" cy="1129427"/>
          </a:xfrm>
          <a:prstGeom prst="rect">
            <a:avLst/>
          </a:prstGeom>
          <a:noFill/>
        </p:spPr>
        <p:txBody>
          <a:bodyPr wrap="square" rtlCol="0">
            <a:noAutofit/>
          </a:bodyPr>
          <a:lstStyle/>
          <a:p>
            <a:r>
              <a:rPr lang="nl-BE" sz="6600" b="1" dirty="0" smtClean="0">
                <a:solidFill>
                  <a:schemeClr val="tx2"/>
                </a:solidFill>
                <a:latin typeface="Open Sans"/>
                <a:cs typeface="Open Sans"/>
              </a:rPr>
              <a:t>Why do you need to save for Specific Goals ?</a:t>
            </a:r>
            <a:endParaRPr lang="en-US" sz="6600" b="1" dirty="0">
              <a:solidFill>
                <a:schemeClr val="tx2"/>
              </a:solidFill>
              <a:latin typeface="Open Sans"/>
              <a:cs typeface="Open Sans"/>
            </a:endParaRPr>
          </a:p>
        </p:txBody>
      </p:sp>
      <p:sp>
        <p:nvSpPr>
          <p:cNvPr id="4" name="TextBox 3"/>
          <p:cNvSpPr txBox="1"/>
          <p:nvPr/>
        </p:nvSpPr>
        <p:spPr>
          <a:xfrm>
            <a:off x="1722438" y="1685682"/>
            <a:ext cx="15365412" cy="1357918"/>
          </a:xfrm>
          <a:prstGeom prst="rect">
            <a:avLst/>
          </a:prstGeom>
          <a:noFill/>
        </p:spPr>
        <p:txBody>
          <a:bodyPr wrap="square" rtlCol="0">
            <a:noAutofit/>
          </a:bodyPr>
          <a:lstStyle/>
          <a:p>
            <a:r>
              <a:rPr lang="en-US" sz="4000" dirty="0" smtClean="0">
                <a:latin typeface="Open Sans"/>
                <a:cs typeface="Open Sans"/>
              </a:rPr>
              <a:t>Tell me some specific goals you want to do in 3 – 5 – 10 years ?</a:t>
            </a:r>
            <a:endParaRPr lang="en-US" sz="4000" dirty="0">
              <a:latin typeface="Open Sans"/>
              <a:cs typeface="Open Sans"/>
            </a:endParaRPr>
          </a:p>
        </p:txBody>
      </p:sp>
      <p:sp>
        <p:nvSpPr>
          <p:cNvPr id="6" name="TextBox 5"/>
          <p:cNvSpPr txBox="1"/>
          <p:nvPr/>
        </p:nvSpPr>
        <p:spPr>
          <a:xfrm>
            <a:off x="1722439" y="2067511"/>
            <a:ext cx="11736386" cy="12572673"/>
          </a:xfrm>
          <a:prstGeom prst="rect">
            <a:avLst/>
          </a:prstGeom>
          <a:noFill/>
        </p:spPr>
        <p:txBody>
          <a:bodyPr wrap="square" rtlCol="0">
            <a:spAutoFit/>
          </a:bodyPr>
          <a:lstStyle/>
          <a:p>
            <a:pPr marL="742950" indent="-742950">
              <a:buAutoNum type="arabicPeriod"/>
            </a:pPr>
            <a:endParaRPr lang="en-US" dirty="0"/>
          </a:p>
          <a:p>
            <a:pPr marL="742950" indent="-742950">
              <a:buAutoNum type="arabicPeriod"/>
            </a:pPr>
            <a:r>
              <a:rPr lang="en-US" dirty="0" smtClean="0"/>
              <a:t>18 Years -&gt; 2</a:t>
            </a:r>
            <a:r>
              <a:rPr lang="en-US" baseline="30000" dirty="0" smtClean="0"/>
              <a:t>nd</a:t>
            </a:r>
            <a:r>
              <a:rPr lang="en-US" dirty="0" smtClean="0"/>
              <a:t> hand or new CAR</a:t>
            </a:r>
          </a:p>
          <a:p>
            <a:pPr marL="742950" indent="-742950">
              <a:buAutoNum type="arabicPeriod"/>
            </a:pPr>
            <a:endParaRPr lang="en-US" dirty="0" smtClean="0"/>
          </a:p>
          <a:p>
            <a:pPr marL="742950" indent="-742950">
              <a:buFontTx/>
              <a:buAutoNum type="arabicPeriod"/>
            </a:pPr>
            <a:r>
              <a:rPr lang="en-US" dirty="0" smtClean="0"/>
              <a:t>20 Years -&gt; Travel EUROPE or WORLD</a:t>
            </a:r>
          </a:p>
          <a:p>
            <a:pPr marL="742950" indent="-742950">
              <a:buFontTx/>
              <a:buAutoNum type="arabicPeriod"/>
            </a:pPr>
            <a:endParaRPr lang="en-US" dirty="0"/>
          </a:p>
          <a:p>
            <a:pPr marL="742950" indent="-742950">
              <a:buAutoNum type="arabicPeriod"/>
            </a:pPr>
            <a:r>
              <a:rPr lang="en-US" dirty="0" smtClean="0"/>
              <a:t>30 or 40 Years -&gt; Buy a Apartment or HOUSE</a:t>
            </a:r>
          </a:p>
          <a:p>
            <a:pPr marL="742950" indent="-742950">
              <a:buAutoNum type="arabicPeriod"/>
            </a:pPr>
            <a:endParaRPr lang="en-US" dirty="0"/>
          </a:p>
          <a:p>
            <a:pPr marL="742950" indent="-742950">
              <a:buAutoNum type="arabicPeriod"/>
            </a:pPr>
            <a:r>
              <a:rPr lang="en-US" dirty="0" smtClean="0"/>
              <a:t>Anything else…</a:t>
            </a:r>
          </a:p>
          <a:p>
            <a:pPr marL="742950" indent="-742950">
              <a:buAutoNum type="arabicPeriod"/>
            </a:pPr>
            <a:endParaRPr lang="en-US" dirty="0"/>
          </a:p>
          <a:p>
            <a:pPr marL="742950" indent="-742950">
              <a:buAutoNum type="arabicPeriod"/>
            </a:pPr>
            <a:endParaRPr lang="en-US" dirty="0"/>
          </a:p>
          <a:p>
            <a:pPr marL="742950" indent="-742950">
              <a:buAutoNum type="arabicPeriod"/>
            </a:pPr>
            <a:endParaRPr lang="en-US" dirty="0" smtClean="0"/>
          </a:p>
          <a:p>
            <a:pPr marL="742950" indent="-742950">
              <a:buAutoNum type="arabicPeriod"/>
            </a:pPr>
            <a:endParaRPr lang="en-US" dirty="0"/>
          </a:p>
          <a:p>
            <a:pPr algn="ctr"/>
            <a:endParaRPr lang="en-US" sz="8000" b="1" dirty="0" smtClean="0"/>
          </a:p>
          <a:p>
            <a:pPr marL="742950" indent="-742950">
              <a:buAutoNum type="arabicPeriod"/>
            </a:pPr>
            <a:endParaRPr lang="en-US" dirty="0" smtClean="0"/>
          </a:p>
          <a:p>
            <a:pPr marL="742950" indent="-742950">
              <a:buAutoNum type="arabicPeriod"/>
            </a:pPr>
            <a:endParaRPr lang="en-US" dirty="0"/>
          </a:p>
          <a:p>
            <a:pPr marL="742950" indent="-742950">
              <a:buAutoNum type="arabicPeriod"/>
            </a:pPr>
            <a:endParaRPr lang="en-US" dirty="0" smtClean="0"/>
          </a:p>
          <a:p>
            <a:pPr marL="742950" indent="-742950">
              <a:buAutoNum type="arabicPeriod"/>
            </a:pPr>
            <a:endParaRPr lang="en-US" dirty="0"/>
          </a:p>
          <a:p>
            <a:pPr marL="742950" indent="-742950">
              <a:buAutoNum type="arabicPeriod"/>
            </a:pPr>
            <a:endParaRPr lang="en-US"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41691" y="8289685"/>
            <a:ext cx="6858594" cy="4572396"/>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550775" y="2653606"/>
            <a:ext cx="11430000" cy="6429375"/>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199658" y="6163308"/>
            <a:ext cx="7781117" cy="4381078"/>
          </a:xfrm>
          <a:prstGeom prst="rect">
            <a:avLst/>
          </a:prstGeom>
        </p:spPr>
      </p:pic>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224473" y="7461195"/>
            <a:ext cx="10589973" cy="5400886"/>
          </a:xfrm>
          <a:prstGeom prst="rect">
            <a:avLst/>
          </a:prstGeom>
        </p:spPr>
      </p:pic>
    </p:spTree>
    <p:extLst>
      <p:ext uri="{BB962C8B-B14F-4D97-AF65-F5344CB8AC3E}">
        <p14:creationId xmlns:p14="http://schemas.microsoft.com/office/powerpoint/2010/main" val="39081527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barn(inVertical)">
                                      <p:cBhvr>
                                        <p:cTn id="1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722438" y="680909"/>
            <a:ext cx="20942300" cy="1129427"/>
          </a:xfrm>
          <a:prstGeom prst="rect">
            <a:avLst/>
          </a:prstGeom>
          <a:noFill/>
        </p:spPr>
        <p:txBody>
          <a:bodyPr wrap="square" rtlCol="0">
            <a:noAutofit/>
          </a:bodyPr>
          <a:lstStyle/>
          <a:p>
            <a:r>
              <a:rPr lang="nl-BE" sz="6600" b="1" dirty="0" smtClean="0">
                <a:solidFill>
                  <a:schemeClr val="tx2"/>
                </a:solidFill>
                <a:latin typeface="Open Sans"/>
                <a:cs typeface="Open Sans"/>
              </a:rPr>
              <a:t>How can you save for Specific Goals ?</a:t>
            </a:r>
            <a:endParaRPr lang="en-US" sz="6600" b="1" dirty="0">
              <a:solidFill>
                <a:schemeClr val="tx2"/>
              </a:solidFill>
              <a:latin typeface="Open Sans"/>
              <a:cs typeface="Open Sans"/>
            </a:endParaRPr>
          </a:p>
        </p:txBody>
      </p:sp>
      <p:sp>
        <p:nvSpPr>
          <p:cNvPr id="4" name="TextBox 3"/>
          <p:cNvSpPr txBox="1"/>
          <p:nvPr/>
        </p:nvSpPr>
        <p:spPr>
          <a:xfrm>
            <a:off x="1722438" y="1685682"/>
            <a:ext cx="15365412" cy="1357918"/>
          </a:xfrm>
          <a:prstGeom prst="rect">
            <a:avLst/>
          </a:prstGeom>
          <a:noFill/>
        </p:spPr>
        <p:txBody>
          <a:bodyPr wrap="square" rtlCol="0">
            <a:noAutofit/>
          </a:bodyPr>
          <a:lstStyle/>
          <a:p>
            <a:r>
              <a:rPr lang="en-US" sz="4000" dirty="0" smtClean="0">
                <a:latin typeface="Open Sans"/>
                <a:cs typeface="Open Sans"/>
              </a:rPr>
              <a:t>Tell me some specific goals you want to do in 3 – 5 – 10 years ?</a:t>
            </a:r>
            <a:endParaRPr lang="en-US" sz="4000" dirty="0">
              <a:latin typeface="Open Sans"/>
              <a:cs typeface="Open Sans"/>
            </a:endParaRPr>
          </a:p>
        </p:txBody>
      </p:sp>
      <p:sp>
        <p:nvSpPr>
          <p:cNvPr id="6" name="TextBox 5"/>
          <p:cNvSpPr txBox="1"/>
          <p:nvPr/>
        </p:nvSpPr>
        <p:spPr>
          <a:xfrm>
            <a:off x="1722439" y="2067511"/>
            <a:ext cx="13107986" cy="4062651"/>
          </a:xfrm>
          <a:prstGeom prst="rect">
            <a:avLst/>
          </a:prstGeom>
          <a:noFill/>
        </p:spPr>
        <p:txBody>
          <a:bodyPr wrap="square" rtlCol="0">
            <a:spAutoFit/>
          </a:bodyPr>
          <a:lstStyle/>
          <a:p>
            <a:pPr marL="742950" indent="-742950">
              <a:buAutoNum type="arabicPeriod"/>
            </a:pPr>
            <a:endParaRPr lang="en-US" dirty="0"/>
          </a:p>
          <a:p>
            <a:pPr marL="742950" indent="-742950">
              <a:buAutoNum type="arabicPeriod"/>
            </a:pPr>
            <a:r>
              <a:rPr lang="en-US" dirty="0" smtClean="0"/>
              <a:t>FIXED AMOUNT PER MONTH – PAY YOURSELF FIRST</a:t>
            </a:r>
          </a:p>
          <a:p>
            <a:pPr marL="742950" indent="-742950">
              <a:buAutoNum type="arabicPeriod"/>
            </a:pPr>
            <a:endParaRPr lang="en-US" dirty="0"/>
          </a:p>
          <a:p>
            <a:pPr marL="742950" indent="-742950">
              <a:buAutoNum type="arabicPeriod"/>
            </a:pPr>
            <a:r>
              <a:rPr lang="en-US" dirty="0" smtClean="0"/>
              <a:t>SAVE THE MONEY AUTOMATICALLY BEFORE SPENDING MONEY AND PAYING BILLS</a:t>
            </a:r>
          </a:p>
          <a:p>
            <a:pPr marL="742950" indent="-742950">
              <a:buAutoNum type="arabicPeriod"/>
            </a:pPr>
            <a:endParaRPr lang="en-US"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123089" y="3043600"/>
            <a:ext cx="8548632" cy="8548632"/>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0430" y="5819774"/>
            <a:ext cx="9789914" cy="6810375"/>
          </a:xfrm>
          <a:prstGeom prst="rect">
            <a:avLst/>
          </a:prstGeom>
        </p:spPr>
      </p:pic>
    </p:spTree>
    <p:extLst>
      <p:ext uri="{BB962C8B-B14F-4D97-AF65-F5344CB8AC3E}">
        <p14:creationId xmlns:p14="http://schemas.microsoft.com/office/powerpoint/2010/main" val="22650812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607818" y="2815109"/>
            <a:ext cx="8797326" cy="5729541"/>
          </a:xfrm>
          <a:prstGeom prst="rect">
            <a:avLst/>
          </a:prstGeom>
        </p:spPr>
      </p:pic>
      <p:sp>
        <p:nvSpPr>
          <p:cNvPr id="5" name="TextBox 4"/>
          <p:cNvSpPr txBox="1"/>
          <p:nvPr/>
        </p:nvSpPr>
        <p:spPr>
          <a:xfrm>
            <a:off x="1722438" y="680909"/>
            <a:ext cx="20942300" cy="1129427"/>
          </a:xfrm>
          <a:prstGeom prst="rect">
            <a:avLst/>
          </a:prstGeom>
          <a:noFill/>
        </p:spPr>
        <p:txBody>
          <a:bodyPr wrap="square" rtlCol="0">
            <a:noAutofit/>
          </a:bodyPr>
          <a:lstStyle/>
          <a:p>
            <a:r>
              <a:rPr lang="nl-BE" sz="6600" b="1" dirty="0" smtClean="0">
                <a:solidFill>
                  <a:schemeClr val="tx2"/>
                </a:solidFill>
                <a:latin typeface="Open Sans"/>
                <a:cs typeface="Open Sans"/>
              </a:rPr>
              <a:t>One Specific Goal : Family Summer Vacation</a:t>
            </a:r>
            <a:endParaRPr lang="en-US" sz="6600" b="1" dirty="0">
              <a:solidFill>
                <a:schemeClr val="tx2"/>
              </a:solidFill>
              <a:latin typeface="Open Sans"/>
              <a:cs typeface="Open Sans"/>
            </a:endParaRPr>
          </a:p>
        </p:txBody>
      </p:sp>
      <p:sp>
        <p:nvSpPr>
          <p:cNvPr id="6" name="TextBox 5"/>
          <p:cNvSpPr txBox="1"/>
          <p:nvPr/>
        </p:nvSpPr>
        <p:spPr>
          <a:xfrm>
            <a:off x="1722438" y="1685682"/>
            <a:ext cx="15365412" cy="1357918"/>
          </a:xfrm>
          <a:prstGeom prst="rect">
            <a:avLst/>
          </a:prstGeom>
          <a:noFill/>
        </p:spPr>
        <p:txBody>
          <a:bodyPr wrap="square" rtlCol="0">
            <a:noAutofit/>
          </a:bodyPr>
          <a:lstStyle/>
          <a:p>
            <a:r>
              <a:rPr lang="en-US" sz="4000" dirty="0" smtClean="0">
                <a:latin typeface="Open Sans"/>
                <a:cs typeface="Open Sans"/>
              </a:rPr>
              <a:t>Save Monthly for Expenses related to Experiences in life </a:t>
            </a:r>
            <a:endParaRPr lang="en-US" sz="4000" dirty="0">
              <a:latin typeface="Open Sans"/>
              <a:cs typeface="Open Sans"/>
            </a:endParaRPr>
          </a:p>
        </p:txBody>
      </p:sp>
      <p:sp>
        <p:nvSpPr>
          <p:cNvPr id="7" name="TextBox 6"/>
          <p:cNvSpPr txBox="1"/>
          <p:nvPr/>
        </p:nvSpPr>
        <p:spPr>
          <a:xfrm>
            <a:off x="10911272" y="2036229"/>
            <a:ext cx="13107986" cy="5386090"/>
          </a:xfrm>
          <a:prstGeom prst="rect">
            <a:avLst/>
          </a:prstGeom>
          <a:noFill/>
        </p:spPr>
        <p:txBody>
          <a:bodyPr wrap="square" rtlCol="0">
            <a:spAutoFit/>
          </a:bodyPr>
          <a:lstStyle/>
          <a:p>
            <a:pPr marL="742950" indent="-742950">
              <a:buAutoNum type="arabicPeriod"/>
            </a:pPr>
            <a:endParaRPr lang="en-US" dirty="0"/>
          </a:p>
          <a:p>
            <a:pPr marL="742950" indent="-742950">
              <a:buAutoNum type="arabicPeriod"/>
            </a:pPr>
            <a:r>
              <a:rPr lang="en-US" dirty="0" smtClean="0"/>
              <a:t>EXAMPLE : YEARLY FAMILY SUMMER VACATION BUDGET FOR 2 ADULTS + 3 KIDS : 4500 EURO</a:t>
            </a:r>
          </a:p>
          <a:p>
            <a:pPr marL="742950" indent="-742950">
              <a:buAutoNum type="arabicPeriod"/>
            </a:pPr>
            <a:endParaRPr lang="en-US" dirty="0"/>
          </a:p>
          <a:p>
            <a:pPr marL="742950" indent="-742950">
              <a:buAutoNum type="arabicPeriod"/>
            </a:pPr>
            <a:r>
              <a:rPr lang="en-US" dirty="0" smtClean="0"/>
              <a:t>BUDGET OF 4500 DIVIDED BY 7 MONTHS EQUALS TO….</a:t>
            </a:r>
          </a:p>
          <a:p>
            <a:pPr marL="742950" indent="-742950">
              <a:buAutoNum type="arabicPeriod"/>
            </a:pPr>
            <a:endParaRPr lang="en-US" dirty="0"/>
          </a:p>
          <a:p>
            <a:pPr marL="742950" indent="-742950">
              <a:buAutoNum type="arabicPeriod"/>
            </a:pPr>
            <a:r>
              <a:rPr lang="en-US" dirty="0" smtClean="0"/>
              <a:t>GIVE ME THE ANSWER HOW MUCH I NEED TO SAVE…</a:t>
            </a:r>
          </a:p>
        </p:txBody>
      </p:sp>
      <p:sp>
        <p:nvSpPr>
          <p:cNvPr id="8" name="TextBox 7"/>
          <p:cNvSpPr txBox="1"/>
          <p:nvPr/>
        </p:nvSpPr>
        <p:spPr>
          <a:xfrm>
            <a:off x="13027018" y="7583881"/>
            <a:ext cx="9589676" cy="1446550"/>
          </a:xfrm>
          <a:prstGeom prst="rect">
            <a:avLst/>
          </a:prstGeom>
          <a:noFill/>
        </p:spPr>
        <p:txBody>
          <a:bodyPr wrap="none" rtlCol="0">
            <a:spAutoFit/>
          </a:bodyPr>
          <a:lstStyle/>
          <a:p>
            <a:r>
              <a:rPr lang="en-US" sz="8800" b="1" dirty="0" smtClean="0">
                <a:solidFill>
                  <a:schemeClr val="accent2">
                    <a:lumMod val="60000"/>
                    <a:lumOff val="40000"/>
                  </a:schemeClr>
                </a:solidFill>
              </a:rPr>
              <a:t>643 EURO / MONTH</a:t>
            </a:r>
            <a:endParaRPr lang="en-US" sz="8800" b="1" dirty="0">
              <a:solidFill>
                <a:schemeClr val="accent2">
                  <a:lumMod val="60000"/>
                  <a:lumOff val="40000"/>
                </a:schemeClr>
              </a:solidFill>
            </a:endParaRPr>
          </a:p>
        </p:txBody>
      </p:sp>
      <p:pic>
        <p:nvPicPr>
          <p:cNvPr id="9" name="Picture 8"/>
          <p:cNvPicPr>
            <a:picLocks noChangeAspect="1"/>
          </p:cNvPicPr>
          <p:nvPr/>
        </p:nvPicPr>
        <p:blipFill>
          <a:blip r:embed="rId4"/>
          <a:stretch>
            <a:fillRect/>
          </a:stretch>
        </p:blipFill>
        <p:spPr>
          <a:xfrm>
            <a:off x="2082515" y="7934072"/>
            <a:ext cx="8153289" cy="5296153"/>
          </a:xfrm>
          <a:prstGeom prst="rect">
            <a:avLst/>
          </a:prstGeom>
        </p:spPr>
      </p:pic>
      <p:pic>
        <p:nvPicPr>
          <p:cNvPr id="10" name="Picture 9"/>
          <p:cNvPicPr>
            <a:picLocks noChangeAspect="1"/>
          </p:cNvPicPr>
          <p:nvPr/>
        </p:nvPicPr>
        <p:blipFill>
          <a:blip r:embed="rId5"/>
          <a:stretch>
            <a:fillRect/>
          </a:stretch>
        </p:blipFill>
        <p:spPr>
          <a:xfrm>
            <a:off x="10235804" y="9619746"/>
            <a:ext cx="5582429" cy="3610479"/>
          </a:xfrm>
          <a:prstGeom prst="rect">
            <a:avLst/>
          </a:prstGeom>
        </p:spPr>
      </p:pic>
      <p:pic>
        <p:nvPicPr>
          <p:cNvPr id="11" name="Picture 10"/>
          <p:cNvPicPr>
            <a:picLocks noChangeAspect="1"/>
          </p:cNvPicPr>
          <p:nvPr/>
        </p:nvPicPr>
        <p:blipFill>
          <a:blip r:embed="rId6"/>
          <a:stretch>
            <a:fillRect/>
          </a:stretch>
        </p:blipFill>
        <p:spPr>
          <a:xfrm>
            <a:off x="15818233" y="9619746"/>
            <a:ext cx="5553850" cy="3620005"/>
          </a:xfrm>
          <a:prstGeom prst="rect">
            <a:avLst/>
          </a:prstGeom>
        </p:spPr>
      </p:pic>
    </p:spTree>
    <p:extLst>
      <p:ext uri="{BB962C8B-B14F-4D97-AF65-F5344CB8AC3E}">
        <p14:creationId xmlns:p14="http://schemas.microsoft.com/office/powerpoint/2010/main" val="38092710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722438" y="680909"/>
            <a:ext cx="20942300" cy="1129427"/>
          </a:xfrm>
          <a:prstGeom prst="rect">
            <a:avLst/>
          </a:prstGeom>
          <a:noFill/>
        </p:spPr>
        <p:txBody>
          <a:bodyPr wrap="square" rtlCol="0">
            <a:noAutofit/>
          </a:bodyPr>
          <a:lstStyle/>
          <a:p>
            <a:r>
              <a:rPr lang="nl-BE" sz="6600" b="1" dirty="0" smtClean="0">
                <a:solidFill>
                  <a:schemeClr val="tx2"/>
                </a:solidFill>
                <a:latin typeface="Open Sans"/>
                <a:cs typeface="Open Sans"/>
              </a:rPr>
              <a:t>Your Financial Pyramid</a:t>
            </a:r>
            <a:endParaRPr lang="en-US" sz="6600" b="1" dirty="0">
              <a:solidFill>
                <a:schemeClr val="tx2"/>
              </a:solidFill>
              <a:latin typeface="Open Sans"/>
              <a:cs typeface="Open Sans"/>
            </a:endParaRPr>
          </a:p>
        </p:txBody>
      </p:sp>
      <p:sp>
        <p:nvSpPr>
          <p:cNvPr id="12" name="TextBox 11"/>
          <p:cNvSpPr txBox="1"/>
          <p:nvPr/>
        </p:nvSpPr>
        <p:spPr>
          <a:xfrm>
            <a:off x="1722438" y="1685682"/>
            <a:ext cx="20942300" cy="848555"/>
          </a:xfrm>
          <a:prstGeom prst="rect">
            <a:avLst/>
          </a:prstGeom>
          <a:noFill/>
        </p:spPr>
        <p:txBody>
          <a:bodyPr wrap="square" rtlCol="0">
            <a:noAutofit/>
          </a:bodyPr>
          <a:lstStyle/>
          <a:p>
            <a:r>
              <a:rPr lang="en-US" sz="4000" dirty="0" smtClean="0">
                <a:latin typeface="Open Sans"/>
                <a:cs typeface="Open Sans"/>
              </a:rPr>
              <a:t>Learn about each layer of your Life Financial Pyramid</a:t>
            </a:r>
            <a:endParaRPr lang="en-US" sz="4000" dirty="0">
              <a:latin typeface="Open Sans"/>
              <a:cs typeface="Open Sans"/>
            </a:endParaRPr>
          </a:p>
        </p:txBody>
      </p:sp>
      <p:grpSp>
        <p:nvGrpSpPr>
          <p:cNvPr id="2" name="Группа 77"/>
          <p:cNvGrpSpPr/>
          <p:nvPr/>
        </p:nvGrpSpPr>
        <p:grpSpPr>
          <a:xfrm>
            <a:off x="2773171" y="3220435"/>
            <a:ext cx="19312369" cy="8558999"/>
            <a:chOff x="6541653" y="6186926"/>
            <a:chExt cx="11429674" cy="5065488"/>
          </a:xfrm>
        </p:grpSpPr>
        <p:grpSp>
          <p:nvGrpSpPr>
            <p:cNvPr id="3" name="Group 6"/>
            <p:cNvGrpSpPr/>
            <p:nvPr/>
          </p:nvGrpSpPr>
          <p:grpSpPr>
            <a:xfrm>
              <a:off x="12015539" y="6186926"/>
              <a:ext cx="5955788" cy="4855191"/>
              <a:chOff x="2358218" y="2177834"/>
              <a:chExt cx="4217987" cy="3438526"/>
            </a:xfrm>
          </p:grpSpPr>
          <p:sp>
            <p:nvSpPr>
              <p:cNvPr id="55" name="Freeform 7"/>
              <p:cNvSpPr>
                <a:spLocks/>
              </p:cNvSpPr>
              <p:nvPr/>
            </p:nvSpPr>
            <p:spPr bwMode="auto">
              <a:xfrm>
                <a:off x="3858405" y="2562009"/>
                <a:ext cx="1076325" cy="879475"/>
              </a:xfrm>
              <a:custGeom>
                <a:avLst/>
                <a:gdLst>
                  <a:gd name="T0" fmla="*/ 182 w 678"/>
                  <a:gd name="T1" fmla="*/ 554 h 554"/>
                  <a:gd name="T2" fmla="*/ 678 w 678"/>
                  <a:gd name="T3" fmla="*/ 218 h 554"/>
                  <a:gd name="T4" fmla="*/ 541 w 678"/>
                  <a:gd name="T5" fmla="*/ 0 h 554"/>
                  <a:gd name="T6" fmla="*/ 0 w 678"/>
                  <a:gd name="T7" fmla="*/ 365 h 554"/>
                  <a:gd name="T8" fmla="*/ 182 w 678"/>
                  <a:gd name="T9" fmla="*/ 554 h 554"/>
                </a:gdLst>
                <a:ahLst/>
                <a:cxnLst>
                  <a:cxn ang="0">
                    <a:pos x="T0" y="T1"/>
                  </a:cxn>
                  <a:cxn ang="0">
                    <a:pos x="T2" y="T3"/>
                  </a:cxn>
                  <a:cxn ang="0">
                    <a:pos x="T4" y="T5"/>
                  </a:cxn>
                  <a:cxn ang="0">
                    <a:pos x="T6" y="T7"/>
                  </a:cxn>
                  <a:cxn ang="0">
                    <a:pos x="T8" y="T9"/>
                  </a:cxn>
                </a:cxnLst>
                <a:rect l="0" t="0" r="r" b="b"/>
                <a:pathLst>
                  <a:path w="678" h="554">
                    <a:moveTo>
                      <a:pt x="182" y="554"/>
                    </a:moveTo>
                    <a:lnTo>
                      <a:pt x="678" y="218"/>
                    </a:lnTo>
                    <a:lnTo>
                      <a:pt x="541" y="0"/>
                    </a:lnTo>
                    <a:lnTo>
                      <a:pt x="0" y="365"/>
                    </a:lnTo>
                    <a:lnTo>
                      <a:pt x="182" y="554"/>
                    </a:lnTo>
                    <a:close/>
                  </a:path>
                </a:pathLst>
              </a:custGeom>
              <a:gradFill>
                <a:gsLst>
                  <a:gs pos="0">
                    <a:schemeClr val="accent3">
                      <a:lumMod val="75000"/>
                    </a:schemeClr>
                  </a:gs>
                  <a:gs pos="80000">
                    <a:schemeClr val="accent3"/>
                  </a:gs>
                </a:gsLst>
                <a:lin ang="10800000" scaled="1"/>
              </a:gradFill>
              <a:ln>
                <a:noFill/>
              </a:ln>
              <a:extLst/>
            </p:spPr>
            <p:txBody>
              <a:bodyPr vert="horz" wrap="square" lIns="91440" tIns="45720" rIns="91440" bIns="45720" numCol="1" anchor="t" anchorCtr="0" compatLnSpc="1">
                <a:prstTxWarp prst="textNoShape">
                  <a:avLst/>
                </a:prstTxWarp>
              </a:bodyPr>
              <a:lstStyle/>
              <a:p>
                <a:endParaRPr lang="id-ID" sz="6000"/>
              </a:p>
            </p:txBody>
          </p:sp>
          <p:sp>
            <p:nvSpPr>
              <p:cNvPr id="56" name="Freeform 8"/>
              <p:cNvSpPr>
                <a:spLocks/>
              </p:cNvSpPr>
              <p:nvPr/>
            </p:nvSpPr>
            <p:spPr bwMode="auto">
              <a:xfrm>
                <a:off x="2358218" y="4084422"/>
                <a:ext cx="3652837" cy="1531938"/>
              </a:xfrm>
              <a:custGeom>
                <a:avLst/>
                <a:gdLst>
                  <a:gd name="T0" fmla="*/ 2075 w 2301"/>
                  <a:gd name="T1" fmla="*/ 0 h 965"/>
                  <a:gd name="T2" fmla="*/ 226 w 2301"/>
                  <a:gd name="T3" fmla="*/ 593 h 965"/>
                  <a:gd name="T4" fmla="*/ 0 w 2301"/>
                  <a:gd name="T5" fmla="*/ 965 h 965"/>
                  <a:gd name="T6" fmla="*/ 2301 w 2301"/>
                  <a:gd name="T7" fmla="*/ 375 h 965"/>
                  <a:gd name="T8" fmla="*/ 2075 w 2301"/>
                  <a:gd name="T9" fmla="*/ 0 h 965"/>
                </a:gdLst>
                <a:ahLst/>
                <a:cxnLst>
                  <a:cxn ang="0">
                    <a:pos x="T0" y="T1"/>
                  </a:cxn>
                  <a:cxn ang="0">
                    <a:pos x="T2" y="T3"/>
                  </a:cxn>
                  <a:cxn ang="0">
                    <a:pos x="T4" y="T5"/>
                  </a:cxn>
                  <a:cxn ang="0">
                    <a:pos x="T6" y="T7"/>
                  </a:cxn>
                  <a:cxn ang="0">
                    <a:pos x="T8" y="T9"/>
                  </a:cxn>
                </a:cxnLst>
                <a:rect l="0" t="0" r="r" b="b"/>
                <a:pathLst>
                  <a:path w="2301" h="965">
                    <a:moveTo>
                      <a:pt x="2075" y="0"/>
                    </a:moveTo>
                    <a:lnTo>
                      <a:pt x="226" y="593"/>
                    </a:lnTo>
                    <a:lnTo>
                      <a:pt x="0" y="965"/>
                    </a:lnTo>
                    <a:lnTo>
                      <a:pt x="2301" y="375"/>
                    </a:lnTo>
                    <a:lnTo>
                      <a:pt x="2075" y="0"/>
                    </a:lnTo>
                    <a:close/>
                  </a:path>
                </a:pathLst>
              </a:custGeom>
              <a:gradFill>
                <a:gsLst>
                  <a:gs pos="0">
                    <a:schemeClr val="accent1">
                      <a:lumMod val="75000"/>
                    </a:schemeClr>
                  </a:gs>
                  <a:gs pos="80000">
                    <a:schemeClr val="accent1"/>
                  </a:gs>
                </a:gsLst>
                <a:lin ang="10800000" scaled="1"/>
              </a:gradFill>
              <a:ln>
                <a:noFill/>
              </a:ln>
              <a:extLst/>
            </p:spPr>
            <p:txBody>
              <a:bodyPr vert="horz" wrap="square" lIns="91440" tIns="45720" rIns="91440" bIns="45720" numCol="1" anchor="t" anchorCtr="0" compatLnSpc="1">
                <a:prstTxWarp prst="textNoShape">
                  <a:avLst/>
                </a:prstTxWarp>
              </a:bodyPr>
              <a:lstStyle/>
              <a:p>
                <a:endParaRPr lang="id-ID" sz="6000"/>
              </a:p>
            </p:txBody>
          </p:sp>
          <p:sp>
            <p:nvSpPr>
              <p:cNvPr id="57" name="Freeform 9"/>
              <p:cNvSpPr>
                <a:spLocks/>
              </p:cNvSpPr>
              <p:nvPr/>
            </p:nvSpPr>
            <p:spPr bwMode="auto">
              <a:xfrm>
                <a:off x="2929718" y="3141447"/>
                <a:ext cx="2511425" cy="1538288"/>
              </a:xfrm>
              <a:custGeom>
                <a:avLst/>
                <a:gdLst>
                  <a:gd name="T0" fmla="*/ 1352 w 1582"/>
                  <a:gd name="T1" fmla="*/ 0 h 969"/>
                  <a:gd name="T2" fmla="*/ 226 w 1582"/>
                  <a:gd name="T3" fmla="*/ 594 h 969"/>
                  <a:gd name="T4" fmla="*/ 0 w 1582"/>
                  <a:gd name="T5" fmla="*/ 969 h 969"/>
                  <a:gd name="T6" fmla="*/ 1582 w 1582"/>
                  <a:gd name="T7" fmla="*/ 379 h 969"/>
                  <a:gd name="T8" fmla="*/ 1352 w 1582"/>
                  <a:gd name="T9" fmla="*/ 0 h 969"/>
                </a:gdLst>
                <a:ahLst/>
                <a:cxnLst>
                  <a:cxn ang="0">
                    <a:pos x="T0" y="T1"/>
                  </a:cxn>
                  <a:cxn ang="0">
                    <a:pos x="T2" y="T3"/>
                  </a:cxn>
                  <a:cxn ang="0">
                    <a:pos x="T4" y="T5"/>
                  </a:cxn>
                  <a:cxn ang="0">
                    <a:pos x="T6" y="T7"/>
                  </a:cxn>
                  <a:cxn ang="0">
                    <a:pos x="T8" y="T9"/>
                  </a:cxn>
                </a:cxnLst>
                <a:rect l="0" t="0" r="r" b="b"/>
                <a:pathLst>
                  <a:path w="1582" h="969">
                    <a:moveTo>
                      <a:pt x="1352" y="0"/>
                    </a:moveTo>
                    <a:lnTo>
                      <a:pt x="226" y="594"/>
                    </a:lnTo>
                    <a:lnTo>
                      <a:pt x="0" y="969"/>
                    </a:lnTo>
                    <a:lnTo>
                      <a:pt x="1582" y="379"/>
                    </a:lnTo>
                    <a:lnTo>
                      <a:pt x="1352" y="0"/>
                    </a:lnTo>
                    <a:close/>
                  </a:path>
                </a:pathLst>
              </a:custGeom>
              <a:gradFill>
                <a:gsLst>
                  <a:gs pos="0">
                    <a:schemeClr val="accent2">
                      <a:lumMod val="75000"/>
                    </a:schemeClr>
                  </a:gs>
                  <a:gs pos="80000">
                    <a:schemeClr val="accent2"/>
                  </a:gs>
                </a:gsLst>
                <a:lin ang="10800000" scaled="1"/>
              </a:gradFill>
              <a:ln>
                <a:noFill/>
              </a:ln>
              <a:extLst/>
            </p:spPr>
            <p:txBody>
              <a:bodyPr vert="horz" wrap="square" lIns="91440" tIns="45720" rIns="91440" bIns="45720" numCol="1" anchor="t" anchorCtr="0" compatLnSpc="1">
                <a:prstTxWarp prst="textNoShape">
                  <a:avLst/>
                </a:prstTxWarp>
              </a:bodyPr>
              <a:lstStyle/>
              <a:p>
                <a:endParaRPr lang="id-ID" sz="6000"/>
              </a:p>
            </p:txBody>
          </p:sp>
          <p:sp>
            <p:nvSpPr>
              <p:cNvPr id="58" name="Freeform 10"/>
              <p:cNvSpPr>
                <a:spLocks/>
              </p:cNvSpPr>
              <p:nvPr/>
            </p:nvSpPr>
            <p:spPr bwMode="auto">
              <a:xfrm>
                <a:off x="2358218" y="5025809"/>
                <a:ext cx="4217987" cy="590550"/>
              </a:xfrm>
              <a:custGeom>
                <a:avLst/>
                <a:gdLst>
                  <a:gd name="T0" fmla="*/ 226 w 2657"/>
                  <a:gd name="T1" fmla="*/ 0 h 372"/>
                  <a:gd name="T2" fmla="*/ 0 w 2657"/>
                  <a:gd name="T3" fmla="*/ 372 h 372"/>
                  <a:gd name="T4" fmla="*/ 2657 w 2657"/>
                  <a:gd name="T5" fmla="*/ 372 h 372"/>
                  <a:gd name="T6" fmla="*/ 2431 w 2657"/>
                  <a:gd name="T7" fmla="*/ 0 h 372"/>
                  <a:gd name="T8" fmla="*/ 226 w 2657"/>
                  <a:gd name="T9" fmla="*/ 0 h 372"/>
                </a:gdLst>
                <a:ahLst/>
                <a:cxnLst>
                  <a:cxn ang="0">
                    <a:pos x="T0" y="T1"/>
                  </a:cxn>
                  <a:cxn ang="0">
                    <a:pos x="T2" y="T3"/>
                  </a:cxn>
                  <a:cxn ang="0">
                    <a:pos x="T4" y="T5"/>
                  </a:cxn>
                  <a:cxn ang="0">
                    <a:pos x="T6" y="T7"/>
                  </a:cxn>
                  <a:cxn ang="0">
                    <a:pos x="T8" y="T9"/>
                  </a:cxn>
                </a:cxnLst>
                <a:rect l="0" t="0" r="r" b="b"/>
                <a:pathLst>
                  <a:path w="2657" h="372">
                    <a:moveTo>
                      <a:pt x="226" y="0"/>
                    </a:moveTo>
                    <a:lnTo>
                      <a:pt x="0" y="372"/>
                    </a:lnTo>
                    <a:lnTo>
                      <a:pt x="2657" y="372"/>
                    </a:lnTo>
                    <a:lnTo>
                      <a:pt x="2431" y="0"/>
                    </a:lnTo>
                    <a:lnTo>
                      <a:pt x="226" y="0"/>
                    </a:lnTo>
                    <a:close/>
                  </a:path>
                </a:pathLst>
              </a:custGeom>
              <a:gradFill>
                <a:gsLst>
                  <a:gs pos="50000">
                    <a:schemeClr val="accent1"/>
                  </a:gs>
                  <a:gs pos="100000">
                    <a:schemeClr val="accent1">
                      <a:lumMod val="60000"/>
                      <a:lumOff val="40000"/>
                    </a:schemeClr>
                  </a:gs>
                </a:gsLst>
                <a:lin ang="10800000" scaled="1"/>
              </a:gradFill>
              <a:ln>
                <a:noFill/>
              </a:ln>
              <a:extLst/>
            </p:spPr>
            <p:txBody>
              <a:bodyPr vert="horz" wrap="square" lIns="91440" tIns="45720" rIns="91440" bIns="45720" numCol="1" anchor="t" anchorCtr="0" compatLnSpc="1">
                <a:prstTxWarp prst="textNoShape">
                  <a:avLst/>
                </a:prstTxWarp>
              </a:bodyPr>
              <a:lstStyle/>
              <a:p>
                <a:endParaRPr lang="id-ID" sz="6000" dirty="0"/>
              </a:p>
            </p:txBody>
          </p:sp>
          <p:sp>
            <p:nvSpPr>
              <p:cNvPr id="59" name="Freeform 11"/>
              <p:cNvSpPr>
                <a:spLocks/>
              </p:cNvSpPr>
              <p:nvPr/>
            </p:nvSpPr>
            <p:spPr bwMode="auto">
              <a:xfrm>
                <a:off x="3493280" y="3141447"/>
                <a:ext cx="1947862" cy="601663"/>
              </a:xfrm>
              <a:custGeom>
                <a:avLst/>
                <a:gdLst>
                  <a:gd name="T0" fmla="*/ 1227 w 1227"/>
                  <a:gd name="T1" fmla="*/ 379 h 379"/>
                  <a:gd name="T2" fmla="*/ 997 w 1227"/>
                  <a:gd name="T3" fmla="*/ 0 h 379"/>
                  <a:gd name="T4" fmla="*/ 230 w 1227"/>
                  <a:gd name="T5" fmla="*/ 0 h 379"/>
                  <a:gd name="T6" fmla="*/ 0 w 1227"/>
                  <a:gd name="T7" fmla="*/ 379 h 379"/>
                  <a:gd name="T8" fmla="*/ 1227 w 1227"/>
                  <a:gd name="T9" fmla="*/ 379 h 379"/>
                </a:gdLst>
                <a:ahLst/>
                <a:cxnLst>
                  <a:cxn ang="0">
                    <a:pos x="T0" y="T1"/>
                  </a:cxn>
                  <a:cxn ang="0">
                    <a:pos x="T2" y="T3"/>
                  </a:cxn>
                  <a:cxn ang="0">
                    <a:pos x="T4" y="T5"/>
                  </a:cxn>
                  <a:cxn ang="0">
                    <a:pos x="T6" y="T7"/>
                  </a:cxn>
                  <a:cxn ang="0">
                    <a:pos x="T8" y="T9"/>
                  </a:cxn>
                </a:cxnLst>
                <a:rect l="0" t="0" r="r" b="b"/>
                <a:pathLst>
                  <a:path w="1227" h="379">
                    <a:moveTo>
                      <a:pt x="1227" y="379"/>
                    </a:moveTo>
                    <a:lnTo>
                      <a:pt x="997" y="0"/>
                    </a:lnTo>
                    <a:lnTo>
                      <a:pt x="230" y="0"/>
                    </a:lnTo>
                    <a:lnTo>
                      <a:pt x="0" y="379"/>
                    </a:lnTo>
                    <a:lnTo>
                      <a:pt x="1227" y="379"/>
                    </a:lnTo>
                    <a:close/>
                  </a:path>
                </a:pathLst>
              </a:custGeom>
              <a:gradFill>
                <a:gsLst>
                  <a:gs pos="50000">
                    <a:schemeClr val="accent3"/>
                  </a:gs>
                  <a:gs pos="100000">
                    <a:schemeClr val="accent3">
                      <a:lumMod val="60000"/>
                      <a:lumOff val="40000"/>
                    </a:schemeClr>
                  </a:gs>
                </a:gsLst>
                <a:lin ang="10800000" scaled="1"/>
              </a:gradFill>
              <a:ln>
                <a:noFill/>
              </a:ln>
              <a:extLst/>
            </p:spPr>
            <p:txBody>
              <a:bodyPr vert="horz" wrap="square" lIns="91440" tIns="45720" rIns="91440" bIns="45720" numCol="1" anchor="t" anchorCtr="0" compatLnSpc="1">
                <a:prstTxWarp prst="textNoShape">
                  <a:avLst/>
                </a:prstTxWarp>
              </a:bodyPr>
              <a:lstStyle/>
              <a:p>
                <a:endParaRPr lang="id-ID" sz="6000"/>
              </a:p>
            </p:txBody>
          </p:sp>
          <p:sp>
            <p:nvSpPr>
              <p:cNvPr id="60" name="Freeform 12"/>
              <p:cNvSpPr>
                <a:spLocks/>
              </p:cNvSpPr>
              <p:nvPr/>
            </p:nvSpPr>
            <p:spPr bwMode="auto">
              <a:xfrm>
                <a:off x="2929718" y="4084422"/>
                <a:ext cx="3076575" cy="595313"/>
              </a:xfrm>
              <a:custGeom>
                <a:avLst/>
                <a:gdLst>
                  <a:gd name="T0" fmla="*/ 226 w 1938"/>
                  <a:gd name="T1" fmla="*/ 0 h 375"/>
                  <a:gd name="T2" fmla="*/ 0 w 1938"/>
                  <a:gd name="T3" fmla="*/ 375 h 375"/>
                  <a:gd name="T4" fmla="*/ 1938 w 1938"/>
                  <a:gd name="T5" fmla="*/ 375 h 375"/>
                  <a:gd name="T6" fmla="*/ 1712 w 1938"/>
                  <a:gd name="T7" fmla="*/ 0 h 375"/>
                  <a:gd name="T8" fmla="*/ 226 w 1938"/>
                  <a:gd name="T9" fmla="*/ 0 h 375"/>
                </a:gdLst>
                <a:ahLst/>
                <a:cxnLst>
                  <a:cxn ang="0">
                    <a:pos x="T0" y="T1"/>
                  </a:cxn>
                  <a:cxn ang="0">
                    <a:pos x="T2" y="T3"/>
                  </a:cxn>
                  <a:cxn ang="0">
                    <a:pos x="T4" y="T5"/>
                  </a:cxn>
                  <a:cxn ang="0">
                    <a:pos x="T6" y="T7"/>
                  </a:cxn>
                  <a:cxn ang="0">
                    <a:pos x="T8" y="T9"/>
                  </a:cxn>
                </a:cxnLst>
                <a:rect l="0" t="0" r="r" b="b"/>
                <a:pathLst>
                  <a:path w="1938" h="375">
                    <a:moveTo>
                      <a:pt x="226" y="0"/>
                    </a:moveTo>
                    <a:lnTo>
                      <a:pt x="0" y="375"/>
                    </a:lnTo>
                    <a:lnTo>
                      <a:pt x="1938" y="375"/>
                    </a:lnTo>
                    <a:lnTo>
                      <a:pt x="1712" y="0"/>
                    </a:lnTo>
                    <a:lnTo>
                      <a:pt x="226" y="0"/>
                    </a:lnTo>
                    <a:close/>
                  </a:path>
                </a:pathLst>
              </a:custGeom>
              <a:gradFill>
                <a:gsLst>
                  <a:gs pos="50000">
                    <a:schemeClr val="accent2"/>
                  </a:gs>
                  <a:gs pos="100000">
                    <a:schemeClr val="accent2">
                      <a:lumMod val="60000"/>
                      <a:lumOff val="40000"/>
                    </a:schemeClr>
                  </a:gs>
                </a:gsLst>
                <a:lin ang="10800000" scaled="1"/>
              </a:gradFill>
              <a:ln>
                <a:noFill/>
              </a:ln>
              <a:extLst/>
            </p:spPr>
            <p:txBody>
              <a:bodyPr vert="horz" wrap="square" lIns="91440" tIns="45720" rIns="91440" bIns="45720" numCol="1" anchor="t" anchorCtr="0" compatLnSpc="1">
                <a:prstTxWarp prst="textNoShape">
                  <a:avLst/>
                </a:prstTxWarp>
              </a:bodyPr>
              <a:lstStyle/>
              <a:p>
                <a:endParaRPr lang="id-ID" sz="6000"/>
              </a:p>
            </p:txBody>
          </p:sp>
          <p:sp>
            <p:nvSpPr>
              <p:cNvPr id="61" name="Freeform 13"/>
              <p:cNvSpPr>
                <a:spLocks/>
              </p:cNvSpPr>
              <p:nvPr/>
            </p:nvSpPr>
            <p:spPr bwMode="auto">
              <a:xfrm>
                <a:off x="4009120" y="2177834"/>
                <a:ext cx="935037" cy="730250"/>
              </a:xfrm>
              <a:custGeom>
                <a:avLst/>
                <a:gdLst>
                  <a:gd name="T0" fmla="*/ 0 w 589"/>
                  <a:gd name="T1" fmla="*/ 460 h 460"/>
                  <a:gd name="T2" fmla="*/ 589 w 589"/>
                  <a:gd name="T3" fmla="*/ 460 h 460"/>
                  <a:gd name="T4" fmla="*/ 300 w 589"/>
                  <a:gd name="T5" fmla="*/ 0 h 460"/>
                  <a:gd name="T6" fmla="*/ 0 w 589"/>
                  <a:gd name="T7" fmla="*/ 460 h 460"/>
                </a:gdLst>
                <a:ahLst/>
                <a:cxnLst>
                  <a:cxn ang="0">
                    <a:pos x="T0" y="T1"/>
                  </a:cxn>
                  <a:cxn ang="0">
                    <a:pos x="T2" y="T3"/>
                  </a:cxn>
                  <a:cxn ang="0">
                    <a:pos x="T4" y="T5"/>
                  </a:cxn>
                  <a:cxn ang="0">
                    <a:pos x="T6" y="T7"/>
                  </a:cxn>
                </a:cxnLst>
                <a:rect l="0" t="0" r="r" b="b"/>
                <a:pathLst>
                  <a:path w="589" h="460">
                    <a:moveTo>
                      <a:pt x="0" y="460"/>
                    </a:moveTo>
                    <a:lnTo>
                      <a:pt x="589" y="460"/>
                    </a:lnTo>
                    <a:lnTo>
                      <a:pt x="300" y="0"/>
                    </a:lnTo>
                    <a:lnTo>
                      <a:pt x="0" y="460"/>
                    </a:lnTo>
                    <a:close/>
                  </a:path>
                </a:pathLst>
              </a:custGeom>
              <a:gradFill>
                <a:gsLst>
                  <a:gs pos="50000">
                    <a:schemeClr val="accent5"/>
                  </a:gs>
                  <a:gs pos="100000">
                    <a:schemeClr val="accent5">
                      <a:lumMod val="60000"/>
                      <a:lumOff val="40000"/>
                    </a:schemeClr>
                  </a:gs>
                </a:gsLst>
                <a:lin ang="10800000" scaled="1"/>
              </a:gradFill>
              <a:ln>
                <a:noFill/>
              </a:ln>
              <a:extLst/>
            </p:spPr>
            <p:txBody>
              <a:bodyPr vert="horz" wrap="square" lIns="91440" tIns="45720" rIns="91440" bIns="45720" numCol="1" anchor="t" anchorCtr="0" compatLnSpc="1">
                <a:prstTxWarp prst="textNoShape">
                  <a:avLst/>
                </a:prstTxWarp>
              </a:bodyPr>
              <a:lstStyle/>
              <a:p>
                <a:endParaRPr lang="id-ID" sz="6000"/>
              </a:p>
            </p:txBody>
          </p:sp>
        </p:grpSp>
        <p:sp>
          <p:nvSpPr>
            <p:cNvPr id="62" name="Rectangle 14"/>
            <p:cNvSpPr/>
            <p:nvPr/>
          </p:nvSpPr>
          <p:spPr>
            <a:xfrm>
              <a:off x="7466979" y="10542021"/>
              <a:ext cx="4923931" cy="710393"/>
            </a:xfrm>
            <a:prstGeom prst="rect">
              <a:avLst/>
            </a:prstGeom>
          </p:spPr>
          <p:txBody>
            <a:bodyPr wrap="square">
              <a:spAutoFit/>
            </a:bodyPr>
            <a:lstStyle/>
            <a:p>
              <a:r>
                <a:rPr lang="en-US" sz="2400" dirty="0" smtClean="0">
                  <a:solidFill>
                    <a:schemeClr val="tx2">
                      <a:lumMod val="50000"/>
                    </a:schemeClr>
                  </a:solidFill>
                </a:rPr>
                <a:t>Establish your financial buffer of 6 to 18 months of your current salary and don’t touch it. Put it on a savings account for unexpected financial setbacks</a:t>
              </a:r>
              <a:endParaRPr lang="en-US" sz="2400" b="0" i="0" dirty="0">
                <a:solidFill>
                  <a:schemeClr val="tx2">
                    <a:lumMod val="50000"/>
                  </a:schemeClr>
                </a:solidFill>
                <a:effectLst/>
              </a:endParaRPr>
            </a:p>
          </p:txBody>
        </p:sp>
        <p:sp>
          <p:nvSpPr>
            <p:cNvPr id="63" name="TextBox 62"/>
            <p:cNvSpPr txBox="1"/>
            <p:nvPr/>
          </p:nvSpPr>
          <p:spPr>
            <a:xfrm>
              <a:off x="7466980" y="10208258"/>
              <a:ext cx="4923930" cy="418949"/>
            </a:xfrm>
            <a:prstGeom prst="rect">
              <a:avLst/>
            </a:prstGeom>
            <a:noFill/>
          </p:spPr>
          <p:txBody>
            <a:bodyPr wrap="square" rtlCol="0">
              <a:spAutoFit/>
            </a:bodyPr>
            <a:lstStyle/>
            <a:p>
              <a:r>
                <a:rPr lang="en-US" sz="4000" dirty="0" smtClean="0">
                  <a:solidFill>
                    <a:schemeClr val="tx2">
                      <a:lumMod val="50000"/>
                    </a:schemeClr>
                  </a:solidFill>
                  <a:latin typeface="Bebas Neue" panose="020B0606020202050201" pitchFamily="34" charset="0"/>
                </a:rPr>
                <a:t>Your Financial buffer</a:t>
              </a:r>
              <a:endParaRPr lang="en-US" sz="4000" dirty="0">
                <a:solidFill>
                  <a:schemeClr val="tx2">
                    <a:lumMod val="50000"/>
                  </a:schemeClr>
                </a:solidFill>
                <a:latin typeface="Bebas Neue" panose="020B0606020202050201" pitchFamily="34" charset="0"/>
              </a:endParaRPr>
            </a:p>
          </p:txBody>
        </p:sp>
        <p:sp>
          <p:nvSpPr>
            <p:cNvPr id="64" name="Oval 16"/>
            <p:cNvSpPr/>
            <p:nvPr/>
          </p:nvSpPr>
          <p:spPr>
            <a:xfrm>
              <a:off x="6541653" y="10208258"/>
              <a:ext cx="731520" cy="73152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a:p>
          </p:txBody>
        </p:sp>
        <p:pic>
          <p:nvPicPr>
            <p:cNvPr id="65" name="Picture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62824" y="10421618"/>
              <a:ext cx="304800" cy="304800"/>
            </a:xfrm>
            <a:prstGeom prst="rect">
              <a:avLst/>
            </a:prstGeom>
          </p:spPr>
        </p:pic>
        <p:sp>
          <p:nvSpPr>
            <p:cNvPr id="66" name="Rectangle 18"/>
            <p:cNvSpPr/>
            <p:nvPr/>
          </p:nvSpPr>
          <p:spPr>
            <a:xfrm>
              <a:off x="8171135" y="9229905"/>
              <a:ext cx="4548560" cy="710393"/>
            </a:xfrm>
            <a:prstGeom prst="rect">
              <a:avLst/>
            </a:prstGeom>
          </p:spPr>
          <p:txBody>
            <a:bodyPr wrap="square">
              <a:spAutoFit/>
            </a:bodyPr>
            <a:lstStyle/>
            <a:p>
              <a:r>
                <a:rPr lang="en-US" sz="2400" dirty="0" smtClean="0">
                  <a:solidFill>
                    <a:schemeClr val="tx2">
                      <a:lumMod val="50000"/>
                    </a:schemeClr>
                  </a:solidFill>
                </a:rPr>
                <a:t>Save a defined amount for your pension. This can be done through a pension fund, pension insurance plan or through your employer if they offer it.</a:t>
              </a:r>
              <a:endParaRPr lang="en-US" sz="2400" b="0" i="0" dirty="0">
                <a:solidFill>
                  <a:schemeClr val="tx2">
                    <a:lumMod val="50000"/>
                  </a:schemeClr>
                </a:solidFill>
                <a:effectLst/>
              </a:endParaRPr>
            </a:p>
          </p:txBody>
        </p:sp>
        <p:sp>
          <p:nvSpPr>
            <p:cNvPr id="67" name="TextBox 66"/>
            <p:cNvSpPr txBox="1"/>
            <p:nvPr/>
          </p:nvSpPr>
          <p:spPr>
            <a:xfrm>
              <a:off x="8171135" y="8896142"/>
              <a:ext cx="4923930" cy="418949"/>
            </a:xfrm>
            <a:prstGeom prst="rect">
              <a:avLst/>
            </a:prstGeom>
            <a:noFill/>
          </p:spPr>
          <p:txBody>
            <a:bodyPr wrap="square" rtlCol="0">
              <a:spAutoFit/>
            </a:bodyPr>
            <a:lstStyle/>
            <a:p>
              <a:r>
                <a:rPr lang="en-US" sz="4000" dirty="0" smtClean="0">
                  <a:solidFill>
                    <a:schemeClr val="tx2">
                      <a:lumMod val="50000"/>
                    </a:schemeClr>
                  </a:solidFill>
                  <a:latin typeface="Bebas Neue" panose="020B0606020202050201" pitchFamily="34" charset="0"/>
                </a:rPr>
                <a:t>Your Pension Saving Plan</a:t>
              </a:r>
              <a:endParaRPr lang="en-US" sz="4000" dirty="0">
                <a:solidFill>
                  <a:schemeClr val="tx2">
                    <a:lumMod val="50000"/>
                  </a:schemeClr>
                </a:solidFill>
                <a:latin typeface="Bebas Neue" panose="020B0606020202050201" pitchFamily="34" charset="0"/>
              </a:endParaRPr>
            </a:p>
          </p:txBody>
        </p:sp>
        <p:sp>
          <p:nvSpPr>
            <p:cNvPr id="68" name="Oval 20"/>
            <p:cNvSpPr/>
            <p:nvPr/>
          </p:nvSpPr>
          <p:spPr>
            <a:xfrm>
              <a:off x="7245808" y="8896142"/>
              <a:ext cx="731520" cy="73152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a:p>
          </p:txBody>
        </p:sp>
        <p:pic>
          <p:nvPicPr>
            <p:cNvPr id="69" name="Picture 2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66979" y="9109502"/>
              <a:ext cx="304800" cy="304800"/>
            </a:xfrm>
            <a:prstGeom prst="rect">
              <a:avLst/>
            </a:prstGeom>
          </p:spPr>
        </p:pic>
        <p:sp>
          <p:nvSpPr>
            <p:cNvPr id="70" name="Rectangle 22"/>
            <p:cNvSpPr/>
            <p:nvPr/>
          </p:nvSpPr>
          <p:spPr>
            <a:xfrm>
              <a:off x="8919057" y="7931573"/>
              <a:ext cx="4923931" cy="491810"/>
            </a:xfrm>
            <a:prstGeom prst="rect">
              <a:avLst/>
            </a:prstGeom>
          </p:spPr>
          <p:txBody>
            <a:bodyPr wrap="square">
              <a:spAutoFit/>
            </a:bodyPr>
            <a:lstStyle/>
            <a:p>
              <a:r>
                <a:rPr lang="nl-BE" sz="2400" dirty="0" smtClean="0">
                  <a:solidFill>
                    <a:schemeClr val="tx2">
                      <a:lumMod val="50000"/>
                    </a:schemeClr>
                  </a:solidFill>
                </a:rPr>
                <a:t>Save money for a specific goal or dream that you have. You can also save money for your kids or grandchild. You decide.</a:t>
              </a:r>
              <a:endParaRPr lang="en-US" sz="2400" b="0" i="0" dirty="0">
                <a:solidFill>
                  <a:schemeClr val="tx2">
                    <a:lumMod val="50000"/>
                  </a:schemeClr>
                </a:solidFill>
                <a:effectLst/>
              </a:endParaRPr>
            </a:p>
          </p:txBody>
        </p:sp>
        <p:sp>
          <p:nvSpPr>
            <p:cNvPr id="71" name="TextBox 70"/>
            <p:cNvSpPr txBox="1"/>
            <p:nvPr/>
          </p:nvSpPr>
          <p:spPr>
            <a:xfrm>
              <a:off x="8919058" y="7597810"/>
              <a:ext cx="4923930" cy="418949"/>
            </a:xfrm>
            <a:prstGeom prst="rect">
              <a:avLst/>
            </a:prstGeom>
            <a:noFill/>
          </p:spPr>
          <p:txBody>
            <a:bodyPr wrap="square" rtlCol="0">
              <a:spAutoFit/>
            </a:bodyPr>
            <a:lstStyle/>
            <a:p>
              <a:r>
                <a:rPr lang="en-US" sz="4000" dirty="0" smtClean="0">
                  <a:solidFill>
                    <a:schemeClr val="tx2">
                      <a:lumMod val="50000"/>
                    </a:schemeClr>
                  </a:solidFill>
                  <a:latin typeface="Bebas Neue" panose="020B0606020202050201" pitchFamily="34" charset="0"/>
                </a:rPr>
                <a:t>Your Savings for (grand)kids or other goals</a:t>
              </a:r>
              <a:endParaRPr lang="en-US" sz="4000" dirty="0">
                <a:solidFill>
                  <a:schemeClr val="tx2">
                    <a:lumMod val="50000"/>
                  </a:schemeClr>
                </a:solidFill>
                <a:latin typeface="Bebas Neue" panose="020B0606020202050201" pitchFamily="34" charset="0"/>
              </a:endParaRPr>
            </a:p>
          </p:txBody>
        </p:sp>
        <p:sp>
          <p:nvSpPr>
            <p:cNvPr id="72" name="Oval 24"/>
            <p:cNvSpPr/>
            <p:nvPr/>
          </p:nvSpPr>
          <p:spPr>
            <a:xfrm>
              <a:off x="7993731" y="7597810"/>
              <a:ext cx="731520" cy="73152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a:p>
          </p:txBody>
        </p:sp>
        <p:pic>
          <p:nvPicPr>
            <p:cNvPr id="73" name="Picture 2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07091" y="7811170"/>
              <a:ext cx="304800" cy="304800"/>
            </a:xfrm>
            <a:prstGeom prst="rect">
              <a:avLst/>
            </a:prstGeom>
          </p:spPr>
        </p:pic>
        <p:sp>
          <p:nvSpPr>
            <p:cNvPr id="74" name="Rectangle 26"/>
            <p:cNvSpPr/>
            <p:nvPr/>
          </p:nvSpPr>
          <p:spPr>
            <a:xfrm>
              <a:off x="9774221" y="6621907"/>
              <a:ext cx="4572388" cy="710393"/>
            </a:xfrm>
            <a:prstGeom prst="rect">
              <a:avLst/>
            </a:prstGeom>
          </p:spPr>
          <p:txBody>
            <a:bodyPr wrap="square">
              <a:spAutoFit/>
            </a:bodyPr>
            <a:lstStyle/>
            <a:p>
              <a:r>
                <a:rPr lang="nl-BE" sz="2400" dirty="0" smtClean="0">
                  <a:solidFill>
                    <a:schemeClr val="tx2">
                      <a:lumMod val="50000"/>
                    </a:schemeClr>
                  </a:solidFill>
                </a:rPr>
                <a:t>At first your investment in dividend stocks or other activa will be small but apply the right strategy and this pyramid will turn</a:t>
              </a:r>
              <a:endParaRPr lang="en-US" sz="2400" b="0" i="0" dirty="0">
                <a:solidFill>
                  <a:schemeClr val="tx2">
                    <a:lumMod val="50000"/>
                  </a:schemeClr>
                </a:solidFill>
                <a:effectLst/>
              </a:endParaRPr>
            </a:p>
          </p:txBody>
        </p:sp>
        <p:sp>
          <p:nvSpPr>
            <p:cNvPr id="75" name="TextBox 74"/>
            <p:cNvSpPr txBox="1"/>
            <p:nvPr/>
          </p:nvSpPr>
          <p:spPr>
            <a:xfrm>
              <a:off x="9774222" y="6288144"/>
              <a:ext cx="4923930" cy="418949"/>
            </a:xfrm>
            <a:prstGeom prst="rect">
              <a:avLst/>
            </a:prstGeom>
            <a:noFill/>
          </p:spPr>
          <p:txBody>
            <a:bodyPr wrap="square" rtlCol="0">
              <a:spAutoFit/>
            </a:bodyPr>
            <a:lstStyle/>
            <a:p>
              <a:r>
                <a:rPr lang="en-US" sz="4000" dirty="0" smtClean="0">
                  <a:solidFill>
                    <a:schemeClr val="tx2">
                      <a:lumMod val="50000"/>
                    </a:schemeClr>
                  </a:solidFill>
                  <a:latin typeface="Bebas Neue" panose="020B0606020202050201" pitchFamily="34" charset="0"/>
                </a:rPr>
                <a:t>Your Investments </a:t>
              </a:r>
              <a:endParaRPr lang="en-US" sz="4000" dirty="0">
                <a:solidFill>
                  <a:schemeClr val="tx2">
                    <a:lumMod val="50000"/>
                  </a:schemeClr>
                </a:solidFill>
                <a:latin typeface="Bebas Neue" panose="020B0606020202050201" pitchFamily="34" charset="0"/>
              </a:endParaRPr>
            </a:p>
          </p:txBody>
        </p:sp>
        <p:sp>
          <p:nvSpPr>
            <p:cNvPr id="76" name="Oval 28"/>
            <p:cNvSpPr/>
            <p:nvPr/>
          </p:nvSpPr>
          <p:spPr>
            <a:xfrm>
              <a:off x="8848895" y="6288144"/>
              <a:ext cx="731520" cy="73152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a:p>
          </p:txBody>
        </p:sp>
        <p:pic>
          <p:nvPicPr>
            <p:cNvPr id="77" name="Picture 2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062255" y="6518976"/>
              <a:ext cx="304800" cy="304800"/>
            </a:xfrm>
            <a:prstGeom prst="rect">
              <a:avLst/>
            </a:prstGeom>
          </p:spPr>
        </p:pic>
      </p:grpSp>
      <p:sp>
        <p:nvSpPr>
          <p:cNvPr id="4" name="Rectangle 3"/>
          <p:cNvSpPr/>
          <p:nvPr/>
        </p:nvSpPr>
        <p:spPr>
          <a:xfrm>
            <a:off x="879325" y="2860843"/>
            <a:ext cx="23031450" cy="2428435"/>
          </a:xfrm>
          <a:prstGeom prst="rect">
            <a:avLst/>
          </a:prstGeom>
          <a:noFill/>
          <a:ln w="269875">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19957438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722438" y="680909"/>
            <a:ext cx="20942300" cy="1129427"/>
          </a:xfrm>
          <a:prstGeom prst="rect">
            <a:avLst/>
          </a:prstGeom>
          <a:noFill/>
        </p:spPr>
        <p:txBody>
          <a:bodyPr wrap="square" rtlCol="0">
            <a:noAutofit/>
          </a:bodyPr>
          <a:lstStyle/>
          <a:p>
            <a:r>
              <a:rPr lang="nl-BE" sz="6600" b="1" dirty="0" smtClean="0">
                <a:solidFill>
                  <a:schemeClr val="tx2"/>
                </a:solidFill>
                <a:latin typeface="Open Sans"/>
                <a:cs typeface="Open Sans"/>
              </a:rPr>
              <a:t>Why do you need to Grow YOUR MONEY ?</a:t>
            </a:r>
            <a:endParaRPr lang="en-US" sz="6600" b="1" dirty="0">
              <a:solidFill>
                <a:schemeClr val="tx2"/>
              </a:solidFill>
              <a:latin typeface="Open Sans"/>
              <a:cs typeface="Open Sans"/>
            </a:endParaRPr>
          </a:p>
        </p:txBody>
      </p:sp>
      <p:sp>
        <p:nvSpPr>
          <p:cNvPr id="4" name="TextBox 3"/>
          <p:cNvSpPr txBox="1"/>
          <p:nvPr/>
        </p:nvSpPr>
        <p:spPr>
          <a:xfrm>
            <a:off x="1722438" y="1685682"/>
            <a:ext cx="20942300" cy="848555"/>
          </a:xfrm>
          <a:prstGeom prst="rect">
            <a:avLst/>
          </a:prstGeom>
          <a:noFill/>
        </p:spPr>
        <p:txBody>
          <a:bodyPr wrap="square" rtlCol="0">
            <a:noAutofit/>
          </a:bodyPr>
          <a:lstStyle/>
          <a:p>
            <a:r>
              <a:rPr lang="nl-BE" sz="4000" dirty="0" smtClean="0">
                <a:latin typeface="Open Sans"/>
                <a:cs typeface="Open Sans"/>
              </a:rPr>
              <a:t>Learning HOW to grow your money is MOST IMPORTANT KNOWLEDGE AND SKILL !</a:t>
            </a:r>
            <a:endParaRPr lang="en-US" sz="4000" dirty="0">
              <a:latin typeface="Open Sans"/>
              <a:cs typeface="Open Sans"/>
            </a:endParaRPr>
          </a:p>
        </p:txBody>
      </p:sp>
      <p:sp>
        <p:nvSpPr>
          <p:cNvPr id="9" name="TextBox 8"/>
          <p:cNvSpPr txBox="1"/>
          <p:nvPr/>
        </p:nvSpPr>
        <p:spPr>
          <a:xfrm>
            <a:off x="3114674" y="2109959"/>
            <a:ext cx="20488276" cy="11910953"/>
          </a:xfrm>
          <a:prstGeom prst="rect">
            <a:avLst/>
          </a:prstGeom>
          <a:noFill/>
        </p:spPr>
        <p:txBody>
          <a:bodyPr wrap="square" rtlCol="0">
            <a:spAutoFit/>
          </a:bodyPr>
          <a:lstStyle/>
          <a:p>
            <a:pPr marL="742950" indent="-742950">
              <a:buAutoNum type="arabicPeriod"/>
            </a:pPr>
            <a:endParaRPr lang="en-US" dirty="0"/>
          </a:p>
          <a:p>
            <a:pPr marL="742950" indent="-742950">
              <a:buAutoNum type="arabicPeriod"/>
            </a:pPr>
            <a:r>
              <a:rPr lang="en-US" dirty="0" smtClean="0"/>
              <a:t>BANKS do NOT help you to grow your money, they SELL financial products which gives them most profit and the banker a nice financial BONUS…</a:t>
            </a:r>
          </a:p>
          <a:p>
            <a:pPr marL="742950" indent="-742950">
              <a:buAutoNum type="arabicPeriod"/>
            </a:pPr>
            <a:endParaRPr lang="en-US" dirty="0" smtClean="0"/>
          </a:p>
          <a:p>
            <a:pPr marL="742950" indent="-742950">
              <a:buFontTx/>
              <a:buAutoNum type="arabicPeriod"/>
            </a:pPr>
            <a:r>
              <a:rPr lang="en-US" dirty="0"/>
              <a:t>Today on a savings account you get 0,11% interest rate…you get poorer</a:t>
            </a:r>
            <a:r>
              <a:rPr lang="en-US" dirty="0" smtClean="0"/>
              <a:t>..</a:t>
            </a:r>
            <a:endParaRPr lang="en-US" dirty="0"/>
          </a:p>
          <a:p>
            <a:pPr marL="742950" indent="-742950">
              <a:buAutoNum type="arabicPeriod"/>
            </a:pPr>
            <a:endParaRPr lang="en-US" dirty="0"/>
          </a:p>
          <a:p>
            <a:pPr marL="742950" indent="-742950">
              <a:buAutoNum type="arabicPeriod"/>
            </a:pPr>
            <a:r>
              <a:rPr lang="en-US" dirty="0" smtClean="0"/>
              <a:t>Your money NEEDS TO GROW each year !! </a:t>
            </a:r>
          </a:p>
          <a:p>
            <a:pPr marL="742950" indent="-742950">
              <a:buAutoNum type="arabicPeriod"/>
            </a:pPr>
            <a:endParaRPr lang="en-US" dirty="0"/>
          </a:p>
          <a:p>
            <a:pPr marL="742950" indent="-742950">
              <a:buAutoNum type="arabicPeriod"/>
            </a:pPr>
            <a:r>
              <a:rPr lang="en-US" dirty="0" smtClean="0"/>
              <a:t>LEARN HOW TO INVEST and DO IT YOURSELF !  WE WILL TEACH IN FUTURE CLASSES</a:t>
            </a:r>
            <a:endParaRPr lang="en-US" dirty="0"/>
          </a:p>
          <a:p>
            <a:pPr marL="742950" indent="-742950">
              <a:buAutoNum type="arabicPeriod"/>
            </a:pPr>
            <a:endParaRPr lang="en-US" dirty="0" smtClean="0"/>
          </a:p>
          <a:p>
            <a:pPr marL="742950" indent="-742950">
              <a:buAutoNum type="arabicPeriod"/>
            </a:pPr>
            <a:endParaRPr lang="en-US" dirty="0"/>
          </a:p>
          <a:p>
            <a:pPr algn="ctr"/>
            <a:endParaRPr lang="en-US" sz="8000" b="1" dirty="0" smtClean="0"/>
          </a:p>
          <a:p>
            <a:pPr marL="742950" indent="-742950">
              <a:buAutoNum type="arabicPeriod"/>
            </a:pPr>
            <a:endParaRPr lang="en-US" dirty="0" smtClean="0"/>
          </a:p>
          <a:p>
            <a:pPr marL="742950" indent="-742950">
              <a:buAutoNum type="arabicPeriod"/>
            </a:pPr>
            <a:endParaRPr lang="en-US" dirty="0"/>
          </a:p>
          <a:p>
            <a:pPr marL="742950" indent="-742950">
              <a:buAutoNum type="arabicPeriod"/>
            </a:pPr>
            <a:endParaRPr lang="en-US" dirty="0" smtClean="0"/>
          </a:p>
          <a:p>
            <a:pPr marL="742950" indent="-742950">
              <a:buAutoNum type="arabicPeriod"/>
            </a:pPr>
            <a:endParaRPr lang="en-US" dirty="0"/>
          </a:p>
          <a:p>
            <a:pPr marL="742950" indent="-742950">
              <a:buAutoNum type="arabicPeriod"/>
            </a:pPr>
            <a:endParaRPr lang="en-US"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61312" y="8065435"/>
            <a:ext cx="10795000" cy="5080000"/>
          </a:xfrm>
          <a:prstGeom prst="rect">
            <a:avLst/>
          </a:prstGeom>
        </p:spPr>
      </p:pic>
    </p:spTree>
    <p:extLst>
      <p:ext uri="{BB962C8B-B14F-4D97-AF65-F5344CB8AC3E}">
        <p14:creationId xmlns:p14="http://schemas.microsoft.com/office/powerpoint/2010/main" val="33085932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22438" y="680909"/>
            <a:ext cx="20942300" cy="1129427"/>
          </a:xfrm>
          <a:prstGeom prst="rect">
            <a:avLst/>
          </a:prstGeom>
          <a:noFill/>
        </p:spPr>
        <p:txBody>
          <a:bodyPr wrap="square" rtlCol="0">
            <a:noAutofit/>
          </a:bodyPr>
          <a:lstStyle/>
          <a:p>
            <a:r>
              <a:rPr lang="nl-BE" sz="6600" b="1" dirty="0" smtClean="0">
                <a:solidFill>
                  <a:schemeClr val="tx2"/>
                </a:solidFill>
                <a:latin typeface="Open Sans"/>
                <a:cs typeface="Open Sans"/>
              </a:rPr>
              <a:t>Now let’s create a Financial Plan</a:t>
            </a:r>
            <a:endParaRPr lang="en-US" sz="6600" b="1" dirty="0">
              <a:solidFill>
                <a:schemeClr val="tx2"/>
              </a:solidFill>
              <a:latin typeface="Open Sans"/>
              <a:cs typeface="Open Sans"/>
            </a:endParaRPr>
          </a:p>
        </p:txBody>
      </p:sp>
      <p:sp>
        <p:nvSpPr>
          <p:cNvPr id="3" name="TextBox 2"/>
          <p:cNvSpPr txBox="1"/>
          <p:nvPr/>
        </p:nvSpPr>
        <p:spPr>
          <a:xfrm>
            <a:off x="1722438" y="1685682"/>
            <a:ext cx="20942300" cy="848555"/>
          </a:xfrm>
          <a:prstGeom prst="rect">
            <a:avLst/>
          </a:prstGeom>
          <a:noFill/>
        </p:spPr>
        <p:txBody>
          <a:bodyPr wrap="square" rtlCol="0">
            <a:noAutofit/>
          </a:bodyPr>
          <a:lstStyle/>
          <a:p>
            <a:r>
              <a:rPr lang="en-US" sz="4000" dirty="0" smtClean="0">
                <a:latin typeface="Open Sans"/>
                <a:cs typeface="Open Sans"/>
              </a:rPr>
              <a:t>Let’s pick a long-term objective…</a:t>
            </a:r>
            <a:endParaRPr lang="en-US" sz="4000" dirty="0">
              <a:latin typeface="Open Sans"/>
              <a:cs typeface="Open Sans"/>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82762" y="5935167"/>
            <a:ext cx="7102475" cy="4726374"/>
          </a:xfrm>
          <a:prstGeom prst="rect">
            <a:avLst/>
          </a:prstGeom>
        </p:spPr>
      </p:pic>
      <p:sp>
        <p:nvSpPr>
          <p:cNvPr id="5" name="TextBox 4"/>
          <p:cNvSpPr txBox="1"/>
          <p:nvPr/>
        </p:nvSpPr>
        <p:spPr>
          <a:xfrm>
            <a:off x="3114674" y="2109959"/>
            <a:ext cx="20488276" cy="3400931"/>
          </a:xfrm>
          <a:prstGeom prst="rect">
            <a:avLst/>
          </a:prstGeom>
          <a:noFill/>
        </p:spPr>
        <p:txBody>
          <a:bodyPr wrap="square" rtlCol="0">
            <a:spAutoFit/>
          </a:bodyPr>
          <a:lstStyle/>
          <a:p>
            <a:pPr marL="742950" indent="-742950">
              <a:buAutoNum type="arabicPeriod"/>
            </a:pPr>
            <a:endParaRPr lang="en-US" dirty="0"/>
          </a:p>
          <a:p>
            <a:pPr marL="742950" indent="-742950">
              <a:buAutoNum type="arabicPeriod"/>
            </a:pPr>
            <a:r>
              <a:rPr lang="en-US" dirty="0" smtClean="0"/>
              <a:t>You are 13 Years OLD today ! Within 5 YEARS you will be 18 Years </a:t>
            </a:r>
          </a:p>
          <a:p>
            <a:pPr marL="742950" indent="-742950">
              <a:buAutoNum type="arabicPeriod"/>
            </a:pPr>
            <a:endParaRPr lang="en-US" dirty="0"/>
          </a:p>
          <a:p>
            <a:pPr marL="742950" indent="-742950">
              <a:buAutoNum type="arabicPeriod"/>
            </a:pPr>
            <a:r>
              <a:rPr lang="en-US" dirty="0" smtClean="0"/>
              <a:t>What do you want to start saving for ?? </a:t>
            </a:r>
          </a:p>
          <a:p>
            <a:endParaRPr lang="en-US" dirty="0"/>
          </a:p>
        </p:txBody>
      </p:sp>
      <p:sp>
        <p:nvSpPr>
          <p:cNvPr id="6" name="TextBox 5"/>
          <p:cNvSpPr txBox="1"/>
          <p:nvPr/>
        </p:nvSpPr>
        <p:spPr>
          <a:xfrm>
            <a:off x="1474756" y="10678618"/>
            <a:ext cx="8802923" cy="1200329"/>
          </a:xfrm>
          <a:prstGeom prst="rect">
            <a:avLst/>
          </a:prstGeom>
          <a:noFill/>
        </p:spPr>
        <p:txBody>
          <a:bodyPr wrap="none" rtlCol="0">
            <a:spAutoFit/>
          </a:bodyPr>
          <a:lstStyle/>
          <a:p>
            <a:r>
              <a:rPr lang="en-US" sz="7200" b="1" dirty="0" smtClean="0">
                <a:solidFill>
                  <a:schemeClr val="accent2">
                    <a:lumMod val="60000"/>
                    <a:lumOff val="40000"/>
                  </a:schemeClr>
                </a:solidFill>
              </a:rPr>
              <a:t>40 HOURS = 2500 Euro</a:t>
            </a:r>
            <a:endParaRPr lang="en-US" sz="7200" b="1" dirty="0">
              <a:solidFill>
                <a:schemeClr val="accent2">
                  <a:lumMod val="60000"/>
                  <a:lumOff val="40000"/>
                </a:schemeClr>
              </a:solidFill>
            </a:endParaRPr>
          </a:p>
        </p:txBody>
      </p:sp>
      <p:sp>
        <p:nvSpPr>
          <p:cNvPr id="7" name="TextBox 6"/>
          <p:cNvSpPr txBox="1"/>
          <p:nvPr/>
        </p:nvSpPr>
        <p:spPr>
          <a:xfrm>
            <a:off x="13358812" y="10635556"/>
            <a:ext cx="7511928" cy="1200329"/>
          </a:xfrm>
          <a:prstGeom prst="rect">
            <a:avLst/>
          </a:prstGeom>
          <a:noFill/>
        </p:spPr>
        <p:txBody>
          <a:bodyPr wrap="none" rtlCol="0">
            <a:spAutoFit/>
          </a:bodyPr>
          <a:lstStyle/>
          <a:p>
            <a:r>
              <a:rPr lang="en-US" sz="7200" b="1" dirty="0" smtClean="0">
                <a:solidFill>
                  <a:schemeClr val="accent2">
                    <a:lumMod val="60000"/>
                    <a:lumOff val="40000"/>
                  </a:schemeClr>
                </a:solidFill>
              </a:rPr>
              <a:t>2</a:t>
            </a:r>
            <a:r>
              <a:rPr lang="en-US" sz="7200" b="1" baseline="30000" dirty="0" smtClean="0">
                <a:solidFill>
                  <a:schemeClr val="accent2">
                    <a:lumMod val="60000"/>
                    <a:lumOff val="40000"/>
                  </a:schemeClr>
                </a:solidFill>
              </a:rPr>
              <a:t>nd</a:t>
            </a:r>
            <a:r>
              <a:rPr lang="en-US" sz="7200" b="1" dirty="0" smtClean="0">
                <a:solidFill>
                  <a:schemeClr val="accent2">
                    <a:lumMod val="60000"/>
                    <a:lumOff val="40000"/>
                  </a:schemeClr>
                </a:solidFill>
              </a:rPr>
              <a:t> Car = 7500 Euro</a:t>
            </a:r>
            <a:endParaRPr lang="en-US" sz="7200" b="1" dirty="0">
              <a:solidFill>
                <a:schemeClr val="accent2">
                  <a:lumMod val="60000"/>
                  <a:lumOff val="40000"/>
                </a:schemeClr>
              </a:solidFill>
            </a:endParaRPr>
          </a:p>
        </p:txBody>
      </p:sp>
      <p:sp>
        <p:nvSpPr>
          <p:cNvPr id="8" name="TextBox 7"/>
          <p:cNvSpPr txBox="1"/>
          <p:nvPr/>
        </p:nvSpPr>
        <p:spPr>
          <a:xfrm>
            <a:off x="4883775" y="11812090"/>
            <a:ext cx="15414220" cy="1200329"/>
          </a:xfrm>
          <a:prstGeom prst="rect">
            <a:avLst/>
          </a:prstGeom>
          <a:noFill/>
        </p:spPr>
        <p:txBody>
          <a:bodyPr wrap="none" rtlCol="0">
            <a:spAutoFit/>
          </a:bodyPr>
          <a:lstStyle/>
          <a:p>
            <a:r>
              <a:rPr lang="en-US" sz="7200" b="1" dirty="0" smtClean="0">
                <a:solidFill>
                  <a:schemeClr val="accent2">
                    <a:lumMod val="60000"/>
                    <a:lumOff val="40000"/>
                  </a:schemeClr>
                </a:solidFill>
              </a:rPr>
              <a:t>YOU NEED 10.000 Euro WITHIN 5 YEARS</a:t>
            </a:r>
            <a:endParaRPr lang="en-US" sz="7200" b="1" dirty="0">
              <a:solidFill>
                <a:schemeClr val="accent2">
                  <a:lumMod val="60000"/>
                  <a:lumOff val="40000"/>
                </a:schemeClr>
              </a:solidFill>
            </a:endParaRPr>
          </a:p>
        </p:txBody>
      </p:sp>
      <p:sp>
        <p:nvSpPr>
          <p:cNvPr id="11" name="Plus 10"/>
          <p:cNvSpPr/>
          <p:nvPr/>
        </p:nvSpPr>
        <p:spPr>
          <a:xfrm>
            <a:off x="10559845" y="7453276"/>
            <a:ext cx="2330245" cy="2153264"/>
          </a:xfrm>
          <a:prstGeom prst="mathPlus">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358812" y="5147555"/>
            <a:ext cx="8839518" cy="5258545"/>
          </a:xfrm>
          <a:prstGeom prst="rect">
            <a:avLst/>
          </a:prstGeom>
        </p:spPr>
      </p:pic>
    </p:spTree>
    <p:extLst>
      <p:ext uri="{BB962C8B-B14F-4D97-AF65-F5344CB8AC3E}">
        <p14:creationId xmlns:p14="http://schemas.microsoft.com/office/powerpoint/2010/main" val="4360019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722438" y="680909"/>
            <a:ext cx="20942300" cy="1129427"/>
          </a:xfrm>
          <a:prstGeom prst="rect">
            <a:avLst/>
          </a:prstGeom>
          <a:noFill/>
        </p:spPr>
        <p:txBody>
          <a:bodyPr wrap="square" rtlCol="0">
            <a:noAutofit/>
          </a:bodyPr>
          <a:lstStyle/>
          <a:p>
            <a:r>
              <a:rPr lang="nl-BE" sz="6600" b="1" dirty="0" smtClean="0">
                <a:solidFill>
                  <a:schemeClr val="tx2"/>
                </a:solidFill>
                <a:latin typeface="Open Sans"/>
                <a:cs typeface="Open Sans"/>
              </a:rPr>
              <a:t>Let’s create a Financial plan !!</a:t>
            </a:r>
            <a:endParaRPr lang="en-US" sz="6600" b="1" dirty="0">
              <a:solidFill>
                <a:schemeClr val="tx2"/>
              </a:solidFill>
              <a:latin typeface="Open Sans"/>
              <a:cs typeface="Open Sans"/>
            </a:endParaRPr>
          </a:p>
        </p:txBody>
      </p:sp>
      <p:sp>
        <p:nvSpPr>
          <p:cNvPr id="7" name="Right Arrow 6"/>
          <p:cNvSpPr/>
          <p:nvPr/>
        </p:nvSpPr>
        <p:spPr>
          <a:xfrm>
            <a:off x="10685417" y="6008914"/>
            <a:ext cx="2586446" cy="1933303"/>
          </a:xfrm>
          <a:prstGeom prst="rightArrow">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8" name="TextBox 7"/>
          <p:cNvSpPr txBox="1"/>
          <p:nvPr/>
        </p:nvSpPr>
        <p:spPr>
          <a:xfrm>
            <a:off x="3489650" y="9210271"/>
            <a:ext cx="18978464" cy="3785652"/>
          </a:xfrm>
          <a:prstGeom prst="rect">
            <a:avLst/>
          </a:prstGeom>
          <a:noFill/>
        </p:spPr>
        <p:txBody>
          <a:bodyPr wrap="square" rtlCol="0">
            <a:spAutoFit/>
          </a:bodyPr>
          <a:lstStyle/>
          <a:p>
            <a:pPr algn="ctr"/>
            <a:endParaRPr lang="en-US" sz="6000" b="1" dirty="0"/>
          </a:p>
          <a:p>
            <a:pPr algn="ctr"/>
            <a:r>
              <a:rPr lang="en-US" sz="6000" b="1" dirty="0" smtClean="0"/>
              <a:t>IN 2018 YOU RECEIVE A START AMOUNT OF 1.000 EURO</a:t>
            </a:r>
          </a:p>
          <a:p>
            <a:pPr algn="ctr"/>
            <a:r>
              <a:rPr lang="en-US" sz="6000" b="1" dirty="0" smtClean="0"/>
              <a:t>OUR GOAL IS TO GROW IT TO 10.000 EURO</a:t>
            </a:r>
          </a:p>
          <a:p>
            <a:pPr algn="ctr"/>
            <a:r>
              <a:rPr lang="en-US" sz="6000" b="1" dirty="0" smtClean="0"/>
              <a:t>WITHIN 5 YEARS</a:t>
            </a:r>
            <a:endParaRPr lang="en-US" sz="4400" b="1" dirty="0" smtClean="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568729" y="2742768"/>
            <a:ext cx="10818446" cy="5833476"/>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5674" y="3959308"/>
            <a:ext cx="9682877" cy="4933950"/>
          </a:xfrm>
          <a:prstGeom prst="rect">
            <a:avLst/>
          </a:prstGeom>
        </p:spPr>
      </p:pic>
    </p:spTree>
    <p:extLst>
      <p:ext uri="{BB962C8B-B14F-4D97-AF65-F5344CB8AC3E}">
        <p14:creationId xmlns:p14="http://schemas.microsoft.com/office/powerpoint/2010/main" val="3380361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2754612" y="3234881"/>
            <a:ext cx="20162751" cy="3431390"/>
          </a:xfrm>
          <a:prstGeom prst="rect">
            <a:avLst/>
          </a:prstGeom>
        </p:spPr>
      </p:pic>
      <p:sp>
        <p:nvSpPr>
          <p:cNvPr id="4" name="TextBox 3"/>
          <p:cNvSpPr txBox="1"/>
          <p:nvPr/>
        </p:nvSpPr>
        <p:spPr>
          <a:xfrm>
            <a:off x="1722438" y="680909"/>
            <a:ext cx="20942300" cy="1129427"/>
          </a:xfrm>
          <a:prstGeom prst="rect">
            <a:avLst/>
          </a:prstGeom>
          <a:noFill/>
        </p:spPr>
        <p:txBody>
          <a:bodyPr wrap="square" rtlCol="0">
            <a:noAutofit/>
          </a:bodyPr>
          <a:lstStyle/>
          <a:p>
            <a:r>
              <a:rPr lang="nl-BE" sz="6600" b="1" dirty="0" smtClean="0">
                <a:solidFill>
                  <a:schemeClr val="tx2"/>
                </a:solidFill>
                <a:latin typeface="Open Sans"/>
                <a:cs typeface="Open Sans"/>
              </a:rPr>
              <a:t>Exercise 2 : Let’s fill in YOUR PLAN</a:t>
            </a:r>
            <a:endParaRPr lang="en-US" sz="6600" b="1" dirty="0">
              <a:solidFill>
                <a:schemeClr val="tx2"/>
              </a:solidFill>
              <a:latin typeface="Open Sans"/>
              <a:cs typeface="Open Sans"/>
            </a:endParaRPr>
          </a:p>
        </p:txBody>
      </p:sp>
      <p:sp>
        <p:nvSpPr>
          <p:cNvPr id="5" name="TextBox 4"/>
          <p:cNvSpPr txBox="1"/>
          <p:nvPr/>
        </p:nvSpPr>
        <p:spPr>
          <a:xfrm>
            <a:off x="3374258" y="7084907"/>
            <a:ext cx="20370645" cy="4062651"/>
          </a:xfrm>
          <a:prstGeom prst="rect">
            <a:avLst/>
          </a:prstGeom>
          <a:noFill/>
        </p:spPr>
        <p:txBody>
          <a:bodyPr wrap="square" rtlCol="0">
            <a:spAutoFit/>
          </a:bodyPr>
          <a:lstStyle/>
          <a:p>
            <a:pPr marL="742950" indent="-742950">
              <a:buAutoNum type="arabicPeriod"/>
            </a:pPr>
            <a:endParaRPr lang="en-US" dirty="0"/>
          </a:p>
          <a:p>
            <a:pPr marL="742950" indent="-742950">
              <a:buAutoNum type="arabicPeriod"/>
            </a:pPr>
            <a:r>
              <a:rPr lang="en-US" dirty="0" smtClean="0"/>
              <a:t>Fill in the amounts per year you want to achieve at the end of each year</a:t>
            </a:r>
          </a:p>
          <a:p>
            <a:pPr marL="742950" indent="-742950">
              <a:buAutoNum type="arabicPeriod"/>
            </a:pPr>
            <a:endParaRPr lang="en-US" dirty="0"/>
          </a:p>
          <a:p>
            <a:pPr marL="742950" indent="-742950">
              <a:buAutoNum type="arabicPeriod"/>
            </a:pPr>
            <a:r>
              <a:rPr lang="en-US" dirty="0" smtClean="0"/>
              <a:t>Calculate % of growth and the amount you want to save, invest or earn</a:t>
            </a:r>
          </a:p>
          <a:p>
            <a:pPr marL="742950" indent="-742950">
              <a:buAutoNum type="arabicPeriod"/>
            </a:pPr>
            <a:endParaRPr lang="en-US" dirty="0"/>
          </a:p>
          <a:p>
            <a:pPr marL="742950" indent="-742950">
              <a:buAutoNum type="arabicPeriod"/>
            </a:pPr>
            <a:r>
              <a:rPr lang="en-US" dirty="0" smtClean="0"/>
              <a:t>At YOUR birthday of 18 years old, YOU want to achieve 10.000 EURO !!</a:t>
            </a:r>
          </a:p>
        </p:txBody>
      </p:sp>
    </p:spTree>
    <p:extLst>
      <p:ext uri="{BB962C8B-B14F-4D97-AF65-F5344CB8AC3E}">
        <p14:creationId xmlns:p14="http://schemas.microsoft.com/office/powerpoint/2010/main" val="3502900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3077529" y="2349977"/>
            <a:ext cx="18232117" cy="3106925"/>
          </a:xfrm>
          <a:prstGeom prst="rect">
            <a:avLst/>
          </a:prstGeom>
        </p:spPr>
      </p:pic>
      <p:sp>
        <p:nvSpPr>
          <p:cNvPr id="4" name="TextBox 3"/>
          <p:cNvSpPr txBox="1"/>
          <p:nvPr/>
        </p:nvSpPr>
        <p:spPr>
          <a:xfrm>
            <a:off x="1722438" y="680909"/>
            <a:ext cx="20942300" cy="1129427"/>
          </a:xfrm>
          <a:prstGeom prst="rect">
            <a:avLst/>
          </a:prstGeom>
          <a:noFill/>
        </p:spPr>
        <p:txBody>
          <a:bodyPr wrap="square" rtlCol="0">
            <a:noAutofit/>
          </a:bodyPr>
          <a:lstStyle/>
          <a:p>
            <a:r>
              <a:rPr lang="nl-BE" sz="6600" b="1" dirty="0" smtClean="0">
                <a:solidFill>
                  <a:schemeClr val="tx2"/>
                </a:solidFill>
                <a:latin typeface="Open Sans"/>
                <a:cs typeface="Open Sans"/>
              </a:rPr>
              <a:t>Exercise 2 : A Financial Plan</a:t>
            </a:r>
            <a:endParaRPr lang="en-US" sz="6600" b="1" dirty="0">
              <a:solidFill>
                <a:schemeClr val="tx2"/>
              </a:solidFill>
              <a:latin typeface="Open Sans"/>
              <a:cs typeface="Open Sans"/>
            </a:endParaRPr>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47339" y="5996543"/>
            <a:ext cx="10517399" cy="6283597"/>
          </a:xfrm>
          <a:prstGeom prst="rect">
            <a:avLst/>
          </a:prstGeom>
        </p:spPr>
      </p:pic>
      <p:sp>
        <p:nvSpPr>
          <p:cNvPr id="6" name="TextBox 5"/>
          <p:cNvSpPr txBox="1"/>
          <p:nvPr/>
        </p:nvSpPr>
        <p:spPr>
          <a:xfrm>
            <a:off x="2524033" y="6650155"/>
            <a:ext cx="8035812" cy="4524315"/>
          </a:xfrm>
          <a:prstGeom prst="rect">
            <a:avLst/>
          </a:prstGeom>
          <a:noFill/>
        </p:spPr>
        <p:txBody>
          <a:bodyPr wrap="square" rtlCol="0">
            <a:spAutoFit/>
          </a:bodyPr>
          <a:lstStyle/>
          <a:p>
            <a:pPr algn="ctr"/>
            <a:r>
              <a:rPr lang="en-US" sz="7200" b="1" dirty="0" smtClean="0">
                <a:solidFill>
                  <a:schemeClr val="accent2">
                    <a:lumMod val="60000"/>
                    <a:lumOff val="40000"/>
                  </a:schemeClr>
                </a:solidFill>
              </a:rPr>
              <a:t>TELL ME YOUR IDEAS WHAT YOU CAN DO TO ACHIEVE THIS !!</a:t>
            </a:r>
            <a:endParaRPr lang="en-US" sz="7200" b="1" dirty="0">
              <a:solidFill>
                <a:schemeClr val="accent2">
                  <a:lumMod val="60000"/>
                  <a:lumOff val="40000"/>
                </a:schemeClr>
              </a:solidFill>
            </a:endParaRPr>
          </a:p>
        </p:txBody>
      </p:sp>
    </p:spTree>
    <p:extLst>
      <p:ext uri="{BB962C8B-B14F-4D97-AF65-F5344CB8AC3E}">
        <p14:creationId xmlns:p14="http://schemas.microsoft.com/office/powerpoint/2010/main" val="7715190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722438" y="680909"/>
            <a:ext cx="20942300" cy="1129427"/>
          </a:xfrm>
          <a:prstGeom prst="rect">
            <a:avLst/>
          </a:prstGeom>
          <a:noFill/>
        </p:spPr>
        <p:txBody>
          <a:bodyPr wrap="square" rtlCol="0">
            <a:noAutofit/>
          </a:bodyPr>
          <a:lstStyle/>
          <a:p>
            <a:r>
              <a:rPr lang="nl-BE" sz="6600" b="1" dirty="0" smtClean="0">
                <a:solidFill>
                  <a:schemeClr val="tx2"/>
                </a:solidFill>
                <a:latin typeface="Open Sans"/>
                <a:cs typeface="Open Sans"/>
              </a:rPr>
              <a:t>FINAL TEST : Your Financial Pyramid</a:t>
            </a:r>
            <a:endParaRPr lang="en-US" sz="6600" b="1" dirty="0">
              <a:solidFill>
                <a:schemeClr val="tx2"/>
              </a:solidFill>
              <a:latin typeface="Open Sans"/>
              <a:cs typeface="Open Sans"/>
            </a:endParaRPr>
          </a:p>
        </p:txBody>
      </p:sp>
      <p:sp>
        <p:nvSpPr>
          <p:cNvPr id="12" name="TextBox 11"/>
          <p:cNvSpPr txBox="1"/>
          <p:nvPr/>
        </p:nvSpPr>
        <p:spPr>
          <a:xfrm>
            <a:off x="1722438" y="1685682"/>
            <a:ext cx="20942300" cy="848555"/>
          </a:xfrm>
          <a:prstGeom prst="rect">
            <a:avLst/>
          </a:prstGeom>
          <a:noFill/>
        </p:spPr>
        <p:txBody>
          <a:bodyPr wrap="square" rtlCol="0">
            <a:noAutofit/>
          </a:bodyPr>
          <a:lstStyle/>
          <a:p>
            <a:r>
              <a:rPr lang="nl-BE" sz="4000" dirty="0" smtClean="0">
                <a:latin typeface="Open Sans"/>
                <a:cs typeface="Open Sans"/>
              </a:rPr>
              <a:t>Name all the FOUR layers and what is the purpose ?   </a:t>
            </a:r>
            <a:endParaRPr lang="en-US" sz="4000" dirty="0">
              <a:latin typeface="Open Sans"/>
              <a:cs typeface="Open Sans"/>
            </a:endParaRPr>
          </a:p>
        </p:txBody>
      </p:sp>
      <p:grpSp>
        <p:nvGrpSpPr>
          <p:cNvPr id="2" name="Группа 77"/>
          <p:cNvGrpSpPr/>
          <p:nvPr/>
        </p:nvGrpSpPr>
        <p:grpSpPr>
          <a:xfrm>
            <a:off x="2773171" y="3220435"/>
            <a:ext cx="19312369" cy="8203667"/>
            <a:chOff x="6541653" y="6186926"/>
            <a:chExt cx="11429674" cy="4855191"/>
          </a:xfrm>
        </p:grpSpPr>
        <p:grpSp>
          <p:nvGrpSpPr>
            <p:cNvPr id="3" name="Group 6"/>
            <p:cNvGrpSpPr/>
            <p:nvPr/>
          </p:nvGrpSpPr>
          <p:grpSpPr>
            <a:xfrm>
              <a:off x="12015539" y="6186926"/>
              <a:ext cx="5955788" cy="4855191"/>
              <a:chOff x="2358218" y="2177834"/>
              <a:chExt cx="4217987" cy="3438526"/>
            </a:xfrm>
          </p:grpSpPr>
          <p:sp>
            <p:nvSpPr>
              <p:cNvPr id="55" name="Freeform 7"/>
              <p:cNvSpPr>
                <a:spLocks/>
              </p:cNvSpPr>
              <p:nvPr/>
            </p:nvSpPr>
            <p:spPr bwMode="auto">
              <a:xfrm>
                <a:off x="3858405" y="2562009"/>
                <a:ext cx="1076325" cy="879475"/>
              </a:xfrm>
              <a:custGeom>
                <a:avLst/>
                <a:gdLst>
                  <a:gd name="T0" fmla="*/ 182 w 678"/>
                  <a:gd name="T1" fmla="*/ 554 h 554"/>
                  <a:gd name="T2" fmla="*/ 678 w 678"/>
                  <a:gd name="T3" fmla="*/ 218 h 554"/>
                  <a:gd name="T4" fmla="*/ 541 w 678"/>
                  <a:gd name="T5" fmla="*/ 0 h 554"/>
                  <a:gd name="T6" fmla="*/ 0 w 678"/>
                  <a:gd name="T7" fmla="*/ 365 h 554"/>
                  <a:gd name="T8" fmla="*/ 182 w 678"/>
                  <a:gd name="T9" fmla="*/ 554 h 554"/>
                </a:gdLst>
                <a:ahLst/>
                <a:cxnLst>
                  <a:cxn ang="0">
                    <a:pos x="T0" y="T1"/>
                  </a:cxn>
                  <a:cxn ang="0">
                    <a:pos x="T2" y="T3"/>
                  </a:cxn>
                  <a:cxn ang="0">
                    <a:pos x="T4" y="T5"/>
                  </a:cxn>
                  <a:cxn ang="0">
                    <a:pos x="T6" y="T7"/>
                  </a:cxn>
                  <a:cxn ang="0">
                    <a:pos x="T8" y="T9"/>
                  </a:cxn>
                </a:cxnLst>
                <a:rect l="0" t="0" r="r" b="b"/>
                <a:pathLst>
                  <a:path w="678" h="554">
                    <a:moveTo>
                      <a:pt x="182" y="554"/>
                    </a:moveTo>
                    <a:lnTo>
                      <a:pt x="678" y="218"/>
                    </a:lnTo>
                    <a:lnTo>
                      <a:pt x="541" y="0"/>
                    </a:lnTo>
                    <a:lnTo>
                      <a:pt x="0" y="365"/>
                    </a:lnTo>
                    <a:lnTo>
                      <a:pt x="182" y="554"/>
                    </a:lnTo>
                    <a:close/>
                  </a:path>
                </a:pathLst>
              </a:custGeom>
              <a:gradFill>
                <a:gsLst>
                  <a:gs pos="0">
                    <a:schemeClr val="accent3">
                      <a:lumMod val="75000"/>
                    </a:schemeClr>
                  </a:gs>
                  <a:gs pos="80000">
                    <a:schemeClr val="accent3"/>
                  </a:gs>
                </a:gsLst>
                <a:lin ang="10800000" scaled="1"/>
              </a:gradFill>
              <a:ln>
                <a:noFill/>
              </a:ln>
              <a:extLst/>
            </p:spPr>
            <p:txBody>
              <a:bodyPr vert="horz" wrap="square" lIns="91440" tIns="45720" rIns="91440" bIns="45720" numCol="1" anchor="t" anchorCtr="0" compatLnSpc="1">
                <a:prstTxWarp prst="textNoShape">
                  <a:avLst/>
                </a:prstTxWarp>
              </a:bodyPr>
              <a:lstStyle/>
              <a:p>
                <a:endParaRPr lang="id-ID" sz="6000"/>
              </a:p>
            </p:txBody>
          </p:sp>
          <p:sp>
            <p:nvSpPr>
              <p:cNvPr id="56" name="Freeform 8"/>
              <p:cNvSpPr>
                <a:spLocks/>
              </p:cNvSpPr>
              <p:nvPr/>
            </p:nvSpPr>
            <p:spPr bwMode="auto">
              <a:xfrm>
                <a:off x="2358218" y="4084422"/>
                <a:ext cx="3652837" cy="1531938"/>
              </a:xfrm>
              <a:custGeom>
                <a:avLst/>
                <a:gdLst>
                  <a:gd name="T0" fmla="*/ 2075 w 2301"/>
                  <a:gd name="T1" fmla="*/ 0 h 965"/>
                  <a:gd name="T2" fmla="*/ 226 w 2301"/>
                  <a:gd name="T3" fmla="*/ 593 h 965"/>
                  <a:gd name="T4" fmla="*/ 0 w 2301"/>
                  <a:gd name="T5" fmla="*/ 965 h 965"/>
                  <a:gd name="T6" fmla="*/ 2301 w 2301"/>
                  <a:gd name="T7" fmla="*/ 375 h 965"/>
                  <a:gd name="T8" fmla="*/ 2075 w 2301"/>
                  <a:gd name="T9" fmla="*/ 0 h 965"/>
                </a:gdLst>
                <a:ahLst/>
                <a:cxnLst>
                  <a:cxn ang="0">
                    <a:pos x="T0" y="T1"/>
                  </a:cxn>
                  <a:cxn ang="0">
                    <a:pos x="T2" y="T3"/>
                  </a:cxn>
                  <a:cxn ang="0">
                    <a:pos x="T4" y="T5"/>
                  </a:cxn>
                  <a:cxn ang="0">
                    <a:pos x="T6" y="T7"/>
                  </a:cxn>
                  <a:cxn ang="0">
                    <a:pos x="T8" y="T9"/>
                  </a:cxn>
                </a:cxnLst>
                <a:rect l="0" t="0" r="r" b="b"/>
                <a:pathLst>
                  <a:path w="2301" h="965">
                    <a:moveTo>
                      <a:pt x="2075" y="0"/>
                    </a:moveTo>
                    <a:lnTo>
                      <a:pt x="226" y="593"/>
                    </a:lnTo>
                    <a:lnTo>
                      <a:pt x="0" y="965"/>
                    </a:lnTo>
                    <a:lnTo>
                      <a:pt x="2301" y="375"/>
                    </a:lnTo>
                    <a:lnTo>
                      <a:pt x="2075" y="0"/>
                    </a:lnTo>
                    <a:close/>
                  </a:path>
                </a:pathLst>
              </a:custGeom>
              <a:gradFill>
                <a:gsLst>
                  <a:gs pos="0">
                    <a:schemeClr val="accent1">
                      <a:lumMod val="75000"/>
                    </a:schemeClr>
                  </a:gs>
                  <a:gs pos="80000">
                    <a:schemeClr val="accent1"/>
                  </a:gs>
                </a:gsLst>
                <a:lin ang="10800000" scaled="1"/>
              </a:gradFill>
              <a:ln>
                <a:noFill/>
              </a:ln>
              <a:extLst/>
            </p:spPr>
            <p:txBody>
              <a:bodyPr vert="horz" wrap="square" lIns="91440" tIns="45720" rIns="91440" bIns="45720" numCol="1" anchor="t" anchorCtr="0" compatLnSpc="1">
                <a:prstTxWarp prst="textNoShape">
                  <a:avLst/>
                </a:prstTxWarp>
              </a:bodyPr>
              <a:lstStyle/>
              <a:p>
                <a:endParaRPr lang="id-ID" sz="6000"/>
              </a:p>
            </p:txBody>
          </p:sp>
          <p:sp>
            <p:nvSpPr>
              <p:cNvPr id="57" name="Freeform 9"/>
              <p:cNvSpPr>
                <a:spLocks/>
              </p:cNvSpPr>
              <p:nvPr/>
            </p:nvSpPr>
            <p:spPr bwMode="auto">
              <a:xfrm>
                <a:off x="2929718" y="3141447"/>
                <a:ext cx="2511425" cy="1538288"/>
              </a:xfrm>
              <a:custGeom>
                <a:avLst/>
                <a:gdLst>
                  <a:gd name="T0" fmla="*/ 1352 w 1582"/>
                  <a:gd name="T1" fmla="*/ 0 h 969"/>
                  <a:gd name="T2" fmla="*/ 226 w 1582"/>
                  <a:gd name="T3" fmla="*/ 594 h 969"/>
                  <a:gd name="T4" fmla="*/ 0 w 1582"/>
                  <a:gd name="T5" fmla="*/ 969 h 969"/>
                  <a:gd name="T6" fmla="*/ 1582 w 1582"/>
                  <a:gd name="T7" fmla="*/ 379 h 969"/>
                  <a:gd name="T8" fmla="*/ 1352 w 1582"/>
                  <a:gd name="T9" fmla="*/ 0 h 969"/>
                </a:gdLst>
                <a:ahLst/>
                <a:cxnLst>
                  <a:cxn ang="0">
                    <a:pos x="T0" y="T1"/>
                  </a:cxn>
                  <a:cxn ang="0">
                    <a:pos x="T2" y="T3"/>
                  </a:cxn>
                  <a:cxn ang="0">
                    <a:pos x="T4" y="T5"/>
                  </a:cxn>
                  <a:cxn ang="0">
                    <a:pos x="T6" y="T7"/>
                  </a:cxn>
                  <a:cxn ang="0">
                    <a:pos x="T8" y="T9"/>
                  </a:cxn>
                </a:cxnLst>
                <a:rect l="0" t="0" r="r" b="b"/>
                <a:pathLst>
                  <a:path w="1582" h="969">
                    <a:moveTo>
                      <a:pt x="1352" y="0"/>
                    </a:moveTo>
                    <a:lnTo>
                      <a:pt x="226" y="594"/>
                    </a:lnTo>
                    <a:lnTo>
                      <a:pt x="0" y="969"/>
                    </a:lnTo>
                    <a:lnTo>
                      <a:pt x="1582" y="379"/>
                    </a:lnTo>
                    <a:lnTo>
                      <a:pt x="1352" y="0"/>
                    </a:lnTo>
                    <a:close/>
                  </a:path>
                </a:pathLst>
              </a:custGeom>
              <a:gradFill>
                <a:gsLst>
                  <a:gs pos="0">
                    <a:schemeClr val="accent2">
                      <a:lumMod val="75000"/>
                    </a:schemeClr>
                  </a:gs>
                  <a:gs pos="80000">
                    <a:schemeClr val="accent2"/>
                  </a:gs>
                </a:gsLst>
                <a:lin ang="10800000" scaled="1"/>
              </a:gradFill>
              <a:ln>
                <a:noFill/>
              </a:ln>
              <a:extLst/>
            </p:spPr>
            <p:txBody>
              <a:bodyPr vert="horz" wrap="square" lIns="91440" tIns="45720" rIns="91440" bIns="45720" numCol="1" anchor="t" anchorCtr="0" compatLnSpc="1">
                <a:prstTxWarp prst="textNoShape">
                  <a:avLst/>
                </a:prstTxWarp>
              </a:bodyPr>
              <a:lstStyle/>
              <a:p>
                <a:endParaRPr lang="id-ID" sz="6000"/>
              </a:p>
            </p:txBody>
          </p:sp>
          <p:sp>
            <p:nvSpPr>
              <p:cNvPr id="58" name="Freeform 10"/>
              <p:cNvSpPr>
                <a:spLocks/>
              </p:cNvSpPr>
              <p:nvPr/>
            </p:nvSpPr>
            <p:spPr bwMode="auto">
              <a:xfrm>
                <a:off x="2358218" y="5025809"/>
                <a:ext cx="4217987" cy="590550"/>
              </a:xfrm>
              <a:custGeom>
                <a:avLst/>
                <a:gdLst>
                  <a:gd name="T0" fmla="*/ 226 w 2657"/>
                  <a:gd name="T1" fmla="*/ 0 h 372"/>
                  <a:gd name="T2" fmla="*/ 0 w 2657"/>
                  <a:gd name="T3" fmla="*/ 372 h 372"/>
                  <a:gd name="T4" fmla="*/ 2657 w 2657"/>
                  <a:gd name="T5" fmla="*/ 372 h 372"/>
                  <a:gd name="T6" fmla="*/ 2431 w 2657"/>
                  <a:gd name="T7" fmla="*/ 0 h 372"/>
                  <a:gd name="T8" fmla="*/ 226 w 2657"/>
                  <a:gd name="T9" fmla="*/ 0 h 372"/>
                </a:gdLst>
                <a:ahLst/>
                <a:cxnLst>
                  <a:cxn ang="0">
                    <a:pos x="T0" y="T1"/>
                  </a:cxn>
                  <a:cxn ang="0">
                    <a:pos x="T2" y="T3"/>
                  </a:cxn>
                  <a:cxn ang="0">
                    <a:pos x="T4" y="T5"/>
                  </a:cxn>
                  <a:cxn ang="0">
                    <a:pos x="T6" y="T7"/>
                  </a:cxn>
                  <a:cxn ang="0">
                    <a:pos x="T8" y="T9"/>
                  </a:cxn>
                </a:cxnLst>
                <a:rect l="0" t="0" r="r" b="b"/>
                <a:pathLst>
                  <a:path w="2657" h="372">
                    <a:moveTo>
                      <a:pt x="226" y="0"/>
                    </a:moveTo>
                    <a:lnTo>
                      <a:pt x="0" y="372"/>
                    </a:lnTo>
                    <a:lnTo>
                      <a:pt x="2657" y="372"/>
                    </a:lnTo>
                    <a:lnTo>
                      <a:pt x="2431" y="0"/>
                    </a:lnTo>
                    <a:lnTo>
                      <a:pt x="226" y="0"/>
                    </a:lnTo>
                    <a:close/>
                  </a:path>
                </a:pathLst>
              </a:custGeom>
              <a:gradFill>
                <a:gsLst>
                  <a:gs pos="50000">
                    <a:schemeClr val="accent1"/>
                  </a:gs>
                  <a:gs pos="100000">
                    <a:schemeClr val="accent1">
                      <a:lumMod val="60000"/>
                      <a:lumOff val="40000"/>
                    </a:schemeClr>
                  </a:gs>
                </a:gsLst>
                <a:lin ang="10800000" scaled="1"/>
              </a:gradFill>
              <a:ln>
                <a:noFill/>
              </a:ln>
              <a:extLst/>
            </p:spPr>
            <p:txBody>
              <a:bodyPr vert="horz" wrap="square" lIns="91440" tIns="45720" rIns="91440" bIns="45720" numCol="1" anchor="t" anchorCtr="0" compatLnSpc="1">
                <a:prstTxWarp prst="textNoShape">
                  <a:avLst/>
                </a:prstTxWarp>
              </a:bodyPr>
              <a:lstStyle/>
              <a:p>
                <a:endParaRPr lang="id-ID" sz="6000" dirty="0"/>
              </a:p>
            </p:txBody>
          </p:sp>
          <p:sp>
            <p:nvSpPr>
              <p:cNvPr id="59" name="Freeform 11"/>
              <p:cNvSpPr>
                <a:spLocks/>
              </p:cNvSpPr>
              <p:nvPr/>
            </p:nvSpPr>
            <p:spPr bwMode="auto">
              <a:xfrm>
                <a:off x="3493280" y="3141447"/>
                <a:ext cx="1947862" cy="601663"/>
              </a:xfrm>
              <a:custGeom>
                <a:avLst/>
                <a:gdLst>
                  <a:gd name="T0" fmla="*/ 1227 w 1227"/>
                  <a:gd name="T1" fmla="*/ 379 h 379"/>
                  <a:gd name="T2" fmla="*/ 997 w 1227"/>
                  <a:gd name="T3" fmla="*/ 0 h 379"/>
                  <a:gd name="T4" fmla="*/ 230 w 1227"/>
                  <a:gd name="T5" fmla="*/ 0 h 379"/>
                  <a:gd name="T6" fmla="*/ 0 w 1227"/>
                  <a:gd name="T7" fmla="*/ 379 h 379"/>
                  <a:gd name="T8" fmla="*/ 1227 w 1227"/>
                  <a:gd name="T9" fmla="*/ 379 h 379"/>
                </a:gdLst>
                <a:ahLst/>
                <a:cxnLst>
                  <a:cxn ang="0">
                    <a:pos x="T0" y="T1"/>
                  </a:cxn>
                  <a:cxn ang="0">
                    <a:pos x="T2" y="T3"/>
                  </a:cxn>
                  <a:cxn ang="0">
                    <a:pos x="T4" y="T5"/>
                  </a:cxn>
                  <a:cxn ang="0">
                    <a:pos x="T6" y="T7"/>
                  </a:cxn>
                  <a:cxn ang="0">
                    <a:pos x="T8" y="T9"/>
                  </a:cxn>
                </a:cxnLst>
                <a:rect l="0" t="0" r="r" b="b"/>
                <a:pathLst>
                  <a:path w="1227" h="379">
                    <a:moveTo>
                      <a:pt x="1227" y="379"/>
                    </a:moveTo>
                    <a:lnTo>
                      <a:pt x="997" y="0"/>
                    </a:lnTo>
                    <a:lnTo>
                      <a:pt x="230" y="0"/>
                    </a:lnTo>
                    <a:lnTo>
                      <a:pt x="0" y="379"/>
                    </a:lnTo>
                    <a:lnTo>
                      <a:pt x="1227" y="379"/>
                    </a:lnTo>
                    <a:close/>
                  </a:path>
                </a:pathLst>
              </a:custGeom>
              <a:gradFill>
                <a:gsLst>
                  <a:gs pos="50000">
                    <a:schemeClr val="accent3"/>
                  </a:gs>
                  <a:gs pos="100000">
                    <a:schemeClr val="accent3">
                      <a:lumMod val="60000"/>
                      <a:lumOff val="40000"/>
                    </a:schemeClr>
                  </a:gs>
                </a:gsLst>
                <a:lin ang="10800000" scaled="1"/>
              </a:gradFill>
              <a:ln>
                <a:noFill/>
              </a:ln>
              <a:extLst/>
            </p:spPr>
            <p:txBody>
              <a:bodyPr vert="horz" wrap="square" lIns="91440" tIns="45720" rIns="91440" bIns="45720" numCol="1" anchor="t" anchorCtr="0" compatLnSpc="1">
                <a:prstTxWarp prst="textNoShape">
                  <a:avLst/>
                </a:prstTxWarp>
              </a:bodyPr>
              <a:lstStyle/>
              <a:p>
                <a:endParaRPr lang="id-ID" sz="6000"/>
              </a:p>
            </p:txBody>
          </p:sp>
          <p:sp>
            <p:nvSpPr>
              <p:cNvPr id="60" name="Freeform 12"/>
              <p:cNvSpPr>
                <a:spLocks/>
              </p:cNvSpPr>
              <p:nvPr/>
            </p:nvSpPr>
            <p:spPr bwMode="auto">
              <a:xfrm>
                <a:off x="2929718" y="4084422"/>
                <a:ext cx="3076575" cy="595313"/>
              </a:xfrm>
              <a:custGeom>
                <a:avLst/>
                <a:gdLst>
                  <a:gd name="T0" fmla="*/ 226 w 1938"/>
                  <a:gd name="T1" fmla="*/ 0 h 375"/>
                  <a:gd name="T2" fmla="*/ 0 w 1938"/>
                  <a:gd name="T3" fmla="*/ 375 h 375"/>
                  <a:gd name="T4" fmla="*/ 1938 w 1938"/>
                  <a:gd name="T5" fmla="*/ 375 h 375"/>
                  <a:gd name="T6" fmla="*/ 1712 w 1938"/>
                  <a:gd name="T7" fmla="*/ 0 h 375"/>
                  <a:gd name="T8" fmla="*/ 226 w 1938"/>
                  <a:gd name="T9" fmla="*/ 0 h 375"/>
                </a:gdLst>
                <a:ahLst/>
                <a:cxnLst>
                  <a:cxn ang="0">
                    <a:pos x="T0" y="T1"/>
                  </a:cxn>
                  <a:cxn ang="0">
                    <a:pos x="T2" y="T3"/>
                  </a:cxn>
                  <a:cxn ang="0">
                    <a:pos x="T4" y="T5"/>
                  </a:cxn>
                  <a:cxn ang="0">
                    <a:pos x="T6" y="T7"/>
                  </a:cxn>
                  <a:cxn ang="0">
                    <a:pos x="T8" y="T9"/>
                  </a:cxn>
                </a:cxnLst>
                <a:rect l="0" t="0" r="r" b="b"/>
                <a:pathLst>
                  <a:path w="1938" h="375">
                    <a:moveTo>
                      <a:pt x="226" y="0"/>
                    </a:moveTo>
                    <a:lnTo>
                      <a:pt x="0" y="375"/>
                    </a:lnTo>
                    <a:lnTo>
                      <a:pt x="1938" y="375"/>
                    </a:lnTo>
                    <a:lnTo>
                      <a:pt x="1712" y="0"/>
                    </a:lnTo>
                    <a:lnTo>
                      <a:pt x="226" y="0"/>
                    </a:lnTo>
                    <a:close/>
                  </a:path>
                </a:pathLst>
              </a:custGeom>
              <a:gradFill>
                <a:gsLst>
                  <a:gs pos="50000">
                    <a:schemeClr val="accent2"/>
                  </a:gs>
                  <a:gs pos="100000">
                    <a:schemeClr val="accent2">
                      <a:lumMod val="60000"/>
                      <a:lumOff val="40000"/>
                    </a:schemeClr>
                  </a:gs>
                </a:gsLst>
                <a:lin ang="10800000" scaled="1"/>
              </a:gradFill>
              <a:ln>
                <a:noFill/>
              </a:ln>
              <a:extLst/>
            </p:spPr>
            <p:txBody>
              <a:bodyPr vert="horz" wrap="square" lIns="91440" tIns="45720" rIns="91440" bIns="45720" numCol="1" anchor="t" anchorCtr="0" compatLnSpc="1">
                <a:prstTxWarp prst="textNoShape">
                  <a:avLst/>
                </a:prstTxWarp>
              </a:bodyPr>
              <a:lstStyle/>
              <a:p>
                <a:endParaRPr lang="id-ID" sz="6000"/>
              </a:p>
            </p:txBody>
          </p:sp>
          <p:sp>
            <p:nvSpPr>
              <p:cNvPr id="61" name="Freeform 13"/>
              <p:cNvSpPr>
                <a:spLocks/>
              </p:cNvSpPr>
              <p:nvPr/>
            </p:nvSpPr>
            <p:spPr bwMode="auto">
              <a:xfrm>
                <a:off x="4009120" y="2177834"/>
                <a:ext cx="935037" cy="730250"/>
              </a:xfrm>
              <a:custGeom>
                <a:avLst/>
                <a:gdLst>
                  <a:gd name="T0" fmla="*/ 0 w 589"/>
                  <a:gd name="T1" fmla="*/ 460 h 460"/>
                  <a:gd name="T2" fmla="*/ 589 w 589"/>
                  <a:gd name="T3" fmla="*/ 460 h 460"/>
                  <a:gd name="T4" fmla="*/ 300 w 589"/>
                  <a:gd name="T5" fmla="*/ 0 h 460"/>
                  <a:gd name="T6" fmla="*/ 0 w 589"/>
                  <a:gd name="T7" fmla="*/ 460 h 460"/>
                </a:gdLst>
                <a:ahLst/>
                <a:cxnLst>
                  <a:cxn ang="0">
                    <a:pos x="T0" y="T1"/>
                  </a:cxn>
                  <a:cxn ang="0">
                    <a:pos x="T2" y="T3"/>
                  </a:cxn>
                  <a:cxn ang="0">
                    <a:pos x="T4" y="T5"/>
                  </a:cxn>
                  <a:cxn ang="0">
                    <a:pos x="T6" y="T7"/>
                  </a:cxn>
                </a:cxnLst>
                <a:rect l="0" t="0" r="r" b="b"/>
                <a:pathLst>
                  <a:path w="589" h="460">
                    <a:moveTo>
                      <a:pt x="0" y="460"/>
                    </a:moveTo>
                    <a:lnTo>
                      <a:pt x="589" y="460"/>
                    </a:lnTo>
                    <a:lnTo>
                      <a:pt x="300" y="0"/>
                    </a:lnTo>
                    <a:lnTo>
                      <a:pt x="0" y="460"/>
                    </a:lnTo>
                    <a:close/>
                  </a:path>
                </a:pathLst>
              </a:custGeom>
              <a:gradFill>
                <a:gsLst>
                  <a:gs pos="50000">
                    <a:schemeClr val="accent5"/>
                  </a:gs>
                  <a:gs pos="100000">
                    <a:schemeClr val="accent5">
                      <a:lumMod val="60000"/>
                      <a:lumOff val="40000"/>
                    </a:schemeClr>
                  </a:gs>
                </a:gsLst>
                <a:lin ang="10800000" scaled="1"/>
              </a:gradFill>
              <a:ln>
                <a:noFill/>
              </a:ln>
              <a:extLst/>
            </p:spPr>
            <p:txBody>
              <a:bodyPr vert="horz" wrap="square" lIns="91440" tIns="45720" rIns="91440" bIns="45720" numCol="1" anchor="t" anchorCtr="0" compatLnSpc="1">
                <a:prstTxWarp prst="textNoShape">
                  <a:avLst/>
                </a:prstTxWarp>
              </a:bodyPr>
              <a:lstStyle/>
              <a:p>
                <a:endParaRPr lang="id-ID" sz="6000"/>
              </a:p>
            </p:txBody>
          </p:sp>
        </p:grpSp>
        <p:sp>
          <p:nvSpPr>
            <p:cNvPr id="63" name="TextBox 62"/>
            <p:cNvSpPr txBox="1"/>
            <p:nvPr/>
          </p:nvSpPr>
          <p:spPr>
            <a:xfrm>
              <a:off x="7611568" y="10352891"/>
              <a:ext cx="4923930" cy="418949"/>
            </a:xfrm>
            <a:prstGeom prst="rect">
              <a:avLst/>
            </a:prstGeom>
            <a:noFill/>
          </p:spPr>
          <p:txBody>
            <a:bodyPr wrap="square" rtlCol="0">
              <a:spAutoFit/>
            </a:bodyPr>
            <a:lstStyle/>
            <a:p>
              <a:r>
                <a:rPr lang="en-US" sz="4000" dirty="0" smtClean="0">
                  <a:solidFill>
                    <a:schemeClr val="tx2">
                      <a:lumMod val="50000"/>
                    </a:schemeClr>
                  </a:solidFill>
                  <a:latin typeface="Bebas Neue" panose="020B0606020202050201" pitchFamily="34" charset="0"/>
                </a:rPr>
                <a:t>FIRST STEP -&gt; LAYER 1 </a:t>
              </a:r>
              <a:endParaRPr lang="en-US" sz="4000" dirty="0">
                <a:solidFill>
                  <a:schemeClr val="tx2">
                    <a:lumMod val="50000"/>
                  </a:schemeClr>
                </a:solidFill>
                <a:latin typeface="Bebas Neue" panose="020B0606020202050201" pitchFamily="34" charset="0"/>
              </a:endParaRPr>
            </a:p>
          </p:txBody>
        </p:sp>
        <p:sp>
          <p:nvSpPr>
            <p:cNvPr id="64" name="Oval 16"/>
            <p:cNvSpPr/>
            <p:nvPr/>
          </p:nvSpPr>
          <p:spPr>
            <a:xfrm>
              <a:off x="6541653" y="10208258"/>
              <a:ext cx="731520" cy="73152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a:p>
          </p:txBody>
        </p:sp>
        <p:pic>
          <p:nvPicPr>
            <p:cNvPr id="65" name="Picture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62824" y="10421618"/>
              <a:ext cx="304800" cy="304800"/>
            </a:xfrm>
            <a:prstGeom prst="rect">
              <a:avLst/>
            </a:prstGeom>
          </p:spPr>
        </p:pic>
        <p:sp>
          <p:nvSpPr>
            <p:cNvPr id="67" name="TextBox 66"/>
            <p:cNvSpPr txBox="1"/>
            <p:nvPr/>
          </p:nvSpPr>
          <p:spPr>
            <a:xfrm>
              <a:off x="8292080" y="9053613"/>
              <a:ext cx="4923930" cy="418949"/>
            </a:xfrm>
            <a:prstGeom prst="rect">
              <a:avLst/>
            </a:prstGeom>
            <a:noFill/>
          </p:spPr>
          <p:txBody>
            <a:bodyPr wrap="square" rtlCol="0">
              <a:spAutoFit/>
            </a:bodyPr>
            <a:lstStyle/>
            <a:p>
              <a:r>
                <a:rPr lang="en-US" sz="4000" dirty="0" smtClean="0">
                  <a:solidFill>
                    <a:schemeClr val="tx2">
                      <a:lumMod val="50000"/>
                    </a:schemeClr>
                  </a:solidFill>
                  <a:latin typeface="Bebas Neue" panose="020B0606020202050201" pitchFamily="34" charset="0"/>
                </a:rPr>
                <a:t>STEP 2 -&gt; LAYER 2</a:t>
              </a:r>
              <a:endParaRPr lang="en-US" sz="4000" dirty="0">
                <a:solidFill>
                  <a:schemeClr val="tx2">
                    <a:lumMod val="50000"/>
                  </a:schemeClr>
                </a:solidFill>
                <a:latin typeface="Bebas Neue" panose="020B0606020202050201" pitchFamily="34" charset="0"/>
              </a:endParaRPr>
            </a:p>
          </p:txBody>
        </p:sp>
        <p:sp>
          <p:nvSpPr>
            <p:cNvPr id="68" name="Oval 20"/>
            <p:cNvSpPr/>
            <p:nvPr/>
          </p:nvSpPr>
          <p:spPr>
            <a:xfrm>
              <a:off x="7245808" y="8896142"/>
              <a:ext cx="731520" cy="73152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a:p>
          </p:txBody>
        </p:sp>
        <p:pic>
          <p:nvPicPr>
            <p:cNvPr id="69" name="Picture 2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66979" y="9109502"/>
              <a:ext cx="304800" cy="304800"/>
            </a:xfrm>
            <a:prstGeom prst="rect">
              <a:avLst/>
            </a:prstGeom>
          </p:spPr>
        </p:pic>
        <p:sp>
          <p:nvSpPr>
            <p:cNvPr id="71" name="TextBox 70"/>
            <p:cNvSpPr txBox="1"/>
            <p:nvPr/>
          </p:nvSpPr>
          <p:spPr>
            <a:xfrm>
              <a:off x="9080131" y="7716592"/>
              <a:ext cx="4923930" cy="418949"/>
            </a:xfrm>
            <a:prstGeom prst="rect">
              <a:avLst/>
            </a:prstGeom>
            <a:noFill/>
          </p:spPr>
          <p:txBody>
            <a:bodyPr wrap="square" rtlCol="0">
              <a:spAutoFit/>
            </a:bodyPr>
            <a:lstStyle/>
            <a:p>
              <a:r>
                <a:rPr lang="en-US" sz="4000" dirty="0" smtClean="0">
                  <a:solidFill>
                    <a:schemeClr val="tx2">
                      <a:lumMod val="50000"/>
                    </a:schemeClr>
                  </a:solidFill>
                  <a:latin typeface="Bebas Neue" panose="020B0606020202050201" pitchFamily="34" charset="0"/>
                </a:rPr>
                <a:t>STEP 3 -&gt; LAYER 3</a:t>
              </a:r>
              <a:endParaRPr lang="en-US" sz="4000" dirty="0">
                <a:solidFill>
                  <a:schemeClr val="tx2">
                    <a:lumMod val="50000"/>
                  </a:schemeClr>
                </a:solidFill>
                <a:latin typeface="Bebas Neue" panose="020B0606020202050201" pitchFamily="34" charset="0"/>
              </a:endParaRPr>
            </a:p>
          </p:txBody>
        </p:sp>
        <p:sp>
          <p:nvSpPr>
            <p:cNvPr id="72" name="Oval 24"/>
            <p:cNvSpPr/>
            <p:nvPr/>
          </p:nvSpPr>
          <p:spPr>
            <a:xfrm>
              <a:off x="7993731" y="7597810"/>
              <a:ext cx="731520" cy="73152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a:p>
          </p:txBody>
        </p:sp>
        <p:pic>
          <p:nvPicPr>
            <p:cNvPr id="73" name="Picture 2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07091" y="7811170"/>
              <a:ext cx="304800" cy="304800"/>
            </a:xfrm>
            <a:prstGeom prst="rect">
              <a:avLst/>
            </a:prstGeom>
          </p:spPr>
        </p:pic>
        <p:sp>
          <p:nvSpPr>
            <p:cNvPr id="75" name="TextBox 74"/>
            <p:cNvSpPr txBox="1"/>
            <p:nvPr/>
          </p:nvSpPr>
          <p:spPr>
            <a:xfrm>
              <a:off x="9922887" y="6430254"/>
              <a:ext cx="4923930" cy="418949"/>
            </a:xfrm>
            <a:prstGeom prst="rect">
              <a:avLst/>
            </a:prstGeom>
            <a:noFill/>
          </p:spPr>
          <p:txBody>
            <a:bodyPr wrap="square" rtlCol="0">
              <a:spAutoFit/>
            </a:bodyPr>
            <a:lstStyle/>
            <a:p>
              <a:r>
                <a:rPr lang="en-US" sz="4000" dirty="0" smtClean="0">
                  <a:solidFill>
                    <a:schemeClr val="tx2">
                      <a:lumMod val="50000"/>
                    </a:schemeClr>
                  </a:solidFill>
                  <a:latin typeface="Bebas Neue" panose="020B0606020202050201" pitchFamily="34" charset="0"/>
                </a:rPr>
                <a:t>STEP 4 -&gt; LAYER 4 </a:t>
              </a:r>
              <a:endParaRPr lang="en-US" sz="4000" dirty="0">
                <a:solidFill>
                  <a:schemeClr val="tx2">
                    <a:lumMod val="50000"/>
                  </a:schemeClr>
                </a:solidFill>
                <a:latin typeface="Bebas Neue" panose="020B0606020202050201" pitchFamily="34" charset="0"/>
              </a:endParaRPr>
            </a:p>
          </p:txBody>
        </p:sp>
        <p:sp>
          <p:nvSpPr>
            <p:cNvPr id="76" name="Oval 28"/>
            <p:cNvSpPr/>
            <p:nvPr/>
          </p:nvSpPr>
          <p:spPr>
            <a:xfrm>
              <a:off x="8848895" y="6288144"/>
              <a:ext cx="731520" cy="73152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a:p>
          </p:txBody>
        </p:sp>
        <p:pic>
          <p:nvPicPr>
            <p:cNvPr id="77" name="Picture 2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062255" y="6518976"/>
              <a:ext cx="304800" cy="304800"/>
            </a:xfrm>
            <a:prstGeom prst="rect">
              <a:avLst/>
            </a:prstGeom>
          </p:spPr>
        </p:pic>
      </p:grpSp>
    </p:spTree>
    <p:extLst>
      <p:ext uri="{BB962C8B-B14F-4D97-AF65-F5344CB8AC3E}">
        <p14:creationId xmlns:p14="http://schemas.microsoft.com/office/powerpoint/2010/main" val="16072934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722438" y="680909"/>
            <a:ext cx="20942300" cy="1129427"/>
          </a:xfrm>
          <a:prstGeom prst="rect">
            <a:avLst/>
          </a:prstGeom>
          <a:noFill/>
        </p:spPr>
        <p:txBody>
          <a:bodyPr wrap="square" rtlCol="0">
            <a:noAutofit/>
          </a:bodyPr>
          <a:lstStyle/>
          <a:p>
            <a:r>
              <a:rPr lang="nl-BE" sz="6600" b="1" dirty="0" smtClean="0">
                <a:solidFill>
                  <a:schemeClr val="tx2"/>
                </a:solidFill>
                <a:latin typeface="Open Sans"/>
                <a:cs typeface="Open Sans"/>
              </a:rPr>
              <a:t>ANSWER: Your Financial Pyramid</a:t>
            </a:r>
            <a:endParaRPr lang="en-US" sz="6600" b="1" dirty="0">
              <a:solidFill>
                <a:schemeClr val="tx2"/>
              </a:solidFill>
              <a:latin typeface="Open Sans"/>
              <a:cs typeface="Open Sans"/>
            </a:endParaRPr>
          </a:p>
        </p:txBody>
      </p:sp>
      <p:grpSp>
        <p:nvGrpSpPr>
          <p:cNvPr id="2" name="Группа 77"/>
          <p:cNvGrpSpPr/>
          <p:nvPr/>
        </p:nvGrpSpPr>
        <p:grpSpPr>
          <a:xfrm>
            <a:off x="2773171" y="3220435"/>
            <a:ext cx="19312369" cy="8558999"/>
            <a:chOff x="6541653" y="6186926"/>
            <a:chExt cx="11429674" cy="5065488"/>
          </a:xfrm>
        </p:grpSpPr>
        <p:grpSp>
          <p:nvGrpSpPr>
            <p:cNvPr id="3" name="Group 6"/>
            <p:cNvGrpSpPr/>
            <p:nvPr/>
          </p:nvGrpSpPr>
          <p:grpSpPr>
            <a:xfrm>
              <a:off x="12015539" y="6186926"/>
              <a:ext cx="5955788" cy="4855191"/>
              <a:chOff x="2358218" y="2177834"/>
              <a:chExt cx="4217987" cy="3438526"/>
            </a:xfrm>
          </p:grpSpPr>
          <p:sp>
            <p:nvSpPr>
              <p:cNvPr id="55" name="Freeform 7"/>
              <p:cNvSpPr>
                <a:spLocks/>
              </p:cNvSpPr>
              <p:nvPr/>
            </p:nvSpPr>
            <p:spPr bwMode="auto">
              <a:xfrm>
                <a:off x="3858405" y="2562009"/>
                <a:ext cx="1076325" cy="879475"/>
              </a:xfrm>
              <a:custGeom>
                <a:avLst/>
                <a:gdLst>
                  <a:gd name="T0" fmla="*/ 182 w 678"/>
                  <a:gd name="T1" fmla="*/ 554 h 554"/>
                  <a:gd name="T2" fmla="*/ 678 w 678"/>
                  <a:gd name="T3" fmla="*/ 218 h 554"/>
                  <a:gd name="T4" fmla="*/ 541 w 678"/>
                  <a:gd name="T5" fmla="*/ 0 h 554"/>
                  <a:gd name="T6" fmla="*/ 0 w 678"/>
                  <a:gd name="T7" fmla="*/ 365 h 554"/>
                  <a:gd name="T8" fmla="*/ 182 w 678"/>
                  <a:gd name="T9" fmla="*/ 554 h 554"/>
                </a:gdLst>
                <a:ahLst/>
                <a:cxnLst>
                  <a:cxn ang="0">
                    <a:pos x="T0" y="T1"/>
                  </a:cxn>
                  <a:cxn ang="0">
                    <a:pos x="T2" y="T3"/>
                  </a:cxn>
                  <a:cxn ang="0">
                    <a:pos x="T4" y="T5"/>
                  </a:cxn>
                  <a:cxn ang="0">
                    <a:pos x="T6" y="T7"/>
                  </a:cxn>
                  <a:cxn ang="0">
                    <a:pos x="T8" y="T9"/>
                  </a:cxn>
                </a:cxnLst>
                <a:rect l="0" t="0" r="r" b="b"/>
                <a:pathLst>
                  <a:path w="678" h="554">
                    <a:moveTo>
                      <a:pt x="182" y="554"/>
                    </a:moveTo>
                    <a:lnTo>
                      <a:pt x="678" y="218"/>
                    </a:lnTo>
                    <a:lnTo>
                      <a:pt x="541" y="0"/>
                    </a:lnTo>
                    <a:lnTo>
                      <a:pt x="0" y="365"/>
                    </a:lnTo>
                    <a:lnTo>
                      <a:pt x="182" y="554"/>
                    </a:lnTo>
                    <a:close/>
                  </a:path>
                </a:pathLst>
              </a:custGeom>
              <a:gradFill>
                <a:gsLst>
                  <a:gs pos="0">
                    <a:schemeClr val="accent3">
                      <a:lumMod val="75000"/>
                    </a:schemeClr>
                  </a:gs>
                  <a:gs pos="80000">
                    <a:schemeClr val="accent3"/>
                  </a:gs>
                </a:gsLst>
                <a:lin ang="10800000" scaled="1"/>
              </a:gradFill>
              <a:ln>
                <a:noFill/>
              </a:ln>
              <a:extLst/>
            </p:spPr>
            <p:txBody>
              <a:bodyPr vert="horz" wrap="square" lIns="91440" tIns="45720" rIns="91440" bIns="45720" numCol="1" anchor="t" anchorCtr="0" compatLnSpc="1">
                <a:prstTxWarp prst="textNoShape">
                  <a:avLst/>
                </a:prstTxWarp>
              </a:bodyPr>
              <a:lstStyle/>
              <a:p>
                <a:endParaRPr lang="id-ID" sz="6000"/>
              </a:p>
            </p:txBody>
          </p:sp>
          <p:sp>
            <p:nvSpPr>
              <p:cNvPr id="56" name="Freeform 8"/>
              <p:cNvSpPr>
                <a:spLocks/>
              </p:cNvSpPr>
              <p:nvPr/>
            </p:nvSpPr>
            <p:spPr bwMode="auto">
              <a:xfrm>
                <a:off x="2358218" y="4084422"/>
                <a:ext cx="3652837" cy="1531938"/>
              </a:xfrm>
              <a:custGeom>
                <a:avLst/>
                <a:gdLst>
                  <a:gd name="T0" fmla="*/ 2075 w 2301"/>
                  <a:gd name="T1" fmla="*/ 0 h 965"/>
                  <a:gd name="T2" fmla="*/ 226 w 2301"/>
                  <a:gd name="T3" fmla="*/ 593 h 965"/>
                  <a:gd name="T4" fmla="*/ 0 w 2301"/>
                  <a:gd name="T5" fmla="*/ 965 h 965"/>
                  <a:gd name="T6" fmla="*/ 2301 w 2301"/>
                  <a:gd name="T7" fmla="*/ 375 h 965"/>
                  <a:gd name="T8" fmla="*/ 2075 w 2301"/>
                  <a:gd name="T9" fmla="*/ 0 h 965"/>
                </a:gdLst>
                <a:ahLst/>
                <a:cxnLst>
                  <a:cxn ang="0">
                    <a:pos x="T0" y="T1"/>
                  </a:cxn>
                  <a:cxn ang="0">
                    <a:pos x="T2" y="T3"/>
                  </a:cxn>
                  <a:cxn ang="0">
                    <a:pos x="T4" y="T5"/>
                  </a:cxn>
                  <a:cxn ang="0">
                    <a:pos x="T6" y="T7"/>
                  </a:cxn>
                  <a:cxn ang="0">
                    <a:pos x="T8" y="T9"/>
                  </a:cxn>
                </a:cxnLst>
                <a:rect l="0" t="0" r="r" b="b"/>
                <a:pathLst>
                  <a:path w="2301" h="965">
                    <a:moveTo>
                      <a:pt x="2075" y="0"/>
                    </a:moveTo>
                    <a:lnTo>
                      <a:pt x="226" y="593"/>
                    </a:lnTo>
                    <a:lnTo>
                      <a:pt x="0" y="965"/>
                    </a:lnTo>
                    <a:lnTo>
                      <a:pt x="2301" y="375"/>
                    </a:lnTo>
                    <a:lnTo>
                      <a:pt x="2075" y="0"/>
                    </a:lnTo>
                    <a:close/>
                  </a:path>
                </a:pathLst>
              </a:custGeom>
              <a:gradFill>
                <a:gsLst>
                  <a:gs pos="0">
                    <a:schemeClr val="accent1">
                      <a:lumMod val="75000"/>
                    </a:schemeClr>
                  </a:gs>
                  <a:gs pos="80000">
                    <a:schemeClr val="accent1"/>
                  </a:gs>
                </a:gsLst>
                <a:lin ang="10800000" scaled="1"/>
              </a:gradFill>
              <a:ln>
                <a:noFill/>
              </a:ln>
              <a:extLst/>
            </p:spPr>
            <p:txBody>
              <a:bodyPr vert="horz" wrap="square" lIns="91440" tIns="45720" rIns="91440" bIns="45720" numCol="1" anchor="t" anchorCtr="0" compatLnSpc="1">
                <a:prstTxWarp prst="textNoShape">
                  <a:avLst/>
                </a:prstTxWarp>
              </a:bodyPr>
              <a:lstStyle/>
              <a:p>
                <a:endParaRPr lang="id-ID" sz="6000"/>
              </a:p>
            </p:txBody>
          </p:sp>
          <p:sp>
            <p:nvSpPr>
              <p:cNvPr id="57" name="Freeform 9"/>
              <p:cNvSpPr>
                <a:spLocks/>
              </p:cNvSpPr>
              <p:nvPr/>
            </p:nvSpPr>
            <p:spPr bwMode="auto">
              <a:xfrm>
                <a:off x="2929718" y="3141447"/>
                <a:ext cx="2511425" cy="1538288"/>
              </a:xfrm>
              <a:custGeom>
                <a:avLst/>
                <a:gdLst>
                  <a:gd name="T0" fmla="*/ 1352 w 1582"/>
                  <a:gd name="T1" fmla="*/ 0 h 969"/>
                  <a:gd name="T2" fmla="*/ 226 w 1582"/>
                  <a:gd name="T3" fmla="*/ 594 h 969"/>
                  <a:gd name="T4" fmla="*/ 0 w 1582"/>
                  <a:gd name="T5" fmla="*/ 969 h 969"/>
                  <a:gd name="T6" fmla="*/ 1582 w 1582"/>
                  <a:gd name="T7" fmla="*/ 379 h 969"/>
                  <a:gd name="T8" fmla="*/ 1352 w 1582"/>
                  <a:gd name="T9" fmla="*/ 0 h 969"/>
                </a:gdLst>
                <a:ahLst/>
                <a:cxnLst>
                  <a:cxn ang="0">
                    <a:pos x="T0" y="T1"/>
                  </a:cxn>
                  <a:cxn ang="0">
                    <a:pos x="T2" y="T3"/>
                  </a:cxn>
                  <a:cxn ang="0">
                    <a:pos x="T4" y="T5"/>
                  </a:cxn>
                  <a:cxn ang="0">
                    <a:pos x="T6" y="T7"/>
                  </a:cxn>
                  <a:cxn ang="0">
                    <a:pos x="T8" y="T9"/>
                  </a:cxn>
                </a:cxnLst>
                <a:rect l="0" t="0" r="r" b="b"/>
                <a:pathLst>
                  <a:path w="1582" h="969">
                    <a:moveTo>
                      <a:pt x="1352" y="0"/>
                    </a:moveTo>
                    <a:lnTo>
                      <a:pt x="226" y="594"/>
                    </a:lnTo>
                    <a:lnTo>
                      <a:pt x="0" y="969"/>
                    </a:lnTo>
                    <a:lnTo>
                      <a:pt x="1582" y="379"/>
                    </a:lnTo>
                    <a:lnTo>
                      <a:pt x="1352" y="0"/>
                    </a:lnTo>
                    <a:close/>
                  </a:path>
                </a:pathLst>
              </a:custGeom>
              <a:gradFill>
                <a:gsLst>
                  <a:gs pos="0">
                    <a:schemeClr val="accent2">
                      <a:lumMod val="75000"/>
                    </a:schemeClr>
                  </a:gs>
                  <a:gs pos="80000">
                    <a:schemeClr val="accent2"/>
                  </a:gs>
                </a:gsLst>
                <a:lin ang="10800000" scaled="1"/>
              </a:gradFill>
              <a:ln>
                <a:noFill/>
              </a:ln>
              <a:extLst/>
            </p:spPr>
            <p:txBody>
              <a:bodyPr vert="horz" wrap="square" lIns="91440" tIns="45720" rIns="91440" bIns="45720" numCol="1" anchor="t" anchorCtr="0" compatLnSpc="1">
                <a:prstTxWarp prst="textNoShape">
                  <a:avLst/>
                </a:prstTxWarp>
              </a:bodyPr>
              <a:lstStyle/>
              <a:p>
                <a:endParaRPr lang="id-ID" sz="6000"/>
              </a:p>
            </p:txBody>
          </p:sp>
          <p:sp>
            <p:nvSpPr>
              <p:cNvPr id="58" name="Freeform 10"/>
              <p:cNvSpPr>
                <a:spLocks/>
              </p:cNvSpPr>
              <p:nvPr/>
            </p:nvSpPr>
            <p:spPr bwMode="auto">
              <a:xfrm>
                <a:off x="2358218" y="5025809"/>
                <a:ext cx="4217987" cy="590550"/>
              </a:xfrm>
              <a:custGeom>
                <a:avLst/>
                <a:gdLst>
                  <a:gd name="T0" fmla="*/ 226 w 2657"/>
                  <a:gd name="T1" fmla="*/ 0 h 372"/>
                  <a:gd name="T2" fmla="*/ 0 w 2657"/>
                  <a:gd name="T3" fmla="*/ 372 h 372"/>
                  <a:gd name="T4" fmla="*/ 2657 w 2657"/>
                  <a:gd name="T5" fmla="*/ 372 h 372"/>
                  <a:gd name="T6" fmla="*/ 2431 w 2657"/>
                  <a:gd name="T7" fmla="*/ 0 h 372"/>
                  <a:gd name="T8" fmla="*/ 226 w 2657"/>
                  <a:gd name="T9" fmla="*/ 0 h 372"/>
                </a:gdLst>
                <a:ahLst/>
                <a:cxnLst>
                  <a:cxn ang="0">
                    <a:pos x="T0" y="T1"/>
                  </a:cxn>
                  <a:cxn ang="0">
                    <a:pos x="T2" y="T3"/>
                  </a:cxn>
                  <a:cxn ang="0">
                    <a:pos x="T4" y="T5"/>
                  </a:cxn>
                  <a:cxn ang="0">
                    <a:pos x="T6" y="T7"/>
                  </a:cxn>
                  <a:cxn ang="0">
                    <a:pos x="T8" y="T9"/>
                  </a:cxn>
                </a:cxnLst>
                <a:rect l="0" t="0" r="r" b="b"/>
                <a:pathLst>
                  <a:path w="2657" h="372">
                    <a:moveTo>
                      <a:pt x="226" y="0"/>
                    </a:moveTo>
                    <a:lnTo>
                      <a:pt x="0" y="372"/>
                    </a:lnTo>
                    <a:lnTo>
                      <a:pt x="2657" y="372"/>
                    </a:lnTo>
                    <a:lnTo>
                      <a:pt x="2431" y="0"/>
                    </a:lnTo>
                    <a:lnTo>
                      <a:pt x="226" y="0"/>
                    </a:lnTo>
                    <a:close/>
                  </a:path>
                </a:pathLst>
              </a:custGeom>
              <a:gradFill>
                <a:gsLst>
                  <a:gs pos="50000">
                    <a:schemeClr val="accent1"/>
                  </a:gs>
                  <a:gs pos="100000">
                    <a:schemeClr val="accent1">
                      <a:lumMod val="60000"/>
                      <a:lumOff val="40000"/>
                    </a:schemeClr>
                  </a:gs>
                </a:gsLst>
                <a:lin ang="10800000" scaled="1"/>
              </a:gradFill>
              <a:ln>
                <a:noFill/>
              </a:ln>
              <a:extLst/>
            </p:spPr>
            <p:txBody>
              <a:bodyPr vert="horz" wrap="square" lIns="91440" tIns="45720" rIns="91440" bIns="45720" numCol="1" anchor="t" anchorCtr="0" compatLnSpc="1">
                <a:prstTxWarp prst="textNoShape">
                  <a:avLst/>
                </a:prstTxWarp>
              </a:bodyPr>
              <a:lstStyle/>
              <a:p>
                <a:endParaRPr lang="id-ID" sz="6000" dirty="0"/>
              </a:p>
            </p:txBody>
          </p:sp>
          <p:sp>
            <p:nvSpPr>
              <p:cNvPr id="59" name="Freeform 11"/>
              <p:cNvSpPr>
                <a:spLocks/>
              </p:cNvSpPr>
              <p:nvPr/>
            </p:nvSpPr>
            <p:spPr bwMode="auto">
              <a:xfrm>
                <a:off x="3493280" y="3141447"/>
                <a:ext cx="1947862" cy="601663"/>
              </a:xfrm>
              <a:custGeom>
                <a:avLst/>
                <a:gdLst>
                  <a:gd name="T0" fmla="*/ 1227 w 1227"/>
                  <a:gd name="T1" fmla="*/ 379 h 379"/>
                  <a:gd name="T2" fmla="*/ 997 w 1227"/>
                  <a:gd name="T3" fmla="*/ 0 h 379"/>
                  <a:gd name="T4" fmla="*/ 230 w 1227"/>
                  <a:gd name="T5" fmla="*/ 0 h 379"/>
                  <a:gd name="T6" fmla="*/ 0 w 1227"/>
                  <a:gd name="T7" fmla="*/ 379 h 379"/>
                  <a:gd name="T8" fmla="*/ 1227 w 1227"/>
                  <a:gd name="T9" fmla="*/ 379 h 379"/>
                </a:gdLst>
                <a:ahLst/>
                <a:cxnLst>
                  <a:cxn ang="0">
                    <a:pos x="T0" y="T1"/>
                  </a:cxn>
                  <a:cxn ang="0">
                    <a:pos x="T2" y="T3"/>
                  </a:cxn>
                  <a:cxn ang="0">
                    <a:pos x="T4" y="T5"/>
                  </a:cxn>
                  <a:cxn ang="0">
                    <a:pos x="T6" y="T7"/>
                  </a:cxn>
                  <a:cxn ang="0">
                    <a:pos x="T8" y="T9"/>
                  </a:cxn>
                </a:cxnLst>
                <a:rect l="0" t="0" r="r" b="b"/>
                <a:pathLst>
                  <a:path w="1227" h="379">
                    <a:moveTo>
                      <a:pt x="1227" y="379"/>
                    </a:moveTo>
                    <a:lnTo>
                      <a:pt x="997" y="0"/>
                    </a:lnTo>
                    <a:lnTo>
                      <a:pt x="230" y="0"/>
                    </a:lnTo>
                    <a:lnTo>
                      <a:pt x="0" y="379"/>
                    </a:lnTo>
                    <a:lnTo>
                      <a:pt x="1227" y="379"/>
                    </a:lnTo>
                    <a:close/>
                  </a:path>
                </a:pathLst>
              </a:custGeom>
              <a:gradFill>
                <a:gsLst>
                  <a:gs pos="50000">
                    <a:schemeClr val="accent3"/>
                  </a:gs>
                  <a:gs pos="100000">
                    <a:schemeClr val="accent3">
                      <a:lumMod val="60000"/>
                      <a:lumOff val="40000"/>
                    </a:schemeClr>
                  </a:gs>
                </a:gsLst>
                <a:lin ang="10800000" scaled="1"/>
              </a:gradFill>
              <a:ln>
                <a:noFill/>
              </a:ln>
              <a:extLst/>
            </p:spPr>
            <p:txBody>
              <a:bodyPr vert="horz" wrap="square" lIns="91440" tIns="45720" rIns="91440" bIns="45720" numCol="1" anchor="t" anchorCtr="0" compatLnSpc="1">
                <a:prstTxWarp prst="textNoShape">
                  <a:avLst/>
                </a:prstTxWarp>
              </a:bodyPr>
              <a:lstStyle/>
              <a:p>
                <a:endParaRPr lang="id-ID" sz="6000"/>
              </a:p>
            </p:txBody>
          </p:sp>
          <p:sp>
            <p:nvSpPr>
              <p:cNvPr id="60" name="Freeform 12"/>
              <p:cNvSpPr>
                <a:spLocks/>
              </p:cNvSpPr>
              <p:nvPr/>
            </p:nvSpPr>
            <p:spPr bwMode="auto">
              <a:xfrm>
                <a:off x="2929718" y="4084422"/>
                <a:ext cx="3076575" cy="595313"/>
              </a:xfrm>
              <a:custGeom>
                <a:avLst/>
                <a:gdLst>
                  <a:gd name="T0" fmla="*/ 226 w 1938"/>
                  <a:gd name="T1" fmla="*/ 0 h 375"/>
                  <a:gd name="T2" fmla="*/ 0 w 1938"/>
                  <a:gd name="T3" fmla="*/ 375 h 375"/>
                  <a:gd name="T4" fmla="*/ 1938 w 1938"/>
                  <a:gd name="T5" fmla="*/ 375 h 375"/>
                  <a:gd name="T6" fmla="*/ 1712 w 1938"/>
                  <a:gd name="T7" fmla="*/ 0 h 375"/>
                  <a:gd name="T8" fmla="*/ 226 w 1938"/>
                  <a:gd name="T9" fmla="*/ 0 h 375"/>
                </a:gdLst>
                <a:ahLst/>
                <a:cxnLst>
                  <a:cxn ang="0">
                    <a:pos x="T0" y="T1"/>
                  </a:cxn>
                  <a:cxn ang="0">
                    <a:pos x="T2" y="T3"/>
                  </a:cxn>
                  <a:cxn ang="0">
                    <a:pos x="T4" y="T5"/>
                  </a:cxn>
                  <a:cxn ang="0">
                    <a:pos x="T6" y="T7"/>
                  </a:cxn>
                  <a:cxn ang="0">
                    <a:pos x="T8" y="T9"/>
                  </a:cxn>
                </a:cxnLst>
                <a:rect l="0" t="0" r="r" b="b"/>
                <a:pathLst>
                  <a:path w="1938" h="375">
                    <a:moveTo>
                      <a:pt x="226" y="0"/>
                    </a:moveTo>
                    <a:lnTo>
                      <a:pt x="0" y="375"/>
                    </a:lnTo>
                    <a:lnTo>
                      <a:pt x="1938" y="375"/>
                    </a:lnTo>
                    <a:lnTo>
                      <a:pt x="1712" y="0"/>
                    </a:lnTo>
                    <a:lnTo>
                      <a:pt x="226" y="0"/>
                    </a:lnTo>
                    <a:close/>
                  </a:path>
                </a:pathLst>
              </a:custGeom>
              <a:gradFill>
                <a:gsLst>
                  <a:gs pos="50000">
                    <a:schemeClr val="accent2"/>
                  </a:gs>
                  <a:gs pos="100000">
                    <a:schemeClr val="accent2">
                      <a:lumMod val="60000"/>
                      <a:lumOff val="40000"/>
                    </a:schemeClr>
                  </a:gs>
                </a:gsLst>
                <a:lin ang="10800000" scaled="1"/>
              </a:gradFill>
              <a:ln>
                <a:noFill/>
              </a:ln>
              <a:extLst/>
            </p:spPr>
            <p:txBody>
              <a:bodyPr vert="horz" wrap="square" lIns="91440" tIns="45720" rIns="91440" bIns="45720" numCol="1" anchor="t" anchorCtr="0" compatLnSpc="1">
                <a:prstTxWarp prst="textNoShape">
                  <a:avLst/>
                </a:prstTxWarp>
              </a:bodyPr>
              <a:lstStyle/>
              <a:p>
                <a:endParaRPr lang="id-ID" sz="6000"/>
              </a:p>
            </p:txBody>
          </p:sp>
          <p:sp>
            <p:nvSpPr>
              <p:cNvPr id="61" name="Freeform 13"/>
              <p:cNvSpPr>
                <a:spLocks/>
              </p:cNvSpPr>
              <p:nvPr/>
            </p:nvSpPr>
            <p:spPr bwMode="auto">
              <a:xfrm>
                <a:off x="4009120" y="2177834"/>
                <a:ext cx="935037" cy="730250"/>
              </a:xfrm>
              <a:custGeom>
                <a:avLst/>
                <a:gdLst>
                  <a:gd name="T0" fmla="*/ 0 w 589"/>
                  <a:gd name="T1" fmla="*/ 460 h 460"/>
                  <a:gd name="T2" fmla="*/ 589 w 589"/>
                  <a:gd name="T3" fmla="*/ 460 h 460"/>
                  <a:gd name="T4" fmla="*/ 300 w 589"/>
                  <a:gd name="T5" fmla="*/ 0 h 460"/>
                  <a:gd name="T6" fmla="*/ 0 w 589"/>
                  <a:gd name="T7" fmla="*/ 460 h 460"/>
                </a:gdLst>
                <a:ahLst/>
                <a:cxnLst>
                  <a:cxn ang="0">
                    <a:pos x="T0" y="T1"/>
                  </a:cxn>
                  <a:cxn ang="0">
                    <a:pos x="T2" y="T3"/>
                  </a:cxn>
                  <a:cxn ang="0">
                    <a:pos x="T4" y="T5"/>
                  </a:cxn>
                  <a:cxn ang="0">
                    <a:pos x="T6" y="T7"/>
                  </a:cxn>
                </a:cxnLst>
                <a:rect l="0" t="0" r="r" b="b"/>
                <a:pathLst>
                  <a:path w="589" h="460">
                    <a:moveTo>
                      <a:pt x="0" y="460"/>
                    </a:moveTo>
                    <a:lnTo>
                      <a:pt x="589" y="460"/>
                    </a:lnTo>
                    <a:lnTo>
                      <a:pt x="300" y="0"/>
                    </a:lnTo>
                    <a:lnTo>
                      <a:pt x="0" y="460"/>
                    </a:lnTo>
                    <a:close/>
                  </a:path>
                </a:pathLst>
              </a:custGeom>
              <a:gradFill>
                <a:gsLst>
                  <a:gs pos="50000">
                    <a:schemeClr val="accent5"/>
                  </a:gs>
                  <a:gs pos="100000">
                    <a:schemeClr val="accent5">
                      <a:lumMod val="60000"/>
                      <a:lumOff val="40000"/>
                    </a:schemeClr>
                  </a:gs>
                </a:gsLst>
                <a:lin ang="10800000" scaled="1"/>
              </a:gradFill>
              <a:ln>
                <a:noFill/>
              </a:ln>
              <a:extLst/>
            </p:spPr>
            <p:txBody>
              <a:bodyPr vert="horz" wrap="square" lIns="91440" tIns="45720" rIns="91440" bIns="45720" numCol="1" anchor="t" anchorCtr="0" compatLnSpc="1">
                <a:prstTxWarp prst="textNoShape">
                  <a:avLst/>
                </a:prstTxWarp>
              </a:bodyPr>
              <a:lstStyle/>
              <a:p>
                <a:endParaRPr lang="id-ID" sz="6000"/>
              </a:p>
            </p:txBody>
          </p:sp>
        </p:grpSp>
        <p:sp>
          <p:nvSpPr>
            <p:cNvPr id="62" name="Rectangle 14"/>
            <p:cNvSpPr/>
            <p:nvPr/>
          </p:nvSpPr>
          <p:spPr>
            <a:xfrm>
              <a:off x="7466979" y="10542021"/>
              <a:ext cx="4923931" cy="710393"/>
            </a:xfrm>
            <a:prstGeom prst="rect">
              <a:avLst/>
            </a:prstGeom>
          </p:spPr>
          <p:txBody>
            <a:bodyPr wrap="square">
              <a:spAutoFit/>
            </a:bodyPr>
            <a:lstStyle/>
            <a:p>
              <a:r>
                <a:rPr lang="en-US" sz="2400" dirty="0" smtClean="0">
                  <a:solidFill>
                    <a:schemeClr val="tx2">
                      <a:lumMod val="50000"/>
                    </a:schemeClr>
                  </a:solidFill>
                </a:rPr>
                <a:t>Establish your financial buffer of 6 to 18 months of your current salary and don’t touch it. Put it on a savings account for unexpected financial setbacks</a:t>
              </a:r>
              <a:endParaRPr lang="en-US" sz="2400" b="0" i="0" dirty="0">
                <a:solidFill>
                  <a:schemeClr val="tx2">
                    <a:lumMod val="50000"/>
                  </a:schemeClr>
                </a:solidFill>
                <a:effectLst/>
              </a:endParaRPr>
            </a:p>
          </p:txBody>
        </p:sp>
        <p:sp>
          <p:nvSpPr>
            <p:cNvPr id="63" name="TextBox 62"/>
            <p:cNvSpPr txBox="1"/>
            <p:nvPr/>
          </p:nvSpPr>
          <p:spPr>
            <a:xfrm>
              <a:off x="7466980" y="10208258"/>
              <a:ext cx="4923930" cy="418949"/>
            </a:xfrm>
            <a:prstGeom prst="rect">
              <a:avLst/>
            </a:prstGeom>
            <a:noFill/>
          </p:spPr>
          <p:txBody>
            <a:bodyPr wrap="square" rtlCol="0">
              <a:spAutoFit/>
            </a:bodyPr>
            <a:lstStyle/>
            <a:p>
              <a:r>
                <a:rPr lang="en-US" sz="4000" dirty="0" smtClean="0">
                  <a:solidFill>
                    <a:schemeClr val="tx2">
                      <a:lumMod val="50000"/>
                    </a:schemeClr>
                  </a:solidFill>
                  <a:latin typeface="Bebas Neue" panose="020B0606020202050201" pitchFamily="34" charset="0"/>
                </a:rPr>
                <a:t>Your Financial buffer</a:t>
              </a:r>
              <a:endParaRPr lang="en-US" sz="4000" dirty="0">
                <a:solidFill>
                  <a:schemeClr val="tx2">
                    <a:lumMod val="50000"/>
                  </a:schemeClr>
                </a:solidFill>
                <a:latin typeface="Bebas Neue" panose="020B0606020202050201" pitchFamily="34" charset="0"/>
              </a:endParaRPr>
            </a:p>
          </p:txBody>
        </p:sp>
        <p:sp>
          <p:nvSpPr>
            <p:cNvPr id="64" name="Oval 16"/>
            <p:cNvSpPr/>
            <p:nvPr/>
          </p:nvSpPr>
          <p:spPr>
            <a:xfrm>
              <a:off x="6541653" y="10208258"/>
              <a:ext cx="731520" cy="73152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a:p>
          </p:txBody>
        </p:sp>
        <p:pic>
          <p:nvPicPr>
            <p:cNvPr id="65" name="Picture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62824" y="10421618"/>
              <a:ext cx="304800" cy="304800"/>
            </a:xfrm>
            <a:prstGeom prst="rect">
              <a:avLst/>
            </a:prstGeom>
          </p:spPr>
        </p:pic>
        <p:sp>
          <p:nvSpPr>
            <p:cNvPr id="66" name="Rectangle 18"/>
            <p:cNvSpPr/>
            <p:nvPr/>
          </p:nvSpPr>
          <p:spPr>
            <a:xfrm>
              <a:off x="8171135" y="9229905"/>
              <a:ext cx="4548560" cy="710393"/>
            </a:xfrm>
            <a:prstGeom prst="rect">
              <a:avLst/>
            </a:prstGeom>
          </p:spPr>
          <p:txBody>
            <a:bodyPr wrap="square">
              <a:spAutoFit/>
            </a:bodyPr>
            <a:lstStyle/>
            <a:p>
              <a:r>
                <a:rPr lang="en-US" sz="2400" dirty="0" smtClean="0">
                  <a:solidFill>
                    <a:schemeClr val="tx2">
                      <a:lumMod val="50000"/>
                    </a:schemeClr>
                  </a:solidFill>
                </a:rPr>
                <a:t>Save a defined amount for your pension. This can be done through a pension fund, pension insurance plan or through your employer if they offer it.</a:t>
              </a:r>
              <a:endParaRPr lang="en-US" sz="2400" b="0" i="0" dirty="0">
                <a:solidFill>
                  <a:schemeClr val="tx2">
                    <a:lumMod val="50000"/>
                  </a:schemeClr>
                </a:solidFill>
                <a:effectLst/>
              </a:endParaRPr>
            </a:p>
          </p:txBody>
        </p:sp>
        <p:sp>
          <p:nvSpPr>
            <p:cNvPr id="67" name="TextBox 66"/>
            <p:cNvSpPr txBox="1"/>
            <p:nvPr/>
          </p:nvSpPr>
          <p:spPr>
            <a:xfrm>
              <a:off x="8171135" y="8896142"/>
              <a:ext cx="4923930" cy="418949"/>
            </a:xfrm>
            <a:prstGeom prst="rect">
              <a:avLst/>
            </a:prstGeom>
            <a:noFill/>
          </p:spPr>
          <p:txBody>
            <a:bodyPr wrap="square" rtlCol="0">
              <a:spAutoFit/>
            </a:bodyPr>
            <a:lstStyle/>
            <a:p>
              <a:r>
                <a:rPr lang="en-US" sz="4000" dirty="0" smtClean="0">
                  <a:solidFill>
                    <a:schemeClr val="tx2">
                      <a:lumMod val="50000"/>
                    </a:schemeClr>
                  </a:solidFill>
                  <a:latin typeface="Bebas Neue" panose="020B0606020202050201" pitchFamily="34" charset="0"/>
                </a:rPr>
                <a:t>Your Pension Saving Plan</a:t>
              </a:r>
              <a:endParaRPr lang="en-US" sz="4000" dirty="0">
                <a:solidFill>
                  <a:schemeClr val="tx2">
                    <a:lumMod val="50000"/>
                  </a:schemeClr>
                </a:solidFill>
                <a:latin typeface="Bebas Neue" panose="020B0606020202050201" pitchFamily="34" charset="0"/>
              </a:endParaRPr>
            </a:p>
          </p:txBody>
        </p:sp>
        <p:sp>
          <p:nvSpPr>
            <p:cNvPr id="68" name="Oval 20"/>
            <p:cNvSpPr/>
            <p:nvPr/>
          </p:nvSpPr>
          <p:spPr>
            <a:xfrm>
              <a:off x="7245808" y="8896142"/>
              <a:ext cx="731520" cy="73152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a:p>
          </p:txBody>
        </p:sp>
        <p:pic>
          <p:nvPicPr>
            <p:cNvPr id="69" name="Picture 2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66979" y="9109502"/>
              <a:ext cx="304800" cy="304800"/>
            </a:xfrm>
            <a:prstGeom prst="rect">
              <a:avLst/>
            </a:prstGeom>
          </p:spPr>
        </p:pic>
        <p:sp>
          <p:nvSpPr>
            <p:cNvPr id="70" name="Rectangle 22"/>
            <p:cNvSpPr/>
            <p:nvPr/>
          </p:nvSpPr>
          <p:spPr>
            <a:xfrm>
              <a:off x="8919057" y="7931573"/>
              <a:ext cx="4923931" cy="491810"/>
            </a:xfrm>
            <a:prstGeom prst="rect">
              <a:avLst/>
            </a:prstGeom>
          </p:spPr>
          <p:txBody>
            <a:bodyPr wrap="square">
              <a:spAutoFit/>
            </a:bodyPr>
            <a:lstStyle/>
            <a:p>
              <a:r>
                <a:rPr lang="nl-BE" sz="2400" dirty="0" smtClean="0">
                  <a:solidFill>
                    <a:schemeClr val="tx2">
                      <a:lumMod val="50000"/>
                    </a:schemeClr>
                  </a:solidFill>
                </a:rPr>
                <a:t>Save money for a specific goal or dream that you have. You can also save money for your kids or grandchild. You decide.</a:t>
              </a:r>
              <a:endParaRPr lang="en-US" sz="2400" b="0" i="0" dirty="0">
                <a:solidFill>
                  <a:schemeClr val="tx2">
                    <a:lumMod val="50000"/>
                  </a:schemeClr>
                </a:solidFill>
                <a:effectLst/>
              </a:endParaRPr>
            </a:p>
          </p:txBody>
        </p:sp>
        <p:sp>
          <p:nvSpPr>
            <p:cNvPr id="71" name="TextBox 70"/>
            <p:cNvSpPr txBox="1"/>
            <p:nvPr/>
          </p:nvSpPr>
          <p:spPr>
            <a:xfrm>
              <a:off x="8919058" y="7597810"/>
              <a:ext cx="4923930" cy="418949"/>
            </a:xfrm>
            <a:prstGeom prst="rect">
              <a:avLst/>
            </a:prstGeom>
            <a:noFill/>
          </p:spPr>
          <p:txBody>
            <a:bodyPr wrap="square" rtlCol="0">
              <a:spAutoFit/>
            </a:bodyPr>
            <a:lstStyle/>
            <a:p>
              <a:r>
                <a:rPr lang="en-US" sz="4000" dirty="0" smtClean="0">
                  <a:solidFill>
                    <a:schemeClr val="tx2">
                      <a:lumMod val="50000"/>
                    </a:schemeClr>
                  </a:solidFill>
                  <a:latin typeface="Bebas Neue" panose="020B0606020202050201" pitchFamily="34" charset="0"/>
                </a:rPr>
                <a:t>Your Savings for (grand)kids or other goals</a:t>
              </a:r>
              <a:endParaRPr lang="en-US" sz="4000" dirty="0">
                <a:solidFill>
                  <a:schemeClr val="tx2">
                    <a:lumMod val="50000"/>
                  </a:schemeClr>
                </a:solidFill>
                <a:latin typeface="Bebas Neue" panose="020B0606020202050201" pitchFamily="34" charset="0"/>
              </a:endParaRPr>
            </a:p>
          </p:txBody>
        </p:sp>
        <p:sp>
          <p:nvSpPr>
            <p:cNvPr id="72" name="Oval 24"/>
            <p:cNvSpPr/>
            <p:nvPr/>
          </p:nvSpPr>
          <p:spPr>
            <a:xfrm>
              <a:off x="7993731" y="7597810"/>
              <a:ext cx="731520" cy="73152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a:p>
          </p:txBody>
        </p:sp>
        <p:pic>
          <p:nvPicPr>
            <p:cNvPr id="73" name="Picture 2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07091" y="7811170"/>
              <a:ext cx="304800" cy="304800"/>
            </a:xfrm>
            <a:prstGeom prst="rect">
              <a:avLst/>
            </a:prstGeom>
          </p:spPr>
        </p:pic>
        <p:sp>
          <p:nvSpPr>
            <p:cNvPr id="74" name="Rectangle 26"/>
            <p:cNvSpPr/>
            <p:nvPr/>
          </p:nvSpPr>
          <p:spPr>
            <a:xfrm>
              <a:off x="9774221" y="6621907"/>
              <a:ext cx="4572388" cy="710393"/>
            </a:xfrm>
            <a:prstGeom prst="rect">
              <a:avLst/>
            </a:prstGeom>
          </p:spPr>
          <p:txBody>
            <a:bodyPr wrap="square">
              <a:spAutoFit/>
            </a:bodyPr>
            <a:lstStyle/>
            <a:p>
              <a:r>
                <a:rPr lang="nl-BE" sz="2400" dirty="0" smtClean="0">
                  <a:solidFill>
                    <a:schemeClr val="tx2">
                      <a:lumMod val="50000"/>
                    </a:schemeClr>
                  </a:solidFill>
                </a:rPr>
                <a:t>At first your investment in dividend stocks or other activa will be small but apply the right strategy and this pyramid will turn</a:t>
              </a:r>
              <a:endParaRPr lang="en-US" sz="2400" b="0" i="0" dirty="0">
                <a:solidFill>
                  <a:schemeClr val="tx2">
                    <a:lumMod val="50000"/>
                  </a:schemeClr>
                </a:solidFill>
                <a:effectLst/>
              </a:endParaRPr>
            </a:p>
          </p:txBody>
        </p:sp>
        <p:sp>
          <p:nvSpPr>
            <p:cNvPr id="75" name="TextBox 74"/>
            <p:cNvSpPr txBox="1"/>
            <p:nvPr/>
          </p:nvSpPr>
          <p:spPr>
            <a:xfrm>
              <a:off x="9774222" y="6288144"/>
              <a:ext cx="4923930" cy="418949"/>
            </a:xfrm>
            <a:prstGeom prst="rect">
              <a:avLst/>
            </a:prstGeom>
            <a:noFill/>
          </p:spPr>
          <p:txBody>
            <a:bodyPr wrap="square" rtlCol="0">
              <a:spAutoFit/>
            </a:bodyPr>
            <a:lstStyle/>
            <a:p>
              <a:r>
                <a:rPr lang="en-US" sz="4000" dirty="0" smtClean="0">
                  <a:solidFill>
                    <a:schemeClr val="tx2">
                      <a:lumMod val="50000"/>
                    </a:schemeClr>
                  </a:solidFill>
                  <a:latin typeface="Bebas Neue" panose="020B0606020202050201" pitchFamily="34" charset="0"/>
                </a:rPr>
                <a:t>Your Investments </a:t>
              </a:r>
              <a:endParaRPr lang="en-US" sz="4000" dirty="0">
                <a:solidFill>
                  <a:schemeClr val="tx2">
                    <a:lumMod val="50000"/>
                  </a:schemeClr>
                </a:solidFill>
                <a:latin typeface="Bebas Neue" panose="020B0606020202050201" pitchFamily="34" charset="0"/>
              </a:endParaRPr>
            </a:p>
          </p:txBody>
        </p:sp>
        <p:sp>
          <p:nvSpPr>
            <p:cNvPr id="76" name="Oval 28"/>
            <p:cNvSpPr/>
            <p:nvPr/>
          </p:nvSpPr>
          <p:spPr>
            <a:xfrm>
              <a:off x="8848895" y="6288144"/>
              <a:ext cx="731520" cy="73152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a:p>
          </p:txBody>
        </p:sp>
        <p:pic>
          <p:nvPicPr>
            <p:cNvPr id="77" name="Picture 2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062255" y="6518976"/>
              <a:ext cx="304800" cy="304800"/>
            </a:xfrm>
            <a:prstGeom prst="rect">
              <a:avLst/>
            </a:prstGeom>
          </p:spPr>
        </p:pic>
      </p:grpSp>
    </p:spTree>
    <p:extLst>
      <p:ext uri="{BB962C8B-B14F-4D97-AF65-F5344CB8AC3E}">
        <p14:creationId xmlns:p14="http://schemas.microsoft.com/office/powerpoint/2010/main" val="30021266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722438" y="680909"/>
            <a:ext cx="20942300" cy="1129427"/>
          </a:xfrm>
          <a:prstGeom prst="rect">
            <a:avLst/>
          </a:prstGeom>
          <a:noFill/>
        </p:spPr>
        <p:txBody>
          <a:bodyPr wrap="square" rtlCol="0">
            <a:noAutofit/>
          </a:bodyPr>
          <a:lstStyle/>
          <a:p>
            <a:r>
              <a:rPr lang="en-US" sz="6600" b="1" dirty="0" smtClean="0">
                <a:solidFill>
                  <a:schemeClr val="tx2"/>
                </a:solidFill>
                <a:latin typeface="Open Sans"/>
                <a:cs typeface="Open Sans"/>
              </a:rPr>
              <a:t>Final feedback</a:t>
            </a:r>
            <a:endParaRPr lang="en-US" sz="6600" b="1" dirty="0">
              <a:solidFill>
                <a:schemeClr val="tx2"/>
              </a:solidFill>
              <a:latin typeface="Open Sans"/>
              <a:cs typeface="Open Sans"/>
            </a:endParaRPr>
          </a:p>
        </p:txBody>
      </p:sp>
      <p:sp>
        <p:nvSpPr>
          <p:cNvPr id="4" name="TextBox 3"/>
          <p:cNvSpPr txBox="1"/>
          <p:nvPr/>
        </p:nvSpPr>
        <p:spPr>
          <a:xfrm>
            <a:off x="1722438" y="3843461"/>
            <a:ext cx="9279859" cy="7063472"/>
          </a:xfrm>
          <a:prstGeom prst="rect">
            <a:avLst/>
          </a:prstGeom>
          <a:noFill/>
        </p:spPr>
        <p:txBody>
          <a:bodyPr wrap="square" rtlCol="0">
            <a:spAutoFit/>
          </a:bodyPr>
          <a:lstStyle/>
          <a:p>
            <a:pPr algn="ctr"/>
            <a:endParaRPr lang="en-US" sz="5400" dirty="0" smtClean="0"/>
          </a:p>
          <a:p>
            <a:pPr algn="ctr"/>
            <a:endParaRPr lang="en-US" sz="5400" dirty="0"/>
          </a:p>
          <a:p>
            <a:pPr algn="ctr"/>
            <a:r>
              <a:rPr lang="en-US" sz="5400" b="1" dirty="0" smtClean="0"/>
              <a:t>WHAT DID YOU LEARN ?</a:t>
            </a:r>
          </a:p>
          <a:p>
            <a:pPr algn="ctr"/>
            <a:endParaRPr lang="en-US" sz="5400" b="1" dirty="0"/>
          </a:p>
          <a:p>
            <a:pPr algn="ctr"/>
            <a:r>
              <a:rPr lang="en-US" sz="5400" b="1" dirty="0" smtClean="0"/>
              <a:t>TELL ME YOUR KEY LEARNINGS OF TODAY</a:t>
            </a:r>
            <a:endParaRPr lang="en-US" dirty="0"/>
          </a:p>
          <a:p>
            <a:pPr marL="742950" indent="-742950" algn="ctr">
              <a:buAutoNum type="arabicPeriod"/>
            </a:pPr>
            <a:endParaRPr lang="en-US" dirty="0" smtClean="0"/>
          </a:p>
          <a:p>
            <a:pPr marL="742950" indent="-742950" algn="ctr">
              <a:buAutoNum type="arabicPeriod"/>
            </a:pPr>
            <a:endParaRPr lang="en-US" dirty="0"/>
          </a:p>
          <a:p>
            <a:pPr marL="742950" indent="-742950" algn="ctr">
              <a:buAutoNum type="arabicPeriod"/>
            </a:pPr>
            <a:endParaRPr lang="en-US"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843312" y="2028927"/>
            <a:ext cx="13328651" cy="10692540"/>
          </a:xfrm>
          <a:prstGeom prst="rect">
            <a:avLst/>
          </a:prstGeom>
        </p:spPr>
      </p:pic>
    </p:spTree>
    <p:extLst>
      <p:ext uri="{BB962C8B-B14F-4D97-AF65-F5344CB8AC3E}">
        <p14:creationId xmlns:p14="http://schemas.microsoft.com/office/powerpoint/2010/main" val="27048089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7167" b="7167"/>
          <a:stretch>
            <a:fillRect/>
          </a:stretch>
        </p:blipFill>
        <p:spPr>
          <a:xfrm>
            <a:off x="0" y="0"/>
            <a:ext cx="24387175" cy="13716000"/>
          </a:xfrm>
        </p:spPr>
      </p:pic>
      <p:sp>
        <p:nvSpPr>
          <p:cNvPr id="10" name="Rectangle 1"/>
          <p:cNvSpPr/>
          <p:nvPr/>
        </p:nvSpPr>
        <p:spPr>
          <a:xfrm>
            <a:off x="-17462" y="8174945"/>
            <a:ext cx="24404638" cy="1627827"/>
          </a:xfrm>
          <a:prstGeom prst="rect">
            <a:avLst/>
          </a:prstGeom>
          <a:gradFill>
            <a:gsLst>
              <a:gs pos="0">
                <a:srgbClr val="244676"/>
              </a:gs>
              <a:gs pos="50000">
                <a:srgbClr val="305C9C"/>
              </a:gs>
              <a:gs pos="100000">
                <a:srgbClr val="244676"/>
              </a:gs>
            </a:gsLst>
            <a:lin ang="5400000" scaled="0"/>
          </a:gra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1" name="TextBox 10"/>
          <p:cNvSpPr txBox="1"/>
          <p:nvPr/>
        </p:nvSpPr>
        <p:spPr>
          <a:xfrm>
            <a:off x="4473591" y="8527193"/>
            <a:ext cx="15439992" cy="923330"/>
          </a:xfrm>
          <a:prstGeom prst="rect">
            <a:avLst/>
          </a:prstGeom>
          <a:noFill/>
          <a:effectLst/>
        </p:spPr>
        <p:txBody>
          <a:bodyPr wrap="square" rtlCol="0">
            <a:spAutoFit/>
          </a:bodyPr>
          <a:lstStyle/>
          <a:p>
            <a:pPr algn="ctr"/>
            <a:r>
              <a:rPr lang="en-US" sz="5400" b="1" dirty="0" smtClean="0">
                <a:solidFill>
                  <a:schemeClr val="bg1"/>
                </a:solidFill>
                <a:latin typeface="Arial" pitchFamily="34" charset="0"/>
                <a:cs typeface="Arial" pitchFamily="34" charset="0"/>
              </a:rPr>
              <a:t>KEEP ON LEARNING EVERY DAY…</a:t>
            </a:r>
          </a:p>
        </p:txBody>
      </p:sp>
    </p:spTree>
    <p:extLst>
      <p:ext uri="{BB962C8B-B14F-4D97-AF65-F5344CB8AC3E}">
        <p14:creationId xmlns:p14="http://schemas.microsoft.com/office/powerpoint/2010/main" val="240177572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Другая 29">
      <a:dk1>
        <a:srgbClr val="737572"/>
      </a:dk1>
      <a:lt1>
        <a:sysClr val="window" lastClr="FFFFFF"/>
      </a:lt1>
      <a:dk2>
        <a:srgbClr val="DDB236"/>
      </a:dk2>
      <a:lt2>
        <a:srgbClr val="FFFFFF"/>
      </a:lt2>
      <a:accent1>
        <a:srgbClr val="DDB236"/>
      </a:accent1>
      <a:accent2>
        <a:srgbClr val="253C6E"/>
      </a:accent2>
      <a:accent3>
        <a:srgbClr val="1D75BC"/>
      </a:accent3>
      <a:accent4>
        <a:srgbClr val="737572"/>
      </a:accent4>
      <a:accent5>
        <a:srgbClr val="92D050"/>
      </a:accent5>
      <a:accent6>
        <a:srgbClr val="96A0D2"/>
      </a:accent6>
      <a:hlink>
        <a:srgbClr val="216BA9"/>
      </a:hlink>
      <a:folHlink>
        <a:srgbClr val="3B73D3"/>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Специальное оформление">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10309</TotalTime>
  <Words>2746</Words>
  <Application>Microsoft Office PowerPoint</Application>
  <PresentationFormat>Custom</PresentationFormat>
  <Paragraphs>321</Paragraphs>
  <Slides>27</Slides>
  <Notes>24</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27</vt:i4>
      </vt:variant>
    </vt:vector>
  </HeadingPairs>
  <TitlesOfParts>
    <vt:vector size="34" baseType="lpstr">
      <vt:lpstr>Arial</vt:lpstr>
      <vt:lpstr>Bebas Neue</vt:lpstr>
      <vt:lpstr>Calibri</vt:lpstr>
      <vt:lpstr>Lato Light</vt:lpstr>
      <vt:lpstr>Open Sans</vt:lpstr>
      <vt:lpstr>Office Theme</vt:lpstr>
      <vt:lpstr>Специальное оформление</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Louis Twelve Design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DividendCake</dc:creator>
  <cp:lastModifiedBy>Patrick Verlee</cp:lastModifiedBy>
  <cp:revision>520</cp:revision>
  <cp:lastPrinted>2016-10-18T09:36:33Z</cp:lastPrinted>
  <dcterms:created xsi:type="dcterms:W3CDTF">2015-04-02T00:30:29Z</dcterms:created>
  <dcterms:modified xsi:type="dcterms:W3CDTF">2018-01-14T08:11:39Z</dcterms:modified>
</cp:coreProperties>
</file>