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83" r:id="rId2"/>
  </p:sldMasterIdLst>
  <p:notesMasterIdLst>
    <p:notesMasterId r:id="rId30"/>
  </p:notesMasterIdLst>
  <p:handoutMasterIdLst>
    <p:handoutMasterId r:id="rId31"/>
  </p:handoutMasterIdLst>
  <p:sldIdLst>
    <p:sldId id="359" r:id="rId3"/>
    <p:sldId id="437" r:id="rId4"/>
    <p:sldId id="439" r:id="rId5"/>
    <p:sldId id="442" r:id="rId6"/>
    <p:sldId id="441" r:id="rId7"/>
    <p:sldId id="399" r:id="rId8"/>
    <p:sldId id="440" r:id="rId9"/>
    <p:sldId id="438" r:id="rId10"/>
    <p:sldId id="394" r:id="rId11"/>
    <p:sldId id="431" r:id="rId12"/>
    <p:sldId id="443" r:id="rId13"/>
    <p:sldId id="395" r:id="rId14"/>
    <p:sldId id="432" r:id="rId15"/>
    <p:sldId id="444" r:id="rId16"/>
    <p:sldId id="408" r:id="rId17"/>
    <p:sldId id="424" r:id="rId18"/>
    <p:sldId id="436" r:id="rId19"/>
    <p:sldId id="446" r:id="rId20"/>
    <p:sldId id="396" r:id="rId21"/>
    <p:sldId id="426" r:id="rId22"/>
    <p:sldId id="410" r:id="rId23"/>
    <p:sldId id="427" r:id="rId24"/>
    <p:sldId id="433" r:id="rId25"/>
    <p:sldId id="379" r:id="rId26"/>
    <p:sldId id="434" r:id="rId27"/>
    <p:sldId id="445" r:id="rId28"/>
    <p:sldId id="393" r:id="rId29"/>
  </p:sldIdLst>
  <p:sldSz cx="24387175" cy="13716000"/>
  <p:notesSz cx="7099300" cy="10234613"/>
  <p:defaultTextStyle>
    <a:defPPr>
      <a:defRPr lang="en-US"/>
    </a:defPPr>
    <a:lvl1pPr marL="0" algn="l" defTabSz="108863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1pPr>
    <a:lvl2pPr marL="1088639" algn="l" defTabSz="108863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2pPr>
    <a:lvl3pPr marL="2177278" algn="l" defTabSz="108863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3pPr>
    <a:lvl4pPr marL="3265917" algn="l" defTabSz="108863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4pPr>
    <a:lvl5pPr marL="4354556" algn="l" defTabSz="108863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5pPr>
    <a:lvl6pPr marL="5443195" algn="l" defTabSz="108863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6pPr>
    <a:lvl7pPr marL="6531834" algn="l" defTabSz="108863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7pPr>
    <a:lvl8pPr marL="7620472" algn="l" defTabSz="108863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8pPr>
    <a:lvl9pPr marL="8709111" algn="l" defTabSz="108863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766">
          <p15:clr>
            <a:srgbClr val="A4A3A4"/>
          </p15:clr>
        </p15:guide>
        <p15:guide id="2" orient="horz" pos="4320">
          <p15:clr>
            <a:srgbClr val="A4A3A4"/>
          </p15:clr>
        </p15:guide>
        <p15:guide id="3" orient="horz" pos="479">
          <p15:clr>
            <a:srgbClr val="A4A3A4"/>
          </p15:clr>
        </p15:guide>
        <p15:guide id="4" pos="7681">
          <p15:clr>
            <a:srgbClr val="A4A3A4"/>
          </p15:clr>
        </p15:guide>
        <p15:guide id="5" pos="1085">
          <p15:clr>
            <a:srgbClr val="A4A3A4"/>
          </p15:clr>
        </p15:guide>
        <p15:guide id="6" pos="1427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6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9C29"/>
    <a:srgbClr val="F7CB10"/>
    <a:srgbClr val="DDB236"/>
    <a:srgbClr val="045CBC"/>
    <a:srgbClr val="A36A1D"/>
    <a:srgbClr val="305C9C"/>
    <a:srgbClr val="244676"/>
    <a:srgbClr val="009AD4"/>
    <a:srgbClr val="9EAC81"/>
    <a:srgbClr val="708B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80108" autoAdjust="0"/>
  </p:normalViewPr>
  <p:slideViewPr>
    <p:cSldViewPr snapToGrid="0" snapToObjects="1" showGuides="1">
      <p:cViewPr varScale="1">
        <p:scale>
          <a:sx n="29" d="100"/>
          <a:sy n="29" d="100"/>
        </p:scale>
        <p:origin x="1224" y="96"/>
      </p:cViewPr>
      <p:guideLst>
        <p:guide orient="horz" pos="7766"/>
        <p:guide orient="horz" pos="4320"/>
        <p:guide orient="horz" pos="479"/>
        <p:guide pos="7681"/>
        <p:guide pos="1085"/>
        <p:guide pos="14278"/>
      </p:guideLst>
    </p:cSldViewPr>
  </p:slideViewPr>
  <p:outlineViewPr>
    <p:cViewPr>
      <p:scale>
        <a:sx n="33" d="100"/>
        <a:sy n="33" d="100"/>
      </p:scale>
      <p:origin x="0" y="-71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008"/>
    </p:cViewPr>
  </p:sorterViewPr>
  <p:notesViewPr>
    <p:cSldViewPr snapToGrid="0" snapToObjects="1">
      <p:cViewPr varScale="1">
        <p:scale>
          <a:sx n="88" d="100"/>
          <a:sy n="88" d="100"/>
        </p:scale>
        <p:origin x="-3858" y="-108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7912C047-BE12-EC46-B9BA-2707E4FC193E}" type="datetimeFigureOut">
              <a:rPr lang="en-US" smtClean="0"/>
              <a:pPr/>
              <a:t>1/6/2018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BDE75CD9-A899-4B4C-B58D-2FB87FF1F7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2887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993E678E-1831-8F48-A62D-BC5A98DE3A4C}" type="datetimeFigureOut">
              <a:rPr lang="en-US" smtClean="0"/>
              <a:pPr/>
              <a:t>1/6/2018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0ED8A9B0-80EF-A34D-B345-E2DEC5501E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164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9571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2033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387175" cy="137160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331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3181013" y="2790825"/>
            <a:ext cx="9483725" cy="9485313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170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5588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ividual of th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/>
          <p:cNvSpPr>
            <a:spLocks noGrp="1"/>
          </p:cNvSpPr>
          <p:nvPr>
            <p:ph type="pic" sz="quarter" idx="15"/>
          </p:nvPr>
        </p:nvSpPr>
        <p:spPr>
          <a:xfrm>
            <a:off x="1722438" y="3417253"/>
            <a:ext cx="6332712" cy="63318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639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ndividual of th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3588" cy="1387050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605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rtfolio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icture Placeholder 13"/>
          <p:cNvSpPr>
            <a:spLocks noGrp="1" noChangeAspect="1"/>
          </p:cNvSpPr>
          <p:nvPr>
            <p:ph type="pic" sz="quarter" idx="15"/>
          </p:nvPr>
        </p:nvSpPr>
        <p:spPr>
          <a:xfrm>
            <a:off x="2319943" y="3048002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8" name="Picture Placeholder 13"/>
          <p:cNvSpPr>
            <a:spLocks noGrp="1" noChangeAspect="1"/>
          </p:cNvSpPr>
          <p:nvPr>
            <p:ph type="pic" sz="quarter" idx="16"/>
          </p:nvPr>
        </p:nvSpPr>
        <p:spPr>
          <a:xfrm>
            <a:off x="4644806" y="3048002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0" name="Picture Placeholder 13"/>
          <p:cNvSpPr>
            <a:spLocks noGrp="1" noChangeAspect="1"/>
          </p:cNvSpPr>
          <p:nvPr>
            <p:ph type="pic" sz="quarter" idx="18"/>
          </p:nvPr>
        </p:nvSpPr>
        <p:spPr>
          <a:xfrm>
            <a:off x="2319943" y="5370469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2" name="Picture Placeholder 13"/>
          <p:cNvSpPr>
            <a:spLocks noGrp="1" noChangeAspect="1"/>
          </p:cNvSpPr>
          <p:nvPr>
            <p:ph type="pic" sz="quarter" idx="20"/>
          </p:nvPr>
        </p:nvSpPr>
        <p:spPr>
          <a:xfrm>
            <a:off x="2311234" y="7706642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3" name="Picture Placeholder 13"/>
          <p:cNvSpPr>
            <a:spLocks noGrp="1" noChangeAspect="1"/>
          </p:cNvSpPr>
          <p:nvPr>
            <p:ph type="pic" sz="quarter" idx="21"/>
          </p:nvPr>
        </p:nvSpPr>
        <p:spPr>
          <a:xfrm>
            <a:off x="4644806" y="7706642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4" name="Picture Placeholder 13"/>
          <p:cNvSpPr>
            <a:spLocks noGrp="1" noChangeAspect="1"/>
          </p:cNvSpPr>
          <p:nvPr>
            <p:ph type="pic" sz="quarter" idx="22"/>
          </p:nvPr>
        </p:nvSpPr>
        <p:spPr>
          <a:xfrm>
            <a:off x="6969669" y="7706642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5" name="Picture Placeholder 13"/>
          <p:cNvSpPr>
            <a:spLocks noGrp="1" noChangeAspect="1"/>
          </p:cNvSpPr>
          <p:nvPr>
            <p:ph type="pic" sz="quarter" idx="23"/>
          </p:nvPr>
        </p:nvSpPr>
        <p:spPr>
          <a:xfrm>
            <a:off x="2311234" y="10029109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6" name="Picture Placeholder 13"/>
          <p:cNvSpPr>
            <a:spLocks noGrp="1" noChangeAspect="1"/>
          </p:cNvSpPr>
          <p:nvPr>
            <p:ph type="pic" sz="quarter" idx="24"/>
          </p:nvPr>
        </p:nvSpPr>
        <p:spPr>
          <a:xfrm>
            <a:off x="4644806" y="10029109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8" name="Picture Placeholder 13"/>
          <p:cNvSpPr>
            <a:spLocks noGrp="1" noChangeAspect="1"/>
          </p:cNvSpPr>
          <p:nvPr>
            <p:ph type="pic" sz="quarter" idx="26"/>
          </p:nvPr>
        </p:nvSpPr>
        <p:spPr>
          <a:xfrm>
            <a:off x="6966442" y="3048002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51" name="Picture Placeholder 13"/>
          <p:cNvSpPr>
            <a:spLocks noGrp="1" noChangeAspect="1"/>
          </p:cNvSpPr>
          <p:nvPr>
            <p:ph type="pic" sz="quarter" idx="29"/>
          </p:nvPr>
        </p:nvSpPr>
        <p:spPr>
          <a:xfrm>
            <a:off x="6966442" y="5370469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52" name="Picture Placeholder 13"/>
          <p:cNvSpPr>
            <a:spLocks noGrp="1" noChangeAspect="1"/>
          </p:cNvSpPr>
          <p:nvPr>
            <p:ph type="pic" sz="quarter" idx="30"/>
          </p:nvPr>
        </p:nvSpPr>
        <p:spPr>
          <a:xfrm>
            <a:off x="9300016" y="5370469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54" name="Picture Placeholder 13"/>
          <p:cNvSpPr>
            <a:spLocks noGrp="1" noChangeAspect="1"/>
          </p:cNvSpPr>
          <p:nvPr>
            <p:ph type="pic" sz="quarter" idx="32"/>
          </p:nvPr>
        </p:nvSpPr>
        <p:spPr>
          <a:xfrm>
            <a:off x="9291304" y="7706642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57" name="Picture Placeholder 13"/>
          <p:cNvSpPr>
            <a:spLocks noGrp="1" noChangeAspect="1"/>
          </p:cNvSpPr>
          <p:nvPr>
            <p:ph type="pic" sz="quarter" idx="35"/>
          </p:nvPr>
        </p:nvSpPr>
        <p:spPr>
          <a:xfrm>
            <a:off x="9291304" y="10029109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12166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2744788" y="3448050"/>
            <a:ext cx="6154737" cy="35687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27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9126826" y="3448050"/>
            <a:ext cx="6154737" cy="35687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28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5487322" y="3448050"/>
            <a:ext cx="6154737" cy="35687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176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6332200" y="0"/>
            <a:ext cx="8054975" cy="137160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8054975" cy="137160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8166100" y="0"/>
            <a:ext cx="8054975" cy="68580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8166100" y="6976872"/>
            <a:ext cx="8054975" cy="6739128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081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ividual Pro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722438" y="3190890"/>
            <a:ext cx="9485004" cy="68580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754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0" y="0"/>
            <a:ext cx="24387175" cy="1371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2103438"/>
            <a:ext cx="24387175" cy="7259637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336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359" y="3200401"/>
            <a:ext cx="21948458" cy="9051926"/>
          </a:xfrm>
          <a:prstGeom prst="rect">
            <a:avLst/>
          </a:prstGeom>
        </p:spPr>
        <p:txBody>
          <a:bodyPr vert="horz" lIns="217728" tIns="108864" rIns="217728" bIns="108864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grpSp>
        <p:nvGrpSpPr>
          <p:cNvPr id="52" name="Группа 51"/>
          <p:cNvGrpSpPr/>
          <p:nvPr userDrawn="1"/>
        </p:nvGrpSpPr>
        <p:grpSpPr>
          <a:xfrm flipH="1">
            <a:off x="-1" y="13092112"/>
            <a:ext cx="24387175" cy="623886"/>
            <a:chOff x="-22599705" y="12915444"/>
            <a:chExt cx="24378587" cy="800556"/>
          </a:xfrm>
          <a:solidFill>
            <a:srgbClr val="DDB236"/>
          </a:solidFill>
        </p:grpSpPr>
        <p:sp>
          <p:nvSpPr>
            <p:cNvPr id="53" name="Скругленный прямоугольник 52"/>
            <p:cNvSpPr/>
            <p:nvPr userDrawn="1"/>
          </p:nvSpPr>
          <p:spPr>
            <a:xfrm>
              <a:off x="1" y="12915444"/>
              <a:ext cx="1778881" cy="800556"/>
            </a:xfrm>
            <a:prstGeom prst="roundRect">
              <a:avLst>
                <a:gd name="adj" fmla="val 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dirty="0"/>
            </a:p>
          </p:txBody>
        </p:sp>
        <p:sp>
          <p:nvSpPr>
            <p:cNvPr id="54" name="Rectangle 8"/>
            <p:cNvSpPr/>
            <p:nvPr userDrawn="1"/>
          </p:nvSpPr>
          <p:spPr>
            <a:xfrm>
              <a:off x="1" y="13060800"/>
              <a:ext cx="1778881" cy="6552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5" name="Rectangle 8"/>
            <p:cNvSpPr/>
            <p:nvPr userDrawn="1"/>
          </p:nvSpPr>
          <p:spPr>
            <a:xfrm>
              <a:off x="-22599705" y="12915444"/>
              <a:ext cx="23052149" cy="800556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56" name="Группа 55"/>
          <p:cNvGrpSpPr/>
          <p:nvPr userDrawn="1"/>
        </p:nvGrpSpPr>
        <p:grpSpPr>
          <a:xfrm flipH="1">
            <a:off x="-1" y="13161406"/>
            <a:ext cx="24387175" cy="554594"/>
            <a:chOff x="-21188762" y="13067840"/>
            <a:chExt cx="23120044" cy="800560"/>
          </a:xfrm>
          <a:gradFill>
            <a:gsLst>
              <a:gs pos="0">
                <a:srgbClr val="244676"/>
              </a:gs>
              <a:gs pos="50000">
                <a:srgbClr val="305C9C"/>
              </a:gs>
              <a:gs pos="100000">
                <a:srgbClr val="244676"/>
              </a:gs>
            </a:gsLst>
            <a:lin ang="5400000" scaled="0"/>
          </a:gradFill>
        </p:grpSpPr>
        <p:sp>
          <p:nvSpPr>
            <p:cNvPr id="57" name="Скругленный прямоугольник 56"/>
            <p:cNvSpPr/>
            <p:nvPr userDrawn="1"/>
          </p:nvSpPr>
          <p:spPr>
            <a:xfrm>
              <a:off x="152401" y="13067844"/>
              <a:ext cx="1778881" cy="800556"/>
            </a:xfrm>
            <a:prstGeom prst="roundRect">
              <a:avLst>
                <a:gd name="adj" fmla="val 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dirty="0"/>
            </a:p>
          </p:txBody>
        </p:sp>
        <p:sp>
          <p:nvSpPr>
            <p:cNvPr id="58" name="Rectangle 8"/>
            <p:cNvSpPr/>
            <p:nvPr userDrawn="1"/>
          </p:nvSpPr>
          <p:spPr>
            <a:xfrm>
              <a:off x="152401" y="13423105"/>
              <a:ext cx="1778881" cy="445293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9" name="Rectangle 8"/>
            <p:cNvSpPr/>
            <p:nvPr userDrawn="1"/>
          </p:nvSpPr>
          <p:spPr>
            <a:xfrm>
              <a:off x="-21188762" y="13067840"/>
              <a:ext cx="21793612" cy="800556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359" y="549276"/>
            <a:ext cx="21948458" cy="2286000"/>
          </a:xfrm>
          <a:prstGeom prst="rect">
            <a:avLst/>
          </a:prstGeom>
        </p:spPr>
        <p:txBody>
          <a:bodyPr vert="horz" lIns="217728" tIns="108864" rIns="217728" bIns="108864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grpSp>
        <p:nvGrpSpPr>
          <p:cNvPr id="33" name="Группа 32"/>
          <p:cNvGrpSpPr/>
          <p:nvPr userDrawn="1"/>
        </p:nvGrpSpPr>
        <p:grpSpPr>
          <a:xfrm>
            <a:off x="1783780" y="0"/>
            <a:ext cx="4016945" cy="292796"/>
            <a:chOff x="1783778" y="0"/>
            <a:chExt cx="2407221" cy="292796"/>
          </a:xfrm>
          <a:solidFill>
            <a:srgbClr val="DDB236"/>
          </a:solidFill>
        </p:grpSpPr>
        <p:sp>
          <p:nvSpPr>
            <p:cNvPr id="9" name="Rectangle 8"/>
            <p:cNvSpPr/>
            <p:nvPr userDrawn="1"/>
          </p:nvSpPr>
          <p:spPr>
            <a:xfrm>
              <a:off x="1783778" y="0"/>
              <a:ext cx="2407221" cy="17145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Скругленный прямоугольник 31"/>
            <p:cNvSpPr/>
            <p:nvPr userDrawn="1"/>
          </p:nvSpPr>
          <p:spPr>
            <a:xfrm>
              <a:off x="1783778" y="43754"/>
              <a:ext cx="2407221" cy="249042"/>
            </a:xfrm>
            <a:prstGeom prst="round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uk-UA"/>
            </a:p>
          </p:txBody>
        </p:sp>
      </p:grpSp>
      <p:grpSp>
        <p:nvGrpSpPr>
          <p:cNvPr id="41" name="Группа 40"/>
          <p:cNvGrpSpPr/>
          <p:nvPr userDrawn="1"/>
        </p:nvGrpSpPr>
        <p:grpSpPr>
          <a:xfrm>
            <a:off x="22519439" y="13261774"/>
            <a:ext cx="1389612" cy="355980"/>
            <a:chOff x="250795" y="4925415"/>
            <a:chExt cx="421808" cy="123825"/>
          </a:xfrm>
        </p:grpSpPr>
        <p:sp>
          <p:nvSpPr>
            <p:cNvPr id="42" name="Oval 5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564187" y="4925415"/>
              <a:ext cx="108416" cy="123825"/>
            </a:xfrm>
            <a:prstGeom prst="ellipse">
              <a:avLst/>
            </a:prstGeom>
            <a:solidFill>
              <a:srgbClr val="3F3F3F">
                <a:alpha val="0"/>
              </a:srgbClr>
            </a:solidFill>
            <a:ln w="44450" cap="flat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  <a:extLst/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6" name="AutoShape 6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 rot="5400000">
              <a:off x="596298" y="4965869"/>
              <a:ext cx="63103" cy="40536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" name="Oval 5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 rot="10800000">
              <a:off x="250795" y="4925415"/>
              <a:ext cx="108416" cy="123825"/>
            </a:xfrm>
            <a:prstGeom prst="ellipse">
              <a:avLst/>
            </a:prstGeom>
            <a:solidFill>
              <a:srgbClr val="3F3F3F">
                <a:alpha val="0"/>
              </a:srgbClr>
            </a:solidFill>
            <a:ln w="44450" cap="flat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  <a:extLst/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" name="AutoShape 6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 rot="16200000">
              <a:off x="269414" y="4965869"/>
              <a:ext cx="63103" cy="40536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50" name="Flowchart: Off-page Connector 9"/>
          <p:cNvSpPr/>
          <p:nvPr userDrawn="1"/>
        </p:nvSpPr>
        <p:spPr>
          <a:xfrm>
            <a:off x="22941734" y="13322548"/>
            <a:ext cx="577921" cy="295200"/>
          </a:xfrm>
          <a:prstGeom prst="flowChartOffpageConnector">
            <a:avLst/>
          </a:prstGeom>
          <a:solidFill>
            <a:srgbClr val="3F3F3F">
              <a:alpha val="0"/>
            </a:srgb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FD54E57D-AA25-48FE-BAD8-96F3F656CFE4}" type="slidenum">
              <a:rPr lang="en-US" sz="1800" b="1" smtClean="0">
                <a:latin typeface="Arial" pitchFamily="34" charset="0"/>
                <a:ea typeface="Open Sans" pitchFamily="34" charset="0"/>
                <a:cs typeface="Arial" pitchFamily="34" charset="0"/>
              </a:rPr>
              <a:pPr algn="ctr"/>
              <a:t>‹#›</a:t>
            </a:fld>
            <a:endParaRPr lang="en-US" sz="900" b="1" dirty="0">
              <a:latin typeface="Arial" pitchFamily="34" charset="0"/>
              <a:ea typeface="Open Sans" pitchFamily="34" charset="0"/>
              <a:cs typeface="Arial" pitchFamily="34" charset="0"/>
            </a:endParaRPr>
          </a:p>
        </p:txBody>
      </p:sp>
      <p:sp>
        <p:nvSpPr>
          <p:cNvPr id="51" name="Rectangle 15"/>
          <p:cNvSpPr>
            <a:spLocks/>
          </p:cNvSpPr>
          <p:nvPr userDrawn="1"/>
        </p:nvSpPr>
        <p:spPr bwMode="auto">
          <a:xfrm>
            <a:off x="2335143" y="13262359"/>
            <a:ext cx="15213902" cy="342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l"/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ea typeface="Open Sans" pitchFamily="34" charset="0"/>
                <a:cs typeface="Arial" pitchFamily="34" charset="0"/>
                <a:sym typeface="Lato Light" charset="0"/>
              </a:rPr>
              <a:t>www.dividendcake.com</a:t>
            </a:r>
            <a:r>
              <a:rPr lang="en-US" sz="2000" b="1" baseline="0" dirty="0" smtClean="0">
                <a:solidFill>
                  <a:schemeClr val="bg1"/>
                </a:solidFill>
                <a:latin typeface="Arial" pitchFamily="34" charset="0"/>
                <a:ea typeface="Open Sans" pitchFamily="34" charset="0"/>
                <a:cs typeface="Arial" pitchFamily="34" charset="0"/>
                <a:sym typeface="Lato Light" charset="0"/>
              </a:rPr>
              <a:t>        </a:t>
            </a:r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ea typeface="Open Sans" pitchFamily="34" charset="0"/>
                <a:cs typeface="Arial" pitchFamily="34" charset="0"/>
                <a:sym typeface="Lato Light" charset="0"/>
              </a:rPr>
              <a:t>|               Email</a:t>
            </a:r>
            <a:r>
              <a:rPr lang="en-US" sz="2000" b="1" baseline="0" dirty="0" smtClean="0">
                <a:solidFill>
                  <a:schemeClr val="bg1"/>
                </a:solidFill>
                <a:latin typeface="Arial" pitchFamily="34" charset="0"/>
                <a:ea typeface="Open Sans" pitchFamily="34" charset="0"/>
                <a:cs typeface="Arial" pitchFamily="34" charset="0"/>
                <a:sym typeface="Lato Light" charset="0"/>
              </a:rPr>
              <a:t> us </a:t>
            </a:r>
            <a:r>
              <a:rPr lang="en-US" sz="2000" b="1" kern="1200" dirty="0" smtClean="0">
                <a:solidFill>
                  <a:schemeClr val="bg1"/>
                </a:solidFill>
                <a:latin typeface="Arial" pitchFamily="34" charset="0"/>
                <a:ea typeface="Open Sans" pitchFamily="34" charset="0"/>
                <a:cs typeface="Arial" pitchFamily="34" charset="0"/>
                <a:sym typeface="Lato Light" charset="0"/>
              </a:rPr>
              <a:t>  	     </a:t>
            </a:r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ea typeface="Open Sans" pitchFamily="34" charset="0"/>
                <a:cs typeface="Arial" pitchFamily="34" charset="0"/>
                <a:sym typeface="Lato Light" charset="0"/>
              </a:rPr>
              <a:t>|   </a:t>
            </a:r>
            <a:r>
              <a:rPr lang="en-US" sz="2000" b="1" kern="1200" dirty="0" smtClean="0">
                <a:solidFill>
                  <a:schemeClr val="bg1"/>
                </a:solidFill>
                <a:latin typeface="Arial" pitchFamily="34" charset="0"/>
                <a:ea typeface="Open Sans" pitchFamily="34" charset="0"/>
                <a:cs typeface="Arial" pitchFamily="34" charset="0"/>
                <a:sym typeface="Lato Light" charset="0"/>
              </a:rPr>
              <a:t>           info@dividendcake.com</a:t>
            </a:r>
            <a:endParaRPr lang="en-US" sz="2000" b="1" kern="1200" dirty="0">
              <a:solidFill>
                <a:schemeClr val="bg1"/>
              </a:solidFill>
              <a:latin typeface="Arial" pitchFamily="34" charset="0"/>
              <a:ea typeface="Open Sans" pitchFamily="34" charset="0"/>
              <a:cs typeface="Arial" pitchFamily="34" charset="0"/>
              <a:sym typeface="Lato Light" charset="0"/>
            </a:endParaRPr>
          </a:p>
        </p:txBody>
      </p:sp>
      <p:grpSp>
        <p:nvGrpSpPr>
          <p:cNvPr id="60" name="Группа 59"/>
          <p:cNvGrpSpPr/>
          <p:nvPr userDrawn="1"/>
        </p:nvGrpSpPr>
        <p:grpSpPr>
          <a:xfrm>
            <a:off x="1771320" y="13222988"/>
            <a:ext cx="8424375" cy="433196"/>
            <a:chOff x="6326842" y="13161408"/>
            <a:chExt cx="8424375" cy="433196"/>
          </a:xfrm>
        </p:grpSpPr>
        <p:pic>
          <p:nvPicPr>
            <p:cNvPr id="61" name="Picture 6" descr="C:\Users\Home\Desktop\pwp\icon_mail_.png"/>
            <p:cNvPicPr>
              <a:picLocks noChangeAspect="1" noChangeArrowheads="1"/>
            </p:cNvPicPr>
            <p:nvPr userDrawn="1"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14291767" y="13161408"/>
              <a:ext cx="459450" cy="433196"/>
            </a:xfrm>
            <a:prstGeom prst="rect">
              <a:avLst/>
            </a:prstGeom>
            <a:noFill/>
          </p:spPr>
        </p:pic>
        <p:pic>
          <p:nvPicPr>
            <p:cNvPr id="62" name="Picture 7" descr="C:\Users\Home\Desktop\pwp\icon_phone_.png"/>
            <p:cNvPicPr>
              <a:picLocks noChangeAspect="1" noChangeArrowheads="1"/>
            </p:cNvPicPr>
            <p:nvPr userDrawn="1"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10793381" y="13161409"/>
              <a:ext cx="459450" cy="433195"/>
            </a:xfrm>
            <a:prstGeom prst="rect">
              <a:avLst/>
            </a:prstGeom>
            <a:noFill/>
          </p:spPr>
        </p:pic>
        <p:pic>
          <p:nvPicPr>
            <p:cNvPr id="63" name="Picture 8" descr="C:\Users\Home\Desktop\pwp\icon_web_.png"/>
            <p:cNvPicPr>
              <a:picLocks noChangeAspect="1" noChangeArrowheads="1"/>
            </p:cNvPicPr>
            <p:nvPr userDrawn="1"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6326842" y="13172791"/>
              <a:ext cx="431214" cy="406573"/>
            </a:xfrm>
            <a:prstGeom prst="rect">
              <a:avLst/>
            </a:prstGeom>
            <a:noFill/>
          </p:spPr>
        </p:pic>
      </p:grpSp>
      <p:pic>
        <p:nvPicPr>
          <p:cNvPr id="35" name="Picture 2" descr="D:\Cache\DeskTop\DividendCake.png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20266081" y="158057"/>
            <a:ext cx="3834324" cy="189459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64681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62" r:id="rId4"/>
    <p:sldLayoutId id="2147483663" r:id="rId5"/>
    <p:sldLayoutId id="2147483678" r:id="rId6"/>
    <p:sldLayoutId id="2147483667" r:id="rId7"/>
    <p:sldLayoutId id="2147483668" r:id="rId8"/>
    <p:sldLayoutId id="2147483669" r:id="rId9"/>
    <p:sldLayoutId id="2147483682" r:id="rId10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txStyles>
    <p:titleStyle>
      <a:lvl1pPr algn="ctr" defTabSz="1088639" rtl="0" eaLnBrk="1" latinLnBrk="0" hangingPunct="1">
        <a:spcBef>
          <a:spcPct val="0"/>
        </a:spcBef>
        <a:buNone/>
        <a:defRPr sz="10500" kern="1200">
          <a:solidFill>
            <a:schemeClr val="tx1"/>
          </a:solidFill>
          <a:latin typeface="Open Sans"/>
          <a:ea typeface="+mj-ea"/>
          <a:cs typeface="Open Sans"/>
        </a:defRPr>
      </a:lvl1pPr>
    </p:titleStyle>
    <p:bodyStyle>
      <a:lvl1pPr marL="0" indent="0" algn="l" defTabSz="1088639" rtl="0" eaLnBrk="1" latinLnBrk="0" hangingPunct="1">
        <a:spcBef>
          <a:spcPct val="20000"/>
        </a:spcBef>
        <a:buFont typeface="Arial"/>
        <a:buNone/>
        <a:defRPr sz="7600" kern="1200">
          <a:solidFill>
            <a:schemeClr val="tx1"/>
          </a:solidFill>
          <a:latin typeface="Open Sans"/>
          <a:ea typeface="+mn-ea"/>
          <a:cs typeface="Open Sans"/>
        </a:defRPr>
      </a:lvl1pPr>
      <a:lvl2pPr marL="1088639" indent="0" algn="l" defTabSz="1088639" rtl="0" eaLnBrk="1" latinLnBrk="0" hangingPunct="1">
        <a:spcBef>
          <a:spcPct val="20000"/>
        </a:spcBef>
        <a:buFont typeface="Arial"/>
        <a:buNone/>
        <a:defRPr sz="6700" kern="1200">
          <a:solidFill>
            <a:schemeClr val="tx1"/>
          </a:solidFill>
          <a:latin typeface="Open Sans"/>
          <a:ea typeface="+mn-ea"/>
          <a:cs typeface="Open Sans"/>
        </a:defRPr>
      </a:lvl2pPr>
      <a:lvl3pPr marL="2177278" indent="0" algn="l" defTabSz="1088639" rtl="0" eaLnBrk="1" latinLnBrk="0" hangingPunct="1">
        <a:spcBef>
          <a:spcPct val="20000"/>
        </a:spcBef>
        <a:buFont typeface="Arial"/>
        <a:buNone/>
        <a:defRPr sz="5700" kern="1200">
          <a:solidFill>
            <a:schemeClr val="tx1"/>
          </a:solidFill>
          <a:latin typeface="Open Sans"/>
          <a:ea typeface="+mn-ea"/>
          <a:cs typeface="Open Sans"/>
        </a:defRPr>
      </a:lvl3pPr>
      <a:lvl4pPr marL="3265917" indent="0" algn="l" defTabSz="1088639" rtl="0" eaLnBrk="1" latinLnBrk="0" hangingPunct="1">
        <a:spcBef>
          <a:spcPct val="20000"/>
        </a:spcBef>
        <a:buFont typeface="Arial"/>
        <a:buNone/>
        <a:defRPr sz="4800" kern="1200">
          <a:solidFill>
            <a:schemeClr val="tx1"/>
          </a:solidFill>
          <a:latin typeface="Open Sans"/>
          <a:ea typeface="+mn-ea"/>
          <a:cs typeface="Open Sans"/>
        </a:defRPr>
      </a:lvl4pPr>
      <a:lvl5pPr marL="4354556" indent="0" algn="l" defTabSz="1088639" rtl="0" eaLnBrk="1" latinLnBrk="0" hangingPunct="1">
        <a:spcBef>
          <a:spcPct val="20000"/>
        </a:spcBef>
        <a:buFont typeface="Arial"/>
        <a:buNone/>
        <a:defRPr sz="4800" kern="1200">
          <a:solidFill>
            <a:schemeClr val="tx1"/>
          </a:solidFill>
          <a:latin typeface="Open Sans"/>
          <a:ea typeface="+mn-ea"/>
          <a:cs typeface="Open Sans"/>
        </a:defRPr>
      </a:lvl5pPr>
      <a:lvl6pPr marL="5987514" indent="-544319" algn="l" defTabSz="1088639" rtl="0" eaLnBrk="1" latinLnBrk="0" hangingPunct="1">
        <a:spcBef>
          <a:spcPct val="20000"/>
        </a:spcBef>
        <a:buFont typeface="Arial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6pPr>
      <a:lvl7pPr marL="7076153" indent="-544319" algn="l" defTabSz="1088639" rtl="0" eaLnBrk="1" latinLnBrk="0" hangingPunct="1">
        <a:spcBef>
          <a:spcPct val="20000"/>
        </a:spcBef>
        <a:buFont typeface="Arial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7pPr>
      <a:lvl8pPr marL="8164792" indent="-544319" algn="l" defTabSz="1088639" rtl="0" eaLnBrk="1" latinLnBrk="0" hangingPunct="1">
        <a:spcBef>
          <a:spcPct val="20000"/>
        </a:spcBef>
        <a:buFont typeface="Arial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8pPr>
      <a:lvl9pPr marL="9253431" indent="-544319" algn="l" defTabSz="1088639" rtl="0" eaLnBrk="1" latinLnBrk="0" hangingPunct="1">
        <a:spcBef>
          <a:spcPct val="20000"/>
        </a:spcBef>
        <a:buFont typeface="Arial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1088639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2pPr>
      <a:lvl3pPr marL="2177278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3265917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4pPr>
      <a:lvl5pPr marL="4354556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5pPr>
      <a:lvl6pPr marL="5443195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6pPr>
      <a:lvl7pPr marL="6531834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7pPr>
      <a:lvl8pPr marL="7620472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8pPr>
      <a:lvl9pPr marL="8709111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549275"/>
            <a:ext cx="21948775" cy="2286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19200" y="3200400"/>
            <a:ext cx="21948775" cy="90519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219200" y="12712700"/>
            <a:ext cx="5691188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248401-7F5F-4364-AB25-69A5BEA7F6E5}" type="datetimeFigureOut">
              <a:rPr lang="ru-RU" smtClean="0"/>
              <a:pPr/>
              <a:t>06.01.2018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8332788" y="12712700"/>
            <a:ext cx="7721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7476788" y="12712700"/>
            <a:ext cx="569118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88154B-4547-4A72-BB19-147AECD9E72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g"/><Relationship Id="rId4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Taylor_Morrison_back_03.jpg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97" b="97"/>
          <a:stretch>
            <a:fillRect/>
          </a:stretch>
        </p:blipFill>
        <p:spPr/>
      </p:pic>
      <p:sp>
        <p:nvSpPr>
          <p:cNvPr id="10" name="TextBox 9"/>
          <p:cNvSpPr txBox="1"/>
          <p:nvPr/>
        </p:nvSpPr>
        <p:spPr>
          <a:xfrm>
            <a:off x="19358715" y="-2093653"/>
            <a:ext cx="184666" cy="7540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Rectangle 1"/>
          <p:cNvSpPr/>
          <p:nvPr/>
        </p:nvSpPr>
        <p:spPr>
          <a:xfrm>
            <a:off x="-17462" y="8174945"/>
            <a:ext cx="24404638" cy="1627827"/>
          </a:xfrm>
          <a:prstGeom prst="rect">
            <a:avLst/>
          </a:prstGeom>
          <a:gradFill>
            <a:gsLst>
              <a:gs pos="0">
                <a:srgbClr val="244676"/>
              </a:gs>
              <a:gs pos="50000">
                <a:srgbClr val="305C9C"/>
              </a:gs>
              <a:gs pos="100000">
                <a:srgbClr val="244676"/>
              </a:gs>
            </a:gsLst>
            <a:lin ang="5400000" scaled="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028825" y="8527193"/>
            <a:ext cx="20859750" cy="9233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</a:t>
            </a:r>
            <a:r>
              <a:rPr lang="en-US" sz="5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ouw</a:t>
            </a:r>
            <a:r>
              <a:rPr lang="en-US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5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Financi</a:t>
            </a:r>
            <a:r>
              <a:rPr lang="nl-BE" sz="5400" b="1" dirty="0">
                <a:solidFill>
                  <a:schemeClr val="bg1"/>
                </a:solidFill>
                <a:latin typeface="Open Sans"/>
                <a:cs typeface="Open Sans"/>
              </a:rPr>
              <a:t>ële</a:t>
            </a:r>
            <a:r>
              <a:rPr lang="en-US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5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Piramide</a:t>
            </a:r>
            <a:r>
              <a:rPr lang="en-US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&amp; </a:t>
            </a:r>
            <a:r>
              <a:rPr lang="en-US" sz="5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Creatie</a:t>
            </a:r>
            <a:r>
              <a:rPr lang="en-US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van </a:t>
            </a:r>
            <a:r>
              <a:rPr lang="en-US" sz="5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een</a:t>
            </a:r>
            <a:r>
              <a:rPr lang="en-US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5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Financieel</a:t>
            </a:r>
            <a:r>
              <a:rPr lang="en-US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Plan</a:t>
            </a:r>
          </a:p>
        </p:txBody>
      </p:sp>
      <p:pic>
        <p:nvPicPr>
          <p:cNvPr id="7" name="Picture 2" descr="D:\Cache\DeskTop\DividendCake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419874" y="4214794"/>
            <a:ext cx="8014650" cy="39601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12367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99" b="5699"/>
          <a:stretch>
            <a:fillRect/>
          </a:stretch>
        </p:blipFill>
        <p:spPr/>
      </p:pic>
      <p:sp>
        <p:nvSpPr>
          <p:cNvPr id="3" name="TextBox 2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Wat heb je de vorige keer geleerd ? 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22438" y="1685682"/>
            <a:ext cx="20942300" cy="8485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4000" dirty="0" err="1" smtClean="0">
                <a:latin typeface="Open Sans"/>
                <a:cs typeface="Open Sans"/>
              </a:rPr>
              <a:t>Laat</a:t>
            </a:r>
            <a:r>
              <a:rPr lang="en-US" sz="4000" dirty="0" smtClean="0">
                <a:latin typeface="Open Sans"/>
                <a:cs typeface="Open Sans"/>
              </a:rPr>
              <a:t> </a:t>
            </a:r>
            <a:r>
              <a:rPr lang="en-US" sz="4000" dirty="0" err="1" smtClean="0">
                <a:latin typeface="Open Sans"/>
                <a:cs typeface="Open Sans"/>
              </a:rPr>
              <a:t>ons</a:t>
            </a:r>
            <a:r>
              <a:rPr lang="en-US" sz="4000" dirty="0" smtClean="0">
                <a:latin typeface="Open Sans"/>
                <a:cs typeface="Open Sans"/>
              </a:rPr>
              <a:t> </a:t>
            </a:r>
            <a:r>
              <a:rPr lang="en-US" sz="4000" dirty="0" err="1" smtClean="0">
                <a:latin typeface="Open Sans"/>
                <a:cs typeface="Open Sans"/>
              </a:rPr>
              <a:t>eens</a:t>
            </a:r>
            <a:r>
              <a:rPr lang="en-US" sz="4000" dirty="0" smtClean="0">
                <a:latin typeface="Open Sans"/>
                <a:cs typeface="Open Sans"/>
              </a:rPr>
              <a:t> </a:t>
            </a:r>
            <a:r>
              <a:rPr lang="en-US" sz="4000" dirty="0" err="1" smtClean="0">
                <a:latin typeface="Open Sans"/>
                <a:cs typeface="Open Sans"/>
              </a:rPr>
              <a:t>zien</a:t>
            </a:r>
            <a:r>
              <a:rPr lang="en-US" sz="4000" dirty="0" smtClean="0">
                <a:latin typeface="Open Sans"/>
                <a:cs typeface="Open Sans"/>
              </a:rPr>
              <a:t>….wat </a:t>
            </a:r>
            <a:r>
              <a:rPr lang="en-US" sz="4000" dirty="0" err="1" smtClean="0">
                <a:latin typeface="Open Sans"/>
                <a:cs typeface="Open Sans"/>
              </a:rPr>
              <a:t>herinner</a:t>
            </a:r>
            <a:r>
              <a:rPr lang="en-US" sz="4000" dirty="0" smtClean="0">
                <a:latin typeface="Open Sans"/>
                <a:cs typeface="Open Sans"/>
              </a:rPr>
              <a:t> je </a:t>
            </a:r>
            <a:r>
              <a:rPr lang="en-US" sz="4000" dirty="0" err="1" smtClean="0">
                <a:latin typeface="Open Sans"/>
                <a:cs typeface="Open Sans"/>
              </a:rPr>
              <a:t>je</a:t>
            </a:r>
            <a:r>
              <a:rPr lang="en-US" sz="4000" dirty="0" smtClean="0">
                <a:latin typeface="Open Sans"/>
                <a:cs typeface="Open Sans"/>
              </a:rPr>
              <a:t> van de </a:t>
            </a:r>
            <a:r>
              <a:rPr lang="en-US" sz="4000" dirty="0" smtClean="0">
                <a:latin typeface="Open Sans"/>
                <a:cs typeface="Open Sans"/>
              </a:rPr>
              <a:t>1</a:t>
            </a:r>
            <a:r>
              <a:rPr lang="en-US" sz="4000" baseline="30000" dirty="0" smtClean="0">
                <a:latin typeface="Open Sans"/>
                <a:cs typeface="Open Sans"/>
              </a:rPr>
              <a:t>ste</a:t>
            </a:r>
            <a:r>
              <a:rPr lang="en-US" sz="4000" dirty="0" smtClean="0">
                <a:latin typeface="Open Sans"/>
                <a:cs typeface="Open Sans"/>
              </a:rPr>
              <a:t> </a:t>
            </a:r>
            <a:r>
              <a:rPr lang="en-US" sz="4000" dirty="0" err="1" smtClean="0">
                <a:latin typeface="Open Sans"/>
                <a:cs typeface="Open Sans"/>
              </a:rPr>
              <a:t>en</a:t>
            </a:r>
            <a:r>
              <a:rPr lang="en-US" sz="4000" dirty="0">
                <a:latin typeface="Open Sans"/>
                <a:cs typeface="Open Sans"/>
              </a:rPr>
              <a:t> </a:t>
            </a:r>
            <a:r>
              <a:rPr lang="en-US" sz="4000" dirty="0" smtClean="0">
                <a:latin typeface="Open Sans"/>
                <a:cs typeface="Open Sans"/>
              </a:rPr>
              <a:t>2</a:t>
            </a:r>
            <a:r>
              <a:rPr lang="en-US" sz="4000" baseline="30000" dirty="0" smtClean="0">
                <a:latin typeface="Open Sans"/>
                <a:cs typeface="Open Sans"/>
              </a:rPr>
              <a:t>e</a:t>
            </a:r>
            <a:r>
              <a:rPr lang="en-US" sz="4000" dirty="0" smtClean="0">
                <a:latin typeface="Open Sans"/>
                <a:cs typeface="Open Sans"/>
              </a:rPr>
              <a:t> </a:t>
            </a:r>
            <a:r>
              <a:rPr lang="en-US" sz="4000" dirty="0" smtClean="0">
                <a:latin typeface="Open Sans"/>
                <a:cs typeface="Open Sans"/>
              </a:rPr>
              <a:t>les</a:t>
            </a:r>
            <a:r>
              <a:rPr lang="en-US" sz="4000" dirty="0" smtClean="0">
                <a:latin typeface="Open Sans"/>
                <a:cs typeface="Open Sans"/>
              </a:rPr>
              <a:t>?</a:t>
            </a:r>
            <a:endParaRPr lang="en-US" sz="4000" dirty="0">
              <a:latin typeface="Open Sans"/>
              <a:cs typeface="Open San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17778" y="3702526"/>
            <a:ext cx="8266923" cy="10064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err="1" smtClean="0"/>
              <a:t>Vertel</a:t>
            </a:r>
            <a:r>
              <a:rPr lang="en-US" sz="7200" dirty="0" smtClean="0"/>
              <a:t> me 3 </a:t>
            </a:r>
            <a:r>
              <a:rPr lang="en-US" sz="7200" dirty="0" err="1" smtClean="0"/>
              <a:t>belangrijke</a:t>
            </a:r>
            <a:r>
              <a:rPr lang="en-US" sz="7200" dirty="0" smtClean="0"/>
              <a:t> </a:t>
            </a:r>
            <a:r>
              <a:rPr lang="en-US" sz="7200" dirty="0" err="1" smtClean="0"/>
              <a:t>punten</a:t>
            </a:r>
            <a:r>
              <a:rPr lang="en-US" sz="7200" dirty="0" smtClean="0"/>
              <a:t> die je </a:t>
            </a:r>
            <a:r>
              <a:rPr lang="en-US" sz="7200" dirty="0" err="1" smtClean="0"/>
              <a:t>hebt</a:t>
            </a:r>
            <a:r>
              <a:rPr lang="en-US" sz="7200" dirty="0" smtClean="0"/>
              <a:t> </a:t>
            </a:r>
            <a:r>
              <a:rPr lang="en-US" sz="7200" dirty="0" err="1" smtClean="0"/>
              <a:t>geleerd</a:t>
            </a:r>
            <a:r>
              <a:rPr lang="en-US" sz="7200" dirty="0" smtClean="0"/>
              <a:t> in de </a:t>
            </a:r>
            <a:r>
              <a:rPr lang="en-US" sz="7200" dirty="0" err="1" smtClean="0"/>
              <a:t>vorige</a:t>
            </a:r>
            <a:r>
              <a:rPr lang="en-US" sz="7200" dirty="0" smtClean="0"/>
              <a:t> les</a:t>
            </a:r>
          </a:p>
          <a:p>
            <a:pPr algn="ctr"/>
            <a:r>
              <a:rPr lang="en-US" sz="7200" dirty="0" err="1"/>
              <a:t>Budg€t</a:t>
            </a:r>
            <a:r>
              <a:rPr lang="en-US" sz="7200" dirty="0"/>
              <a:t> </a:t>
            </a:r>
            <a:r>
              <a:rPr lang="en-US" sz="7200" dirty="0" smtClean="0"/>
              <a:t>Fun </a:t>
            </a:r>
            <a:r>
              <a:rPr lang="en-US" sz="7200" dirty="0" err="1" smtClean="0"/>
              <a:t>en</a:t>
            </a:r>
            <a:endParaRPr lang="en-US" sz="7200" dirty="0"/>
          </a:p>
          <a:p>
            <a:pPr algn="ctr"/>
            <a:r>
              <a:rPr lang="en-US" sz="7200" dirty="0" err="1" smtClean="0"/>
              <a:t>Samengestelde</a:t>
            </a:r>
            <a:r>
              <a:rPr lang="en-US" sz="7200" dirty="0" smtClean="0"/>
              <a:t> Interest</a:t>
            </a:r>
            <a:endParaRPr lang="en-US" sz="7200" dirty="0"/>
          </a:p>
          <a:p>
            <a:pPr algn="ctr"/>
            <a:endParaRPr lang="en-US" sz="7200" dirty="0" smtClean="0"/>
          </a:p>
          <a:p>
            <a:pPr marL="742950" indent="-742950">
              <a:buAutoNum type="arabicPeriod"/>
            </a:pP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1758471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Oefening 1 : Laat ons wat wiskunde doen..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22438" y="1685682"/>
            <a:ext cx="20942300" cy="8485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4000" dirty="0" smtClean="0">
                <a:latin typeface="Open Sans"/>
                <a:cs typeface="Open Sans"/>
              </a:rPr>
              <a:t>10.000 Euro – 7% gedurende 10 jaar</a:t>
            </a:r>
            <a:endParaRPr lang="en-US" sz="4000" dirty="0">
              <a:latin typeface="Open Sans"/>
              <a:cs typeface="Open San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87650" y="2534237"/>
            <a:ext cx="10705938" cy="12003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smtClean="0"/>
              <a:t>Je </a:t>
            </a:r>
            <a:r>
              <a:rPr lang="en-US" dirty="0" err="1" smtClean="0"/>
              <a:t>krijgt</a:t>
            </a:r>
            <a:r>
              <a:rPr lang="en-US" dirty="0" smtClean="0"/>
              <a:t> 10k van me</a:t>
            </a:r>
          </a:p>
          <a:p>
            <a:pPr marL="742950" indent="-742950">
              <a:buAutoNum type="arabicPeriod"/>
            </a:pPr>
            <a:endParaRPr lang="en-US" dirty="0" smtClean="0"/>
          </a:p>
          <a:p>
            <a:pPr marL="742950" indent="-742950">
              <a:buFontTx/>
              <a:buAutoNum type="arabicPeriod"/>
            </a:pPr>
            <a:r>
              <a:rPr lang="en-US" dirty="0" err="1" smtClean="0"/>
              <a:t>Vandaag</a:t>
            </a:r>
            <a:r>
              <a:rPr lang="en-US" dirty="0" smtClean="0"/>
              <a:t> op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spaarrekening</a:t>
            </a:r>
            <a:r>
              <a:rPr lang="en-US" dirty="0" smtClean="0"/>
              <a:t> </a:t>
            </a:r>
            <a:r>
              <a:rPr lang="en-US" dirty="0" err="1" smtClean="0"/>
              <a:t>krijg</a:t>
            </a:r>
            <a:r>
              <a:rPr lang="en-US" dirty="0" smtClean="0"/>
              <a:t> je 0,11</a:t>
            </a:r>
            <a:r>
              <a:rPr lang="en-US" dirty="0"/>
              <a:t>% </a:t>
            </a:r>
            <a:r>
              <a:rPr lang="en-US" dirty="0" smtClean="0"/>
              <a:t>interest…je </a:t>
            </a:r>
            <a:r>
              <a:rPr lang="en-US" dirty="0" err="1" smtClean="0"/>
              <a:t>wordt</a:t>
            </a:r>
            <a:r>
              <a:rPr lang="en-US" dirty="0" smtClean="0"/>
              <a:t> </a:t>
            </a:r>
            <a:r>
              <a:rPr lang="en-US" dirty="0" err="1" smtClean="0"/>
              <a:t>armer</a:t>
            </a:r>
            <a:r>
              <a:rPr lang="en-US" dirty="0" smtClean="0"/>
              <a:t> </a:t>
            </a:r>
            <a:r>
              <a:rPr lang="en-US" dirty="0" err="1" smtClean="0"/>
              <a:t>elke</a:t>
            </a:r>
            <a:r>
              <a:rPr lang="en-US" dirty="0" smtClean="0"/>
              <a:t> </a:t>
            </a:r>
            <a:r>
              <a:rPr lang="en-US" dirty="0" err="1" smtClean="0"/>
              <a:t>maand</a:t>
            </a:r>
            <a:endParaRPr lang="en-US" dirty="0" smtClean="0"/>
          </a:p>
          <a:p>
            <a:pPr marL="742950" indent="-742950">
              <a:buFontTx/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smtClean="0"/>
              <a:t>Je geld </a:t>
            </a:r>
            <a:r>
              <a:rPr lang="en-US" dirty="0" err="1" smtClean="0"/>
              <a:t>groeit</a:t>
            </a:r>
            <a:r>
              <a:rPr lang="en-US" dirty="0" smtClean="0"/>
              <a:t> 7% per </a:t>
            </a:r>
            <a:r>
              <a:rPr lang="en-US" dirty="0" err="1" smtClean="0"/>
              <a:t>jaar</a:t>
            </a:r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err="1" smtClean="0"/>
              <a:t>Hoeveel</a:t>
            </a:r>
            <a:r>
              <a:rPr lang="en-US" dirty="0" smtClean="0"/>
              <a:t> geld </a:t>
            </a:r>
            <a:r>
              <a:rPr lang="en-US" dirty="0" err="1" smtClean="0"/>
              <a:t>heb</a:t>
            </a:r>
            <a:r>
              <a:rPr lang="en-US" dirty="0" smtClean="0"/>
              <a:t> je in </a:t>
            </a:r>
            <a:r>
              <a:rPr lang="en-US" dirty="0" err="1" smtClean="0"/>
              <a:t>jaar</a:t>
            </a:r>
            <a:r>
              <a:rPr lang="en-US" dirty="0" smtClean="0"/>
              <a:t> 10 ?</a:t>
            </a:r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smtClean="0"/>
              <a:t>Wat </a:t>
            </a:r>
            <a:r>
              <a:rPr lang="en-US" dirty="0" err="1" smtClean="0"/>
              <a:t>gebeurt</a:t>
            </a:r>
            <a:r>
              <a:rPr lang="en-US" dirty="0" smtClean="0"/>
              <a:t> </a:t>
            </a:r>
            <a:r>
              <a:rPr lang="en-US" dirty="0" err="1" smtClean="0"/>
              <a:t>er</a:t>
            </a:r>
            <a:r>
              <a:rPr lang="en-US" dirty="0" smtClean="0"/>
              <a:t> met je </a:t>
            </a:r>
            <a:r>
              <a:rPr lang="en-US" dirty="0" err="1" smtClean="0"/>
              <a:t>maandelijks</a:t>
            </a:r>
            <a:r>
              <a:rPr lang="en-US" dirty="0" smtClean="0"/>
              <a:t> </a:t>
            </a:r>
            <a:r>
              <a:rPr lang="en-US" dirty="0" err="1" smtClean="0"/>
              <a:t>bedrag</a:t>
            </a:r>
            <a:r>
              <a:rPr lang="en-US" dirty="0" smtClean="0"/>
              <a:t>? </a:t>
            </a:r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smtClean="0"/>
              <a:t>Wat </a:t>
            </a:r>
            <a:r>
              <a:rPr lang="en-US" dirty="0" err="1" smtClean="0"/>
              <a:t>zijn</a:t>
            </a:r>
            <a:r>
              <a:rPr lang="en-US" dirty="0" smtClean="0"/>
              <a:t> je </a:t>
            </a:r>
            <a:r>
              <a:rPr lang="en-US" dirty="0" err="1" smtClean="0"/>
              <a:t>conclusies</a:t>
            </a:r>
            <a:r>
              <a:rPr lang="en-US" dirty="0" smtClean="0"/>
              <a:t> ?</a:t>
            </a:r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err="1" smtClean="0"/>
              <a:t>Vraag</a:t>
            </a:r>
            <a:r>
              <a:rPr lang="en-US" dirty="0" smtClean="0"/>
              <a:t> </a:t>
            </a:r>
            <a:r>
              <a:rPr lang="en-US" dirty="0" err="1" smtClean="0"/>
              <a:t>hulp</a:t>
            </a:r>
            <a:r>
              <a:rPr lang="en-US" dirty="0" smtClean="0"/>
              <a:t> </a:t>
            </a:r>
            <a:r>
              <a:rPr lang="en-US" dirty="0" err="1" smtClean="0"/>
              <a:t>als</a:t>
            </a:r>
            <a:r>
              <a:rPr lang="en-US" dirty="0" smtClean="0"/>
              <a:t> je het </a:t>
            </a:r>
            <a:r>
              <a:rPr lang="en-US" dirty="0" err="1" smtClean="0"/>
              <a:t>niet</a:t>
            </a:r>
            <a:r>
              <a:rPr lang="en-US" dirty="0" smtClean="0"/>
              <a:t> </a:t>
            </a:r>
            <a:r>
              <a:rPr lang="en-US" dirty="0" err="1" smtClean="0"/>
              <a:t>begrijpt</a:t>
            </a:r>
            <a:r>
              <a:rPr lang="en-US" dirty="0" smtClean="0"/>
              <a:t>…</a:t>
            </a:r>
            <a:endParaRPr lang="en-US" dirty="0"/>
          </a:p>
          <a:p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b="62795"/>
          <a:stretch/>
        </p:blipFill>
        <p:spPr>
          <a:xfrm>
            <a:off x="12611600" y="3024115"/>
            <a:ext cx="10692538" cy="363794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8194" y="7354873"/>
            <a:ext cx="9196139" cy="49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920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" r="8"/>
          <a:stretch>
            <a:fillRect/>
          </a:stretch>
        </p:blipFill>
        <p:spPr>
          <a:xfrm>
            <a:off x="8810409" y="-327847"/>
            <a:ext cx="7177883" cy="7179085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2512" y="6851238"/>
            <a:ext cx="12635795" cy="529962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1278" y="3261695"/>
            <a:ext cx="7955033" cy="795503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6600" b="1" dirty="0" err="1" smtClean="0">
                <a:solidFill>
                  <a:schemeClr val="tx2"/>
                </a:solidFill>
                <a:latin typeface="Open Sans"/>
                <a:cs typeface="Open Sans"/>
              </a:rPr>
              <a:t>Antwoord</a:t>
            </a:r>
            <a:r>
              <a:rPr lang="en-US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 op </a:t>
            </a:r>
            <a:r>
              <a:rPr lang="en-US" sz="6600" b="1" dirty="0" err="1" smtClean="0">
                <a:solidFill>
                  <a:schemeClr val="tx2"/>
                </a:solidFill>
                <a:latin typeface="Open Sans"/>
                <a:cs typeface="Open Sans"/>
              </a:rPr>
              <a:t>oefening</a:t>
            </a:r>
            <a:r>
              <a:rPr lang="en-US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 1 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100571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Basisonderdelen van samengestelde interest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763" y="3867423"/>
            <a:ext cx="10149825" cy="640780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488291" y="2941304"/>
            <a:ext cx="10705938" cy="8217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 algn="ctr">
              <a:buAutoNum type="arabicPeriod"/>
            </a:pPr>
            <a:r>
              <a:rPr lang="en-US" sz="6600" b="1" dirty="0" err="1" smtClean="0"/>
              <a:t>Jaarlijkse</a:t>
            </a:r>
            <a:r>
              <a:rPr lang="en-US" sz="6600" b="1" dirty="0" smtClean="0"/>
              <a:t> % </a:t>
            </a:r>
            <a:r>
              <a:rPr lang="en-US" sz="6600" b="1" dirty="0" err="1" smtClean="0"/>
              <a:t>groei</a:t>
            </a:r>
            <a:r>
              <a:rPr lang="en-US" sz="6600" b="1" dirty="0" smtClean="0"/>
              <a:t> van je geld (Hoe </a:t>
            </a:r>
            <a:r>
              <a:rPr lang="en-US" sz="6600" b="1" dirty="0" err="1" smtClean="0"/>
              <a:t>snel</a:t>
            </a:r>
            <a:r>
              <a:rPr lang="en-US" sz="6600" b="1" dirty="0" smtClean="0"/>
              <a:t> </a:t>
            </a:r>
            <a:r>
              <a:rPr lang="en-US" sz="6600" b="1" dirty="0" err="1" smtClean="0"/>
              <a:t>kan</a:t>
            </a:r>
            <a:r>
              <a:rPr lang="en-US" sz="6600" b="1" dirty="0" smtClean="0"/>
              <a:t> je </a:t>
            </a:r>
            <a:r>
              <a:rPr lang="en-US" sz="6600" b="1" dirty="0" err="1" smtClean="0"/>
              <a:t>je</a:t>
            </a:r>
            <a:r>
              <a:rPr lang="en-US" sz="6600" b="1" dirty="0" smtClean="0"/>
              <a:t> geld </a:t>
            </a:r>
            <a:r>
              <a:rPr lang="en-US" sz="6600" b="1" dirty="0" err="1" smtClean="0"/>
              <a:t>laten</a:t>
            </a:r>
            <a:r>
              <a:rPr lang="en-US" sz="6600" b="1" dirty="0" smtClean="0"/>
              <a:t> </a:t>
            </a:r>
            <a:r>
              <a:rPr lang="en-US" sz="6600" b="1" dirty="0" err="1" smtClean="0"/>
              <a:t>groeien</a:t>
            </a:r>
            <a:r>
              <a:rPr lang="en-US" sz="6600" b="1" dirty="0" smtClean="0"/>
              <a:t>…)</a:t>
            </a:r>
          </a:p>
          <a:p>
            <a:pPr marL="742950" indent="-742950" algn="ctr">
              <a:buAutoNum type="arabicPeriod"/>
            </a:pPr>
            <a:endParaRPr lang="en-US" sz="6600" b="1" dirty="0"/>
          </a:p>
          <a:p>
            <a:pPr marL="742950" indent="-742950" algn="ctr">
              <a:buAutoNum type="arabicPeriod"/>
            </a:pPr>
            <a:r>
              <a:rPr lang="en-US" sz="6600" b="1" dirty="0" smtClean="0"/>
              <a:t>TIJD</a:t>
            </a:r>
          </a:p>
          <a:p>
            <a:pPr marL="742950" indent="-742950" algn="ctr">
              <a:buAutoNum type="arabicPeriod"/>
            </a:pPr>
            <a:endParaRPr lang="en-US" sz="6600" b="1" dirty="0"/>
          </a:p>
          <a:p>
            <a:pPr marL="742950" indent="-742950" algn="ctr">
              <a:buAutoNum type="arabicPeriod"/>
            </a:pPr>
            <a:r>
              <a:rPr lang="en-US" sz="6600" b="1" dirty="0" smtClean="0"/>
              <a:t>HOEVEEL VOEG JE TOE ELK JAAR?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61610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35055" y="1245622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6600" b="1" dirty="0" err="1" smtClean="0">
                <a:solidFill>
                  <a:schemeClr val="tx2"/>
                </a:solidFill>
                <a:latin typeface="Open Sans"/>
                <a:cs typeface="Open Sans"/>
              </a:rPr>
              <a:t>Waarom</a:t>
            </a:r>
            <a:r>
              <a:rPr lang="en-US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 is </a:t>
            </a:r>
            <a:r>
              <a:rPr lang="en-US" sz="6600" b="1" dirty="0" err="1" smtClean="0">
                <a:solidFill>
                  <a:schemeClr val="tx2"/>
                </a:solidFill>
                <a:latin typeface="Open Sans"/>
                <a:cs typeface="Open Sans"/>
              </a:rPr>
              <a:t>Financi</a:t>
            </a:r>
            <a:r>
              <a:rPr lang="nl-BE" sz="6600" b="1" dirty="0">
                <a:solidFill>
                  <a:schemeClr val="tx2"/>
                </a:solidFill>
                <a:latin typeface="Open Sans"/>
                <a:cs typeface="Open Sans"/>
              </a:rPr>
              <a:t>ë</a:t>
            </a:r>
            <a:r>
              <a:rPr lang="en-US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le </a:t>
            </a:r>
            <a:r>
              <a:rPr lang="en-US" sz="6600" b="1" dirty="0" err="1" smtClean="0">
                <a:solidFill>
                  <a:schemeClr val="tx2"/>
                </a:solidFill>
                <a:latin typeface="Open Sans"/>
                <a:cs typeface="Open Sans"/>
              </a:rPr>
              <a:t>Geletterdheid</a:t>
            </a:r>
            <a:r>
              <a:rPr lang="en-US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 </a:t>
            </a:r>
            <a:r>
              <a:rPr lang="en-US" sz="6600" b="1" dirty="0" err="1" smtClean="0">
                <a:solidFill>
                  <a:schemeClr val="tx2"/>
                </a:solidFill>
                <a:latin typeface="Open Sans"/>
                <a:cs typeface="Open Sans"/>
              </a:rPr>
              <a:t>belangrijk</a:t>
            </a:r>
            <a:r>
              <a:rPr lang="en-US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…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897" y="2811192"/>
            <a:ext cx="9407666" cy="626481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0755" y="3182667"/>
            <a:ext cx="10736982" cy="716148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2626" y="4657724"/>
            <a:ext cx="5378450" cy="8111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878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35055" y="1245622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Wat je </a:t>
            </a:r>
            <a:r>
              <a:rPr lang="en-US" sz="6600" b="1" dirty="0" err="1" smtClean="0">
                <a:solidFill>
                  <a:schemeClr val="tx2"/>
                </a:solidFill>
                <a:latin typeface="Open Sans"/>
                <a:cs typeface="Open Sans"/>
              </a:rPr>
              <a:t>vandaag</a:t>
            </a:r>
            <a:r>
              <a:rPr lang="en-US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 </a:t>
            </a:r>
            <a:r>
              <a:rPr lang="en-US" sz="6600" b="1" dirty="0" err="1" smtClean="0">
                <a:solidFill>
                  <a:schemeClr val="tx2"/>
                </a:solidFill>
                <a:latin typeface="Open Sans"/>
                <a:cs typeface="Open Sans"/>
              </a:rPr>
              <a:t>zal</a:t>
            </a:r>
            <a:r>
              <a:rPr lang="en-US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 </a:t>
            </a:r>
            <a:r>
              <a:rPr lang="en-US" sz="6600" b="1" dirty="0" err="1" smtClean="0">
                <a:solidFill>
                  <a:schemeClr val="tx2"/>
                </a:solidFill>
                <a:latin typeface="Open Sans"/>
                <a:cs typeface="Open Sans"/>
              </a:rPr>
              <a:t>leren</a:t>
            </a:r>
            <a:r>
              <a:rPr lang="en-US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…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75861" y="2790825"/>
            <a:ext cx="11675841" cy="12741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en-US" dirty="0" smtClean="0"/>
              <a:t>De 4 </a:t>
            </a:r>
            <a:r>
              <a:rPr lang="en-US" dirty="0" err="1" smtClean="0"/>
              <a:t>lagen</a:t>
            </a:r>
            <a:r>
              <a:rPr lang="en-US" dirty="0" smtClean="0"/>
              <a:t> van </a:t>
            </a:r>
            <a:r>
              <a:rPr lang="en-US" dirty="0" err="1" smtClean="0"/>
              <a:t>jouw</a:t>
            </a:r>
            <a:r>
              <a:rPr lang="en-US" dirty="0" smtClean="0"/>
              <a:t> </a:t>
            </a:r>
            <a:r>
              <a:rPr lang="en-US" dirty="0" err="1" smtClean="0"/>
              <a:t>financi</a:t>
            </a:r>
            <a:r>
              <a:rPr lang="nl-BE" sz="3600" dirty="0">
                <a:latin typeface="Open Sans"/>
                <a:cs typeface="Open Sans"/>
              </a:rPr>
              <a:t>ë</a:t>
            </a:r>
            <a:r>
              <a:rPr lang="en-US" dirty="0" smtClean="0"/>
              <a:t>le </a:t>
            </a:r>
            <a:r>
              <a:rPr lang="en-US" dirty="0" err="1" smtClean="0"/>
              <a:t>piramide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de </a:t>
            </a:r>
            <a:r>
              <a:rPr lang="en-US" dirty="0" err="1" smtClean="0"/>
              <a:t>creatie</a:t>
            </a:r>
            <a:r>
              <a:rPr lang="en-US" dirty="0" smtClean="0"/>
              <a:t> van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financieel</a:t>
            </a:r>
            <a:r>
              <a:rPr lang="en-US" dirty="0" smtClean="0"/>
              <a:t> plan</a:t>
            </a:r>
            <a:r>
              <a:rPr lang="en-US" dirty="0" smtClean="0"/>
              <a:t> </a:t>
            </a:r>
            <a:r>
              <a:rPr lang="en-US" dirty="0" smtClean="0"/>
              <a:t>= het </a:t>
            </a:r>
            <a:r>
              <a:rPr lang="en-US" dirty="0" err="1" smtClean="0"/>
              <a:t>meest</a:t>
            </a:r>
            <a:r>
              <a:rPr lang="en-US" dirty="0" smtClean="0"/>
              <a:t> </a:t>
            </a:r>
            <a:r>
              <a:rPr lang="en-US" dirty="0" err="1" smtClean="0"/>
              <a:t>belangrijke</a:t>
            </a:r>
            <a:r>
              <a:rPr lang="en-US" dirty="0" smtClean="0"/>
              <a:t> concept om je geld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beheren</a:t>
            </a:r>
            <a:r>
              <a:rPr lang="en-US" dirty="0" smtClean="0"/>
              <a:t>…</a:t>
            </a:r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/>
              <a:t>Wees </a:t>
            </a:r>
            <a:r>
              <a:rPr lang="en-US" dirty="0" err="1"/>
              <a:t>gelukkig</a:t>
            </a:r>
            <a:r>
              <a:rPr lang="en-US" dirty="0"/>
              <a:t> met wat je </a:t>
            </a:r>
            <a:r>
              <a:rPr lang="en-US" dirty="0" err="1"/>
              <a:t>hebt</a:t>
            </a:r>
            <a:r>
              <a:rPr lang="en-US" dirty="0"/>
              <a:t>. </a:t>
            </a:r>
            <a:r>
              <a:rPr lang="en-US" dirty="0" err="1"/>
              <a:t>Er</a:t>
            </a:r>
            <a:r>
              <a:rPr lang="en-US" dirty="0"/>
              <a:t> </a:t>
            </a:r>
            <a:r>
              <a:rPr lang="en-US" dirty="0" err="1"/>
              <a:t>zijn</a:t>
            </a:r>
            <a:r>
              <a:rPr lang="en-US" dirty="0"/>
              <a:t> </a:t>
            </a:r>
            <a:r>
              <a:rPr lang="en-US" dirty="0" err="1"/>
              <a:t>geen</a:t>
            </a:r>
            <a:r>
              <a:rPr lang="en-US" dirty="0"/>
              <a:t> </a:t>
            </a:r>
            <a:r>
              <a:rPr lang="en-US" dirty="0" err="1"/>
              <a:t>winnaars</a:t>
            </a:r>
            <a:r>
              <a:rPr lang="en-US" dirty="0"/>
              <a:t> of </a:t>
            </a:r>
            <a:r>
              <a:rPr lang="en-US" dirty="0" err="1"/>
              <a:t>verliezers</a:t>
            </a:r>
            <a:r>
              <a:rPr lang="en-US" dirty="0"/>
              <a:t> </a:t>
            </a:r>
            <a:r>
              <a:rPr lang="en-US" dirty="0" err="1"/>
              <a:t>vandaag</a:t>
            </a:r>
            <a:r>
              <a:rPr lang="en-US" dirty="0"/>
              <a:t>…</a:t>
            </a:r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/>
              <a:t>Geld is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werktuig</a:t>
            </a:r>
            <a:r>
              <a:rPr lang="en-US" dirty="0"/>
              <a:t> </a:t>
            </a:r>
            <a:r>
              <a:rPr lang="en-US" dirty="0" err="1"/>
              <a:t>dat</a:t>
            </a:r>
            <a:r>
              <a:rPr lang="en-US" dirty="0"/>
              <a:t> </a:t>
            </a:r>
            <a:r>
              <a:rPr lang="en-US" dirty="0" err="1"/>
              <a:t>voor</a:t>
            </a:r>
            <a:r>
              <a:rPr lang="en-US" dirty="0"/>
              <a:t> je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werken</a:t>
            </a:r>
            <a:r>
              <a:rPr lang="en-US" dirty="0"/>
              <a:t>. </a:t>
            </a:r>
            <a:r>
              <a:rPr lang="en-US" dirty="0" err="1"/>
              <a:t>Gebruik</a:t>
            </a:r>
            <a:r>
              <a:rPr lang="en-US" dirty="0"/>
              <a:t> het </a:t>
            </a:r>
            <a:r>
              <a:rPr lang="en-US" dirty="0" err="1"/>
              <a:t>verstandig</a:t>
            </a:r>
            <a:r>
              <a:rPr lang="en-US" dirty="0"/>
              <a:t> !</a:t>
            </a:r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err="1"/>
              <a:t>Spreek</a:t>
            </a:r>
            <a:r>
              <a:rPr lang="en-US" dirty="0"/>
              <a:t> je </a:t>
            </a:r>
            <a:r>
              <a:rPr lang="en-US" dirty="0" err="1"/>
              <a:t>mening</a:t>
            </a:r>
            <a:r>
              <a:rPr lang="en-US" dirty="0"/>
              <a:t> </a:t>
            </a:r>
            <a:r>
              <a:rPr lang="en-US" dirty="0" err="1"/>
              <a:t>uit</a:t>
            </a:r>
            <a:r>
              <a:rPr lang="en-US" dirty="0"/>
              <a:t>, </a:t>
            </a:r>
            <a:r>
              <a:rPr lang="en-US" dirty="0" err="1"/>
              <a:t>discussieer</a:t>
            </a:r>
            <a:r>
              <a:rPr lang="en-US" dirty="0"/>
              <a:t> met </a:t>
            </a:r>
            <a:r>
              <a:rPr lang="en-US" dirty="0" err="1"/>
              <a:t>elkaar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neem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besluit</a:t>
            </a:r>
            <a:r>
              <a:rPr lang="en-US" dirty="0"/>
              <a:t> maar </a:t>
            </a:r>
            <a:r>
              <a:rPr lang="en-US" dirty="0" err="1"/>
              <a:t>vooral</a:t>
            </a:r>
            <a:r>
              <a:rPr lang="en-US" dirty="0"/>
              <a:t>..</a:t>
            </a:r>
          </a:p>
          <a:p>
            <a:pPr marL="742950" indent="-742950">
              <a:buAutoNum type="arabicPeriod"/>
            </a:pPr>
            <a:endParaRPr lang="en-US" dirty="0"/>
          </a:p>
          <a:p>
            <a:pPr algn="ctr"/>
            <a:r>
              <a:rPr lang="en-US" sz="8000" b="1" dirty="0"/>
              <a:t>LEER EN MAAK PLEZIER</a:t>
            </a:r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29" r="28129"/>
          <a:stretch>
            <a:fillRect/>
          </a:stretch>
        </p:blipFill>
        <p:spPr>
          <a:xfrm>
            <a:off x="13181013" y="2790825"/>
            <a:ext cx="9483725" cy="9485313"/>
          </a:xfrm>
        </p:spPr>
      </p:pic>
    </p:spTree>
    <p:extLst>
      <p:ext uri="{BB962C8B-B14F-4D97-AF65-F5344CB8AC3E}">
        <p14:creationId xmlns:p14="http://schemas.microsoft.com/office/powerpoint/2010/main" val="398864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6600" b="1" dirty="0">
                <a:solidFill>
                  <a:schemeClr val="tx2"/>
                </a:solidFill>
                <a:latin typeface="Open Sans"/>
                <a:cs typeface="Open Sans"/>
              </a:rPr>
              <a:t>Jouw Financiële Piramide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22438" y="1685682"/>
            <a:ext cx="20942300" cy="8485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4000" dirty="0" smtClean="0">
                <a:latin typeface="Open Sans"/>
                <a:cs typeface="Open Sans"/>
              </a:rPr>
              <a:t>Vandaag leren we het belang van elke laag in de financiële piramide</a:t>
            </a:r>
            <a:endParaRPr lang="en-US" sz="4000" dirty="0">
              <a:latin typeface="Open Sans"/>
              <a:cs typeface="Open Sans"/>
            </a:endParaRPr>
          </a:p>
        </p:txBody>
      </p:sp>
      <p:grpSp>
        <p:nvGrpSpPr>
          <p:cNvPr id="30" name="Группа 77"/>
          <p:cNvGrpSpPr/>
          <p:nvPr/>
        </p:nvGrpSpPr>
        <p:grpSpPr>
          <a:xfrm>
            <a:off x="2773171" y="3220436"/>
            <a:ext cx="19312369" cy="8928330"/>
            <a:chOff x="6541653" y="6186926"/>
            <a:chExt cx="11429674" cy="5284070"/>
          </a:xfrm>
        </p:grpSpPr>
        <p:grpSp>
          <p:nvGrpSpPr>
            <p:cNvPr id="31" name="Group 6"/>
            <p:cNvGrpSpPr/>
            <p:nvPr/>
          </p:nvGrpSpPr>
          <p:grpSpPr>
            <a:xfrm>
              <a:off x="12015539" y="6186926"/>
              <a:ext cx="5955788" cy="4855191"/>
              <a:chOff x="2358218" y="2177834"/>
              <a:chExt cx="4217987" cy="3438526"/>
            </a:xfrm>
          </p:grpSpPr>
          <p:sp>
            <p:nvSpPr>
              <p:cNvPr id="48" name="Freeform 7"/>
              <p:cNvSpPr>
                <a:spLocks/>
              </p:cNvSpPr>
              <p:nvPr/>
            </p:nvSpPr>
            <p:spPr bwMode="auto">
              <a:xfrm>
                <a:off x="3858405" y="2562009"/>
                <a:ext cx="1076325" cy="879475"/>
              </a:xfrm>
              <a:custGeom>
                <a:avLst/>
                <a:gdLst>
                  <a:gd name="T0" fmla="*/ 182 w 678"/>
                  <a:gd name="T1" fmla="*/ 554 h 554"/>
                  <a:gd name="T2" fmla="*/ 678 w 678"/>
                  <a:gd name="T3" fmla="*/ 218 h 554"/>
                  <a:gd name="T4" fmla="*/ 541 w 678"/>
                  <a:gd name="T5" fmla="*/ 0 h 554"/>
                  <a:gd name="T6" fmla="*/ 0 w 678"/>
                  <a:gd name="T7" fmla="*/ 365 h 554"/>
                  <a:gd name="T8" fmla="*/ 182 w 678"/>
                  <a:gd name="T9" fmla="*/ 554 h 5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8" h="554">
                    <a:moveTo>
                      <a:pt x="182" y="554"/>
                    </a:moveTo>
                    <a:lnTo>
                      <a:pt x="678" y="218"/>
                    </a:lnTo>
                    <a:lnTo>
                      <a:pt x="541" y="0"/>
                    </a:lnTo>
                    <a:lnTo>
                      <a:pt x="0" y="365"/>
                    </a:lnTo>
                    <a:lnTo>
                      <a:pt x="182" y="554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3">
                      <a:lumMod val="75000"/>
                    </a:schemeClr>
                  </a:gs>
                  <a:gs pos="80000">
                    <a:schemeClr val="accent3"/>
                  </a:gs>
                </a:gsLst>
                <a:lin ang="10800000" scaled="1"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0"/>
              </a:p>
            </p:txBody>
          </p:sp>
          <p:sp>
            <p:nvSpPr>
              <p:cNvPr id="49" name="Freeform 8"/>
              <p:cNvSpPr>
                <a:spLocks/>
              </p:cNvSpPr>
              <p:nvPr/>
            </p:nvSpPr>
            <p:spPr bwMode="auto">
              <a:xfrm>
                <a:off x="2358218" y="4084422"/>
                <a:ext cx="3652837" cy="1531938"/>
              </a:xfrm>
              <a:custGeom>
                <a:avLst/>
                <a:gdLst>
                  <a:gd name="T0" fmla="*/ 2075 w 2301"/>
                  <a:gd name="T1" fmla="*/ 0 h 965"/>
                  <a:gd name="T2" fmla="*/ 226 w 2301"/>
                  <a:gd name="T3" fmla="*/ 593 h 965"/>
                  <a:gd name="T4" fmla="*/ 0 w 2301"/>
                  <a:gd name="T5" fmla="*/ 965 h 965"/>
                  <a:gd name="T6" fmla="*/ 2301 w 2301"/>
                  <a:gd name="T7" fmla="*/ 375 h 965"/>
                  <a:gd name="T8" fmla="*/ 2075 w 2301"/>
                  <a:gd name="T9" fmla="*/ 0 h 9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01" h="965">
                    <a:moveTo>
                      <a:pt x="2075" y="0"/>
                    </a:moveTo>
                    <a:lnTo>
                      <a:pt x="226" y="593"/>
                    </a:lnTo>
                    <a:lnTo>
                      <a:pt x="0" y="965"/>
                    </a:lnTo>
                    <a:lnTo>
                      <a:pt x="2301" y="375"/>
                    </a:lnTo>
                    <a:lnTo>
                      <a:pt x="2075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75000"/>
                    </a:schemeClr>
                  </a:gs>
                  <a:gs pos="80000">
                    <a:schemeClr val="accent1"/>
                  </a:gs>
                </a:gsLst>
                <a:lin ang="10800000" scaled="1"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0"/>
              </a:p>
            </p:txBody>
          </p:sp>
          <p:sp>
            <p:nvSpPr>
              <p:cNvPr id="50" name="Freeform 9"/>
              <p:cNvSpPr>
                <a:spLocks/>
              </p:cNvSpPr>
              <p:nvPr/>
            </p:nvSpPr>
            <p:spPr bwMode="auto">
              <a:xfrm>
                <a:off x="2929718" y="3141447"/>
                <a:ext cx="2511425" cy="1538288"/>
              </a:xfrm>
              <a:custGeom>
                <a:avLst/>
                <a:gdLst>
                  <a:gd name="T0" fmla="*/ 1352 w 1582"/>
                  <a:gd name="T1" fmla="*/ 0 h 969"/>
                  <a:gd name="T2" fmla="*/ 226 w 1582"/>
                  <a:gd name="T3" fmla="*/ 594 h 969"/>
                  <a:gd name="T4" fmla="*/ 0 w 1582"/>
                  <a:gd name="T5" fmla="*/ 969 h 969"/>
                  <a:gd name="T6" fmla="*/ 1582 w 1582"/>
                  <a:gd name="T7" fmla="*/ 379 h 969"/>
                  <a:gd name="T8" fmla="*/ 1352 w 1582"/>
                  <a:gd name="T9" fmla="*/ 0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82" h="969">
                    <a:moveTo>
                      <a:pt x="1352" y="0"/>
                    </a:moveTo>
                    <a:lnTo>
                      <a:pt x="226" y="594"/>
                    </a:lnTo>
                    <a:lnTo>
                      <a:pt x="0" y="969"/>
                    </a:lnTo>
                    <a:lnTo>
                      <a:pt x="1582" y="379"/>
                    </a:lnTo>
                    <a:lnTo>
                      <a:pt x="1352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>
                      <a:lumMod val="75000"/>
                    </a:schemeClr>
                  </a:gs>
                  <a:gs pos="80000">
                    <a:schemeClr val="accent2"/>
                  </a:gs>
                </a:gsLst>
                <a:lin ang="10800000" scaled="1"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0"/>
              </a:p>
            </p:txBody>
          </p:sp>
          <p:sp>
            <p:nvSpPr>
              <p:cNvPr id="51" name="Freeform 10"/>
              <p:cNvSpPr>
                <a:spLocks/>
              </p:cNvSpPr>
              <p:nvPr/>
            </p:nvSpPr>
            <p:spPr bwMode="auto">
              <a:xfrm>
                <a:off x="2358218" y="5025809"/>
                <a:ext cx="4217987" cy="590550"/>
              </a:xfrm>
              <a:custGeom>
                <a:avLst/>
                <a:gdLst>
                  <a:gd name="T0" fmla="*/ 226 w 2657"/>
                  <a:gd name="T1" fmla="*/ 0 h 372"/>
                  <a:gd name="T2" fmla="*/ 0 w 2657"/>
                  <a:gd name="T3" fmla="*/ 372 h 372"/>
                  <a:gd name="T4" fmla="*/ 2657 w 2657"/>
                  <a:gd name="T5" fmla="*/ 372 h 372"/>
                  <a:gd name="T6" fmla="*/ 2431 w 2657"/>
                  <a:gd name="T7" fmla="*/ 0 h 372"/>
                  <a:gd name="T8" fmla="*/ 226 w 2657"/>
                  <a:gd name="T9" fmla="*/ 0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57" h="372">
                    <a:moveTo>
                      <a:pt x="226" y="0"/>
                    </a:moveTo>
                    <a:lnTo>
                      <a:pt x="0" y="372"/>
                    </a:lnTo>
                    <a:lnTo>
                      <a:pt x="2657" y="372"/>
                    </a:lnTo>
                    <a:lnTo>
                      <a:pt x="2431" y="0"/>
                    </a:lnTo>
                    <a:lnTo>
                      <a:pt x="226" y="0"/>
                    </a:lnTo>
                    <a:close/>
                  </a:path>
                </a:pathLst>
              </a:custGeom>
              <a:gradFill>
                <a:gsLst>
                  <a:gs pos="50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10800000" scaled="1"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0" dirty="0"/>
              </a:p>
            </p:txBody>
          </p:sp>
          <p:sp>
            <p:nvSpPr>
              <p:cNvPr id="52" name="Freeform 11"/>
              <p:cNvSpPr>
                <a:spLocks/>
              </p:cNvSpPr>
              <p:nvPr/>
            </p:nvSpPr>
            <p:spPr bwMode="auto">
              <a:xfrm>
                <a:off x="3493280" y="3141447"/>
                <a:ext cx="1947862" cy="601663"/>
              </a:xfrm>
              <a:custGeom>
                <a:avLst/>
                <a:gdLst>
                  <a:gd name="T0" fmla="*/ 1227 w 1227"/>
                  <a:gd name="T1" fmla="*/ 379 h 379"/>
                  <a:gd name="T2" fmla="*/ 997 w 1227"/>
                  <a:gd name="T3" fmla="*/ 0 h 379"/>
                  <a:gd name="T4" fmla="*/ 230 w 1227"/>
                  <a:gd name="T5" fmla="*/ 0 h 379"/>
                  <a:gd name="T6" fmla="*/ 0 w 1227"/>
                  <a:gd name="T7" fmla="*/ 379 h 379"/>
                  <a:gd name="T8" fmla="*/ 1227 w 1227"/>
                  <a:gd name="T9" fmla="*/ 379 h 3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7" h="379">
                    <a:moveTo>
                      <a:pt x="1227" y="379"/>
                    </a:moveTo>
                    <a:lnTo>
                      <a:pt x="997" y="0"/>
                    </a:lnTo>
                    <a:lnTo>
                      <a:pt x="230" y="0"/>
                    </a:lnTo>
                    <a:lnTo>
                      <a:pt x="0" y="379"/>
                    </a:lnTo>
                    <a:lnTo>
                      <a:pt x="1227" y="379"/>
                    </a:lnTo>
                    <a:close/>
                  </a:path>
                </a:pathLst>
              </a:custGeom>
              <a:gradFill>
                <a:gsLst>
                  <a:gs pos="50000">
                    <a:schemeClr val="accent3"/>
                  </a:gs>
                  <a:gs pos="100000">
                    <a:schemeClr val="accent3">
                      <a:lumMod val="60000"/>
                      <a:lumOff val="40000"/>
                    </a:schemeClr>
                  </a:gs>
                </a:gsLst>
                <a:lin ang="10800000" scaled="1"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0"/>
              </a:p>
            </p:txBody>
          </p:sp>
          <p:sp>
            <p:nvSpPr>
              <p:cNvPr id="53" name="Freeform 12"/>
              <p:cNvSpPr>
                <a:spLocks/>
              </p:cNvSpPr>
              <p:nvPr/>
            </p:nvSpPr>
            <p:spPr bwMode="auto">
              <a:xfrm>
                <a:off x="2929718" y="4084422"/>
                <a:ext cx="3076575" cy="595313"/>
              </a:xfrm>
              <a:custGeom>
                <a:avLst/>
                <a:gdLst>
                  <a:gd name="T0" fmla="*/ 226 w 1938"/>
                  <a:gd name="T1" fmla="*/ 0 h 375"/>
                  <a:gd name="T2" fmla="*/ 0 w 1938"/>
                  <a:gd name="T3" fmla="*/ 375 h 375"/>
                  <a:gd name="T4" fmla="*/ 1938 w 1938"/>
                  <a:gd name="T5" fmla="*/ 375 h 375"/>
                  <a:gd name="T6" fmla="*/ 1712 w 1938"/>
                  <a:gd name="T7" fmla="*/ 0 h 375"/>
                  <a:gd name="T8" fmla="*/ 226 w 1938"/>
                  <a:gd name="T9" fmla="*/ 0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38" h="375">
                    <a:moveTo>
                      <a:pt x="226" y="0"/>
                    </a:moveTo>
                    <a:lnTo>
                      <a:pt x="0" y="375"/>
                    </a:lnTo>
                    <a:lnTo>
                      <a:pt x="1938" y="375"/>
                    </a:lnTo>
                    <a:lnTo>
                      <a:pt x="1712" y="0"/>
                    </a:lnTo>
                    <a:lnTo>
                      <a:pt x="226" y="0"/>
                    </a:lnTo>
                    <a:close/>
                  </a:path>
                </a:pathLst>
              </a:custGeom>
              <a:gradFill>
                <a:gsLst>
                  <a:gs pos="50000">
                    <a:schemeClr val="accent2"/>
                  </a:gs>
                  <a:gs pos="100000">
                    <a:schemeClr val="accent2">
                      <a:lumMod val="60000"/>
                      <a:lumOff val="40000"/>
                    </a:schemeClr>
                  </a:gs>
                </a:gsLst>
                <a:lin ang="10800000" scaled="1"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0"/>
              </a:p>
            </p:txBody>
          </p:sp>
          <p:sp>
            <p:nvSpPr>
              <p:cNvPr id="54" name="Freeform 13"/>
              <p:cNvSpPr>
                <a:spLocks/>
              </p:cNvSpPr>
              <p:nvPr/>
            </p:nvSpPr>
            <p:spPr bwMode="auto">
              <a:xfrm>
                <a:off x="4009120" y="2177834"/>
                <a:ext cx="935037" cy="730250"/>
              </a:xfrm>
              <a:custGeom>
                <a:avLst/>
                <a:gdLst>
                  <a:gd name="T0" fmla="*/ 0 w 589"/>
                  <a:gd name="T1" fmla="*/ 460 h 460"/>
                  <a:gd name="T2" fmla="*/ 589 w 589"/>
                  <a:gd name="T3" fmla="*/ 460 h 460"/>
                  <a:gd name="T4" fmla="*/ 300 w 589"/>
                  <a:gd name="T5" fmla="*/ 0 h 460"/>
                  <a:gd name="T6" fmla="*/ 0 w 589"/>
                  <a:gd name="T7" fmla="*/ 460 h 4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89" h="460">
                    <a:moveTo>
                      <a:pt x="0" y="460"/>
                    </a:moveTo>
                    <a:lnTo>
                      <a:pt x="589" y="460"/>
                    </a:lnTo>
                    <a:lnTo>
                      <a:pt x="300" y="0"/>
                    </a:lnTo>
                    <a:lnTo>
                      <a:pt x="0" y="460"/>
                    </a:lnTo>
                    <a:close/>
                  </a:path>
                </a:pathLst>
              </a:custGeom>
              <a:gradFill>
                <a:gsLst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10800000" scaled="1"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0"/>
              </a:p>
            </p:txBody>
          </p:sp>
        </p:grpSp>
        <p:sp>
          <p:nvSpPr>
            <p:cNvPr id="32" name="Rectangle 14"/>
            <p:cNvSpPr/>
            <p:nvPr/>
          </p:nvSpPr>
          <p:spPr>
            <a:xfrm>
              <a:off x="7466980" y="10542021"/>
              <a:ext cx="4642922" cy="9289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 smtClean="0">
                  <a:solidFill>
                    <a:schemeClr val="tx2">
                      <a:lumMod val="50000"/>
                    </a:schemeClr>
                  </a:solidFill>
                </a:rPr>
                <a:t>Verwezenlijk eerst jouw financiële buffer van 6 tot 18 maanden van je huidig salaris en plaats het op een spaarboekje. Raak het verder niet aan ! Dit is </a:t>
              </a:r>
              <a:r>
                <a:rPr lang="en-US" sz="2400" dirty="0">
                  <a:solidFill>
                    <a:schemeClr val="tx2">
                      <a:lumMod val="50000"/>
                    </a:schemeClr>
                  </a:solidFill>
                </a:rPr>
                <a:t>voor </a:t>
              </a:r>
              <a:r>
                <a:rPr lang="en-US" sz="2400" dirty="0" smtClean="0">
                  <a:solidFill>
                    <a:schemeClr val="tx2">
                      <a:lumMod val="50000"/>
                    </a:schemeClr>
                  </a:solidFill>
                </a:rPr>
                <a:t>onverwachte financiële tegenslagen.</a:t>
              </a:r>
              <a:endParaRPr lang="en-US" sz="2400" b="0" i="0" dirty="0">
                <a:solidFill>
                  <a:schemeClr val="tx2">
                    <a:lumMod val="50000"/>
                  </a:schemeClr>
                </a:solidFill>
                <a:effectLst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466980" y="10208258"/>
              <a:ext cx="4923930" cy="418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Jouw</a:t>
              </a:r>
              <a:r>
                <a:rPr lang="en-US" sz="4000" dirty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 </a:t>
              </a:r>
              <a:r>
                <a:rPr lang="en-US" sz="4000" dirty="0" smtClean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Financiële buffer</a:t>
              </a:r>
              <a:endParaRPr lang="en-US" sz="4000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endParaRPr>
            </a:p>
          </p:txBody>
        </p:sp>
        <p:sp>
          <p:nvSpPr>
            <p:cNvPr id="34" name="Oval 16"/>
            <p:cNvSpPr/>
            <p:nvPr/>
          </p:nvSpPr>
          <p:spPr>
            <a:xfrm>
              <a:off x="6541653" y="10208258"/>
              <a:ext cx="731520" cy="73152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0"/>
            </a:p>
          </p:txBody>
        </p:sp>
        <p:pic>
          <p:nvPicPr>
            <p:cNvPr id="35" name="Picture 1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62824" y="10421618"/>
              <a:ext cx="304800" cy="304800"/>
            </a:xfrm>
            <a:prstGeom prst="rect">
              <a:avLst/>
            </a:prstGeom>
          </p:spPr>
        </p:pic>
        <p:sp>
          <p:nvSpPr>
            <p:cNvPr id="36" name="Rectangle 18"/>
            <p:cNvSpPr/>
            <p:nvPr/>
          </p:nvSpPr>
          <p:spPr>
            <a:xfrm>
              <a:off x="8171135" y="9229905"/>
              <a:ext cx="4548560" cy="7103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 smtClean="0">
                  <a:solidFill>
                    <a:schemeClr val="tx2">
                      <a:lumMod val="50000"/>
                    </a:schemeClr>
                  </a:solidFill>
                </a:rPr>
                <a:t>Spaar een maandelijks bedrag voor je pensioen. Dit kan door een pensioenspaarfonds, pensioenspaarverzekering of een groepsverzekering bij je werkgever. </a:t>
              </a:r>
              <a:endParaRPr lang="en-US" sz="2400" b="0" i="0" dirty="0">
                <a:solidFill>
                  <a:schemeClr val="tx2">
                    <a:lumMod val="50000"/>
                  </a:schemeClr>
                </a:solidFill>
                <a:effectLst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8171135" y="8896142"/>
              <a:ext cx="4923930" cy="418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Jouw Pensioen Spaarplan</a:t>
              </a:r>
              <a:endParaRPr lang="en-US" sz="4000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endParaRPr>
            </a:p>
          </p:txBody>
        </p:sp>
        <p:sp>
          <p:nvSpPr>
            <p:cNvPr id="38" name="Oval 20"/>
            <p:cNvSpPr/>
            <p:nvPr/>
          </p:nvSpPr>
          <p:spPr>
            <a:xfrm>
              <a:off x="7245808" y="8896142"/>
              <a:ext cx="731520" cy="7315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0"/>
            </a:p>
          </p:txBody>
        </p:sp>
        <p:pic>
          <p:nvPicPr>
            <p:cNvPr id="39" name="Picture 2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66979" y="9109502"/>
              <a:ext cx="304800" cy="304800"/>
            </a:xfrm>
            <a:prstGeom prst="rect">
              <a:avLst/>
            </a:prstGeom>
          </p:spPr>
        </p:pic>
        <p:sp>
          <p:nvSpPr>
            <p:cNvPr id="40" name="Rectangle 22"/>
            <p:cNvSpPr/>
            <p:nvPr/>
          </p:nvSpPr>
          <p:spPr>
            <a:xfrm>
              <a:off x="8793848" y="7931573"/>
              <a:ext cx="4923931" cy="7103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nl-BE" sz="2400" dirty="0" smtClean="0">
                  <a:solidFill>
                    <a:schemeClr val="tx2">
                      <a:lumMod val="50000"/>
                    </a:schemeClr>
                  </a:solidFill>
                </a:rPr>
                <a:t>Spaar een vast bedrag voor een specifiek doen of droom die hebt. </a:t>
              </a:r>
              <a:r>
                <a:rPr lang="nl-BE" sz="2400" dirty="0">
                  <a:solidFill>
                    <a:schemeClr val="tx2">
                      <a:lumMod val="50000"/>
                    </a:schemeClr>
                  </a:solidFill>
                </a:rPr>
                <a:t>J</a:t>
              </a:r>
              <a:r>
                <a:rPr lang="nl-BE" sz="2400" dirty="0" smtClean="0">
                  <a:solidFill>
                    <a:schemeClr val="tx2">
                      <a:lumMod val="50000"/>
                    </a:schemeClr>
                  </a:solidFill>
                </a:rPr>
                <a:t>e kan ook geld sparen voor je kinderen of kleinkinderen. Jij beslist. </a:t>
              </a:r>
              <a:endParaRPr lang="en-US" sz="2400" b="0" i="0" dirty="0">
                <a:solidFill>
                  <a:schemeClr val="tx2">
                    <a:lumMod val="50000"/>
                  </a:schemeClr>
                </a:solidFill>
                <a:effectLst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8786963" y="7597810"/>
              <a:ext cx="5201431" cy="418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Jouw Spaarplan voor je kids of andere doelen</a:t>
              </a:r>
              <a:endParaRPr lang="en-US" sz="4000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endParaRPr>
            </a:p>
          </p:txBody>
        </p:sp>
        <p:sp>
          <p:nvSpPr>
            <p:cNvPr id="42" name="Oval 24"/>
            <p:cNvSpPr/>
            <p:nvPr/>
          </p:nvSpPr>
          <p:spPr>
            <a:xfrm>
              <a:off x="7993731" y="7597810"/>
              <a:ext cx="731520" cy="7315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0"/>
            </a:p>
          </p:txBody>
        </p:sp>
        <p:pic>
          <p:nvPicPr>
            <p:cNvPr id="43" name="Picture 2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7091" y="7811170"/>
              <a:ext cx="304800" cy="304800"/>
            </a:xfrm>
            <a:prstGeom prst="rect">
              <a:avLst/>
            </a:prstGeom>
          </p:spPr>
        </p:pic>
        <p:sp>
          <p:nvSpPr>
            <p:cNvPr id="44" name="Rectangle 26"/>
            <p:cNvSpPr/>
            <p:nvPr/>
          </p:nvSpPr>
          <p:spPr>
            <a:xfrm>
              <a:off x="9774221" y="6621907"/>
              <a:ext cx="4572388" cy="7103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nl-BE" sz="2400" dirty="0" smtClean="0">
                  <a:solidFill>
                    <a:schemeClr val="tx2">
                      <a:lumMod val="50000"/>
                    </a:schemeClr>
                  </a:solidFill>
                </a:rPr>
                <a:t>In het begin zullen je investeringen in dividend aandelen of andere activa klein zijn maar pas de juiste strategie toe en langzaam aan zal je piramide draaien</a:t>
              </a:r>
              <a:endParaRPr lang="en-US" sz="2400" b="0" i="0" dirty="0">
                <a:solidFill>
                  <a:schemeClr val="tx2">
                    <a:lumMod val="50000"/>
                  </a:schemeClr>
                </a:solidFill>
                <a:effectLst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9774222" y="6288144"/>
              <a:ext cx="4923930" cy="418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Jouw Investeringen</a:t>
              </a:r>
              <a:endParaRPr lang="en-US" sz="4000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endParaRPr>
            </a:p>
          </p:txBody>
        </p:sp>
        <p:sp>
          <p:nvSpPr>
            <p:cNvPr id="46" name="Oval 28"/>
            <p:cNvSpPr/>
            <p:nvPr/>
          </p:nvSpPr>
          <p:spPr>
            <a:xfrm>
              <a:off x="8848895" y="6288144"/>
              <a:ext cx="731520" cy="73152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0"/>
            </a:p>
          </p:txBody>
        </p:sp>
        <p:pic>
          <p:nvPicPr>
            <p:cNvPr id="47" name="Picture 2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62255" y="6518976"/>
              <a:ext cx="304800" cy="304800"/>
            </a:xfrm>
            <a:prstGeom prst="rect">
              <a:avLst/>
            </a:prstGeom>
          </p:spPr>
        </p:pic>
      </p:grpSp>
      <p:sp>
        <p:nvSpPr>
          <p:cNvPr id="55" name="Rectangle 54"/>
          <p:cNvSpPr/>
          <p:nvPr/>
        </p:nvSpPr>
        <p:spPr>
          <a:xfrm>
            <a:off x="879325" y="9746254"/>
            <a:ext cx="23031450" cy="2428435"/>
          </a:xfrm>
          <a:prstGeom prst="rect">
            <a:avLst/>
          </a:prstGeom>
          <a:noFill/>
          <a:ln w="269875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6" name="Down Arrow 55"/>
          <p:cNvSpPr/>
          <p:nvPr/>
        </p:nvSpPr>
        <p:spPr>
          <a:xfrm rot="10800000">
            <a:off x="21334503" y="4146395"/>
            <a:ext cx="1828800" cy="3987700"/>
          </a:xfrm>
          <a:prstGeom prst="downArrow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209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Wat </a:t>
            </a:r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is </a:t>
            </a:r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een Noodfonds? 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22438" y="1685682"/>
            <a:ext cx="20942300" cy="8485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4000" dirty="0" err="1" smtClean="0">
                <a:latin typeface="Open Sans"/>
                <a:cs typeface="Open Sans"/>
              </a:rPr>
              <a:t>Een</a:t>
            </a:r>
            <a:r>
              <a:rPr lang="en-US" sz="4000" dirty="0" smtClean="0">
                <a:latin typeface="Open Sans"/>
                <a:cs typeface="Open Sans"/>
              </a:rPr>
              <a:t> </a:t>
            </a:r>
            <a:r>
              <a:rPr lang="en-US" sz="4000" dirty="0" err="1" smtClean="0">
                <a:latin typeface="Open Sans"/>
                <a:cs typeface="Open Sans"/>
              </a:rPr>
              <a:t>noodfonds</a:t>
            </a:r>
            <a:r>
              <a:rPr lang="en-US" sz="4000" dirty="0" smtClean="0">
                <a:latin typeface="Open Sans"/>
                <a:cs typeface="Open Sans"/>
              </a:rPr>
              <a:t> is </a:t>
            </a:r>
            <a:r>
              <a:rPr lang="en-US" sz="4000" dirty="0" err="1" smtClean="0">
                <a:latin typeface="Open Sans"/>
                <a:cs typeface="Open Sans"/>
              </a:rPr>
              <a:t>beschikbaar</a:t>
            </a:r>
            <a:r>
              <a:rPr lang="en-US" sz="4000" dirty="0" smtClean="0">
                <a:latin typeface="Open Sans"/>
                <a:cs typeface="Open Sans"/>
              </a:rPr>
              <a:t> geld </a:t>
            </a:r>
            <a:r>
              <a:rPr lang="en-US" sz="4000" dirty="0" err="1" smtClean="0">
                <a:latin typeface="Open Sans"/>
                <a:cs typeface="Open Sans"/>
              </a:rPr>
              <a:t>dat</a:t>
            </a:r>
            <a:r>
              <a:rPr lang="en-US" sz="4000" dirty="0" smtClean="0">
                <a:latin typeface="Open Sans"/>
                <a:cs typeface="Open Sans"/>
              </a:rPr>
              <a:t> je </a:t>
            </a:r>
            <a:r>
              <a:rPr lang="en-US" sz="4000" dirty="0" err="1" smtClean="0">
                <a:latin typeface="Open Sans"/>
                <a:cs typeface="Open Sans"/>
              </a:rPr>
              <a:t>kan</a:t>
            </a:r>
            <a:r>
              <a:rPr lang="en-US" sz="4000" dirty="0" smtClean="0">
                <a:latin typeface="Open Sans"/>
                <a:cs typeface="Open Sans"/>
              </a:rPr>
              <a:t> direct </a:t>
            </a:r>
            <a:r>
              <a:rPr lang="en-US" sz="4000" dirty="0" err="1" smtClean="0">
                <a:latin typeface="Open Sans"/>
                <a:cs typeface="Open Sans"/>
              </a:rPr>
              <a:t>kan</a:t>
            </a:r>
            <a:r>
              <a:rPr lang="en-US" sz="4000" dirty="0" smtClean="0">
                <a:latin typeface="Open Sans"/>
                <a:cs typeface="Open Sans"/>
              </a:rPr>
              <a:t> </a:t>
            </a:r>
            <a:r>
              <a:rPr lang="en-US" sz="4000" dirty="0" err="1" smtClean="0">
                <a:latin typeface="Open Sans"/>
                <a:cs typeface="Open Sans"/>
              </a:rPr>
              <a:t>gebruiken</a:t>
            </a:r>
            <a:r>
              <a:rPr lang="en-US" sz="4000" dirty="0" smtClean="0">
                <a:latin typeface="Open Sans"/>
                <a:cs typeface="Open Sans"/>
              </a:rPr>
              <a:t> </a:t>
            </a:r>
            <a:r>
              <a:rPr lang="en-US" sz="4000" dirty="0" err="1" smtClean="0">
                <a:latin typeface="Open Sans"/>
                <a:cs typeface="Open Sans"/>
              </a:rPr>
              <a:t>bij</a:t>
            </a:r>
            <a:r>
              <a:rPr lang="en-US" sz="4000" dirty="0" smtClean="0">
                <a:latin typeface="Open Sans"/>
                <a:cs typeface="Open Sans"/>
              </a:rPr>
              <a:t> </a:t>
            </a:r>
            <a:r>
              <a:rPr lang="en-US" sz="4000" dirty="0" err="1" smtClean="0">
                <a:latin typeface="Open Sans"/>
                <a:cs typeface="Open Sans"/>
              </a:rPr>
              <a:t>zware</a:t>
            </a:r>
            <a:r>
              <a:rPr lang="en-US" sz="4000" dirty="0" smtClean="0">
                <a:latin typeface="Open Sans"/>
                <a:cs typeface="Open Sans"/>
              </a:rPr>
              <a:t> </a:t>
            </a:r>
            <a:r>
              <a:rPr lang="en-US" sz="4000" dirty="0" err="1" smtClean="0">
                <a:latin typeface="Open Sans"/>
                <a:cs typeface="Open Sans"/>
              </a:rPr>
              <a:t>problemen</a:t>
            </a:r>
            <a:r>
              <a:rPr lang="en-US" sz="4000" dirty="0" smtClean="0">
                <a:latin typeface="Open Sans"/>
                <a:cs typeface="Open Sans"/>
              </a:rPr>
              <a:t>….</a:t>
            </a:r>
            <a:endParaRPr lang="en-US" sz="4000" dirty="0">
              <a:latin typeface="Open Sans"/>
              <a:cs typeface="Open San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371338" y="3158641"/>
            <a:ext cx="9532264" cy="106798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Voorbeelden</a:t>
            </a:r>
            <a:endParaRPr lang="en-US" dirty="0" smtClean="0"/>
          </a:p>
          <a:p>
            <a:pPr algn="ctr"/>
            <a:endParaRPr lang="en-US" dirty="0"/>
          </a:p>
          <a:p>
            <a:pPr marL="742950" indent="-742950" algn="ctr">
              <a:buAutoNum type="arabicPeriod"/>
            </a:pPr>
            <a:r>
              <a:rPr lang="en-US" dirty="0" err="1" smtClean="0"/>
              <a:t>Jouw</a:t>
            </a:r>
            <a:r>
              <a:rPr lang="en-US" dirty="0" smtClean="0"/>
              <a:t> auto </a:t>
            </a:r>
            <a:r>
              <a:rPr lang="en-US" dirty="0" err="1" smtClean="0"/>
              <a:t>heeft</a:t>
            </a:r>
            <a:r>
              <a:rPr lang="en-US" dirty="0" smtClean="0"/>
              <a:t>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groot</a:t>
            </a:r>
            <a:r>
              <a:rPr lang="en-US" dirty="0" smtClean="0"/>
              <a:t> </a:t>
            </a:r>
            <a:r>
              <a:rPr lang="en-US" dirty="0" err="1" smtClean="0"/>
              <a:t>probleem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moet</a:t>
            </a:r>
            <a:r>
              <a:rPr lang="en-US" dirty="0" smtClean="0"/>
              <a:t> </a:t>
            </a:r>
            <a:r>
              <a:rPr lang="en-US" dirty="0" err="1" smtClean="0"/>
              <a:t>hersteld</a:t>
            </a:r>
            <a:r>
              <a:rPr lang="en-US" dirty="0" smtClean="0"/>
              <a:t> </a:t>
            </a:r>
            <a:r>
              <a:rPr lang="en-US" dirty="0" err="1" smtClean="0"/>
              <a:t>worden</a:t>
            </a:r>
            <a:r>
              <a:rPr lang="en-US" dirty="0" smtClean="0"/>
              <a:t> </a:t>
            </a:r>
            <a:r>
              <a:rPr lang="en-US" dirty="0" err="1" smtClean="0"/>
              <a:t>tegen</a:t>
            </a:r>
            <a:r>
              <a:rPr lang="en-US" dirty="0" smtClean="0"/>
              <a:t>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grote</a:t>
            </a:r>
            <a:r>
              <a:rPr lang="en-US" dirty="0" smtClean="0"/>
              <a:t> </a:t>
            </a:r>
            <a:r>
              <a:rPr lang="en-US" dirty="0" err="1" smtClean="0"/>
              <a:t>kost</a:t>
            </a:r>
            <a:r>
              <a:rPr lang="en-US" dirty="0" smtClean="0"/>
              <a:t> in de garage…</a:t>
            </a:r>
            <a:endParaRPr lang="en-US" dirty="0" smtClean="0"/>
          </a:p>
          <a:p>
            <a:pPr marL="742950" indent="-742950" algn="ctr">
              <a:buAutoNum type="arabicPeriod"/>
            </a:pPr>
            <a:endParaRPr lang="en-US" dirty="0"/>
          </a:p>
          <a:p>
            <a:pPr marL="742950" indent="-742950" algn="ctr">
              <a:buAutoNum type="arabicPeriod"/>
            </a:pPr>
            <a:r>
              <a:rPr lang="en-US" dirty="0" smtClean="0"/>
              <a:t>Je </a:t>
            </a:r>
            <a:r>
              <a:rPr lang="en-US" dirty="0" err="1" smtClean="0"/>
              <a:t>moet</a:t>
            </a:r>
            <a:r>
              <a:rPr lang="en-US" dirty="0" smtClean="0"/>
              <a:t> </a:t>
            </a:r>
            <a:r>
              <a:rPr lang="en-US" dirty="0" err="1" smtClean="0"/>
              <a:t>naar</a:t>
            </a:r>
            <a:r>
              <a:rPr lang="en-US" dirty="0" smtClean="0"/>
              <a:t> het </a:t>
            </a:r>
            <a:r>
              <a:rPr lang="en-US" dirty="0" err="1" smtClean="0"/>
              <a:t>ziekenhuis</a:t>
            </a:r>
            <a:r>
              <a:rPr lang="en-US" dirty="0" smtClean="0"/>
              <a:t> </a:t>
            </a:r>
            <a:r>
              <a:rPr lang="en-US" dirty="0" err="1" smtClean="0"/>
              <a:t>voor</a:t>
            </a:r>
            <a:r>
              <a:rPr lang="en-US" dirty="0" smtClean="0"/>
              <a:t>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dringende</a:t>
            </a:r>
            <a:r>
              <a:rPr lang="en-US" dirty="0" smtClean="0"/>
              <a:t> </a:t>
            </a:r>
            <a:r>
              <a:rPr lang="en-US" dirty="0" err="1" smtClean="0"/>
              <a:t>operatie</a:t>
            </a:r>
            <a:r>
              <a:rPr lang="en-US" dirty="0" smtClean="0"/>
              <a:t> </a:t>
            </a:r>
            <a:r>
              <a:rPr lang="en-US" dirty="0" err="1" smtClean="0"/>
              <a:t>zoals</a:t>
            </a:r>
            <a:r>
              <a:rPr lang="en-US" dirty="0" smtClean="0"/>
              <a:t> </a:t>
            </a:r>
            <a:r>
              <a:rPr lang="en-US" dirty="0" err="1" smtClean="0"/>
              <a:t>een</a:t>
            </a:r>
            <a:r>
              <a:rPr lang="en-US" dirty="0" smtClean="0"/>
              <a:t> appendicitis</a:t>
            </a:r>
            <a:endParaRPr lang="en-US" dirty="0"/>
          </a:p>
          <a:p>
            <a:pPr marL="742950" indent="-742950" algn="ctr">
              <a:buAutoNum type="arabicPeriod"/>
            </a:pPr>
            <a:r>
              <a:rPr lang="en-US" dirty="0" err="1" smtClean="0"/>
              <a:t>Jouw</a:t>
            </a:r>
            <a:r>
              <a:rPr lang="en-US" dirty="0" smtClean="0"/>
              <a:t> </a:t>
            </a:r>
            <a:r>
              <a:rPr lang="en-US" dirty="0" err="1" smtClean="0"/>
              <a:t>wasmachine</a:t>
            </a:r>
            <a:r>
              <a:rPr lang="en-US" dirty="0" smtClean="0"/>
              <a:t> </a:t>
            </a:r>
            <a:r>
              <a:rPr lang="en-US" dirty="0" err="1" smtClean="0"/>
              <a:t>begeeft</a:t>
            </a:r>
            <a:r>
              <a:rPr lang="en-US" dirty="0" smtClean="0"/>
              <a:t> het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niet</a:t>
            </a:r>
            <a:r>
              <a:rPr lang="en-US" dirty="0" smtClean="0"/>
              <a:t> </a:t>
            </a:r>
            <a:r>
              <a:rPr lang="en-US" dirty="0" err="1" smtClean="0"/>
              <a:t>hersteld</a:t>
            </a:r>
            <a:r>
              <a:rPr lang="en-US" dirty="0" smtClean="0"/>
              <a:t> </a:t>
            </a:r>
            <a:r>
              <a:rPr lang="en-US" dirty="0" err="1" smtClean="0"/>
              <a:t>worde</a:t>
            </a:r>
            <a:r>
              <a:rPr lang="en-US" dirty="0" err="1" smtClean="0"/>
              <a:t>n</a:t>
            </a:r>
            <a:r>
              <a:rPr lang="en-US" dirty="0" smtClean="0"/>
              <a:t>. Je </a:t>
            </a:r>
            <a:r>
              <a:rPr lang="en-US" dirty="0" err="1" smtClean="0"/>
              <a:t>moet</a:t>
            </a:r>
            <a:r>
              <a:rPr lang="en-US" dirty="0" smtClean="0"/>
              <a:t>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nieuwe</a:t>
            </a:r>
            <a:r>
              <a:rPr lang="en-US" dirty="0" smtClean="0"/>
              <a:t> </a:t>
            </a:r>
            <a:r>
              <a:rPr lang="en-US" dirty="0" err="1" smtClean="0"/>
              <a:t>kopen</a:t>
            </a:r>
            <a:r>
              <a:rPr lang="en-US" dirty="0" smtClean="0"/>
              <a:t>…</a:t>
            </a:r>
            <a:r>
              <a:rPr lang="en-US" dirty="0" err="1" smtClean="0"/>
              <a:t>onverwachte</a:t>
            </a:r>
            <a:r>
              <a:rPr lang="en-US" dirty="0" smtClean="0"/>
              <a:t> </a:t>
            </a:r>
            <a:r>
              <a:rPr lang="en-US" dirty="0" err="1" smtClean="0"/>
              <a:t>grote</a:t>
            </a:r>
            <a:r>
              <a:rPr lang="en-US" dirty="0" smtClean="0"/>
              <a:t> </a:t>
            </a:r>
            <a:r>
              <a:rPr lang="en-US" dirty="0" err="1" smtClean="0"/>
              <a:t>kosten</a:t>
            </a:r>
            <a:endParaRPr lang="en-US" dirty="0"/>
          </a:p>
          <a:p>
            <a:pPr marL="742950" indent="-742950" algn="ctr">
              <a:buAutoNum type="arabicPeriod"/>
            </a:pPr>
            <a:r>
              <a:rPr lang="en-US" dirty="0" smtClean="0"/>
              <a:t>Huis </a:t>
            </a:r>
            <a:r>
              <a:rPr lang="en-US" dirty="0" err="1" smtClean="0"/>
              <a:t>onderhoudskosten</a:t>
            </a:r>
            <a:r>
              <a:rPr lang="en-US" dirty="0" smtClean="0"/>
              <a:t> </a:t>
            </a:r>
            <a:r>
              <a:rPr lang="en-US" dirty="0" err="1" smtClean="0"/>
              <a:t>zoals</a:t>
            </a:r>
            <a:r>
              <a:rPr lang="en-US" dirty="0" smtClean="0"/>
              <a:t>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dak</a:t>
            </a:r>
            <a:r>
              <a:rPr lang="en-US" dirty="0" smtClean="0"/>
              <a:t> </a:t>
            </a:r>
            <a:r>
              <a:rPr lang="en-US" dirty="0" err="1" smtClean="0"/>
              <a:t>dat</a:t>
            </a:r>
            <a:r>
              <a:rPr lang="en-US" dirty="0" smtClean="0"/>
              <a:t> plots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lek</a:t>
            </a:r>
            <a:r>
              <a:rPr lang="en-US" dirty="0" smtClean="0"/>
              <a:t> </a:t>
            </a:r>
            <a:r>
              <a:rPr lang="en-US" dirty="0" err="1" smtClean="0"/>
              <a:t>heeft</a:t>
            </a:r>
            <a:r>
              <a:rPr lang="en-US" dirty="0" smtClean="0"/>
              <a:t>..</a:t>
            </a:r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846328" y="9640388"/>
            <a:ext cx="9612330" cy="3739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5400" dirty="0" smtClean="0"/>
          </a:p>
          <a:p>
            <a:pPr algn="ctr"/>
            <a:endParaRPr lang="en-US" sz="5400" dirty="0"/>
          </a:p>
          <a:p>
            <a:pPr algn="ctr"/>
            <a:endParaRPr lang="en-US" dirty="0" smtClean="0"/>
          </a:p>
          <a:p>
            <a:pPr marL="742950" indent="-742950" algn="ctr">
              <a:buAutoNum type="arabicPeriod"/>
            </a:pPr>
            <a:endParaRPr lang="en-US" dirty="0"/>
          </a:p>
          <a:p>
            <a:pPr marL="742950" indent="-742950" algn="ctr">
              <a:buAutoNum type="arabicPeriod"/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59" y="2815109"/>
            <a:ext cx="4850098" cy="253821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8438" y="6358100"/>
            <a:ext cx="10408110" cy="6053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503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Hoeveel geld heb je nodig in je Noodfonds? 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22438" y="1685682"/>
            <a:ext cx="20942300" cy="8485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4000" dirty="0" smtClean="0">
                <a:latin typeface="Open Sans"/>
                <a:cs typeface="Open Sans"/>
              </a:rPr>
              <a:t>Het </a:t>
            </a:r>
            <a:r>
              <a:rPr lang="en-US" sz="4000" dirty="0" err="1" smtClean="0">
                <a:latin typeface="Open Sans"/>
                <a:cs typeface="Open Sans"/>
              </a:rPr>
              <a:t>beschikbaar</a:t>
            </a:r>
            <a:r>
              <a:rPr lang="en-US" sz="4000" dirty="0" smtClean="0">
                <a:latin typeface="Open Sans"/>
                <a:cs typeface="Open Sans"/>
              </a:rPr>
              <a:t> geld in je </a:t>
            </a:r>
            <a:r>
              <a:rPr lang="en-US" sz="4000" dirty="0" err="1" smtClean="0">
                <a:latin typeface="Open Sans"/>
                <a:cs typeface="Open Sans"/>
              </a:rPr>
              <a:t>noodfonds</a:t>
            </a:r>
            <a:r>
              <a:rPr lang="en-US" sz="4000" dirty="0" smtClean="0">
                <a:latin typeface="Open Sans"/>
                <a:cs typeface="Open Sans"/>
              </a:rPr>
              <a:t> </a:t>
            </a:r>
            <a:r>
              <a:rPr lang="en-US" sz="4000" dirty="0" smtClean="0">
                <a:latin typeface="Open Sans"/>
                <a:cs typeface="Open Sans"/>
              </a:rPr>
              <a:t>is </a:t>
            </a:r>
            <a:r>
              <a:rPr lang="en-US" sz="4000" dirty="0" err="1" smtClean="0">
                <a:latin typeface="Open Sans"/>
                <a:cs typeface="Open Sans"/>
              </a:rPr>
              <a:t>een</a:t>
            </a:r>
            <a:r>
              <a:rPr lang="en-US" sz="4000" dirty="0" smtClean="0">
                <a:latin typeface="Open Sans"/>
                <a:cs typeface="Open Sans"/>
              </a:rPr>
              <a:t> </a:t>
            </a:r>
            <a:r>
              <a:rPr lang="en-US" sz="4000" dirty="0" err="1" smtClean="0">
                <a:latin typeface="Open Sans"/>
                <a:cs typeface="Open Sans"/>
              </a:rPr>
              <a:t>veelvoud</a:t>
            </a:r>
            <a:r>
              <a:rPr lang="en-US" sz="4000" dirty="0" smtClean="0">
                <a:latin typeface="Open Sans"/>
                <a:cs typeface="Open Sans"/>
              </a:rPr>
              <a:t> van je </a:t>
            </a:r>
            <a:r>
              <a:rPr lang="en-US" sz="4000" dirty="0" err="1" smtClean="0">
                <a:latin typeface="Open Sans"/>
                <a:cs typeface="Open Sans"/>
              </a:rPr>
              <a:t>maandelijks</a:t>
            </a:r>
            <a:r>
              <a:rPr lang="en-US" sz="4000" dirty="0" smtClean="0">
                <a:latin typeface="Open Sans"/>
                <a:cs typeface="Open Sans"/>
              </a:rPr>
              <a:t> </a:t>
            </a:r>
            <a:r>
              <a:rPr lang="en-US" sz="4000" dirty="0" err="1" smtClean="0">
                <a:latin typeface="Open Sans"/>
                <a:cs typeface="Open Sans"/>
              </a:rPr>
              <a:t>salaris</a:t>
            </a:r>
            <a:endParaRPr lang="en-US" sz="4000" dirty="0">
              <a:latin typeface="Open Sans"/>
              <a:cs typeface="Open San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3923" y="2815109"/>
            <a:ext cx="8780595" cy="697179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965964" y="2844846"/>
            <a:ext cx="11342791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 smtClean="0"/>
              <a:t>JE HEBT 6 TOT </a:t>
            </a:r>
            <a:r>
              <a:rPr lang="en-US" sz="4400" b="1" dirty="0" smtClean="0"/>
              <a:t>14 </a:t>
            </a:r>
            <a:r>
              <a:rPr lang="en-US" sz="4400" b="1" dirty="0" smtClean="0"/>
              <a:t>MAANDEN VAN JE MAANDELIJKS SALARIS NODIG</a:t>
            </a:r>
          </a:p>
          <a:p>
            <a:pPr algn="ctr"/>
            <a:r>
              <a:rPr lang="en-US" sz="4400" b="1" dirty="0" smtClean="0"/>
              <a:t>OP EEN BANKREKENING!!</a:t>
            </a:r>
            <a:endParaRPr lang="en-US" sz="4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881743" y="5131836"/>
            <a:ext cx="12427012" cy="7371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Voorbeeld</a:t>
            </a:r>
            <a:endParaRPr lang="en-US" dirty="0" smtClean="0"/>
          </a:p>
          <a:p>
            <a:pPr algn="ctr"/>
            <a:endParaRPr lang="en-US" dirty="0"/>
          </a:p>
          <a:p>
            <a:pPr marL="742950" indent="-742950" algn="ctr">
              <a:buAutoNum type="arabicPeriod"/>
            </a:pPr>
            <a:r>
              <a:rPr lang="en-US" dirty="0" smtClean="0"/>
              <a:t>Je </a:t>
            </a:r>
            <a:r>
              <a:rPr lang="en-US" dirty="0" err="1" smtClean="0"/>
              <a:t>hebt</a:t>
            </a:r>
            <a:r>
              <a:rPr lang="en-US" dirty="0" smtClean="0"/>
              <a:t> </a:t>
            </a:r>
            <a:r>
              <a:rPr lang="en-US" dirty="0" smtClean="0"/>
              <a:t>1500 euro </a:t>
            </a:r>
            <a:r>
              <a:rPr lang="en-US" dirty="0" err="1" smtClean="0"/>
              <a:t>netto</a:t>
            </a:r>
            <a:r>
              <a:rPr lang="en-US" dirty="0" smtClean="0"/>
              <a:t> </a:t>
            </a:r>
            <a:r>
              <a:rPr lang="en-US" dirty="0" err="1" smtClean="0"/>
              <a:t>salaris</a:t>
            </a:r>
            <a:endParaRPr lang="en-US" dirty="0" smtClean="0"/>
          </a:p>
          <a:p>
            <a:pPr marL="742950" indent="-742950" algn="ctr">
              <a:buAutoNum type="arabicPeriod"/>
            </a:pPr>
            <a:endParaRPr lang="en-US" dirty="0"/>
          </a:p>
          <a:p>
            <a:pPr marL="742950" indent="-742950" algn="ctr">
              <a:buAutoNum type="arabicPeriod"/>
            </a:pPr>
            <a:r>
              <a:rPr lang="en-US" dirty="0" smtClean="0"/>
              <a:t>Je bent</a:t>
            </a:r>
            <a:r>
              <a:rPr lang="en-US" dirty="0" smtClean="0"/>
              <a:t> </a:t>
            </a:r>
            <a:r>
              <a:rPr lang="en-US" dirty="0" smtClean="0"/>
              <a:t>21 </a:t>
            </a:r>
            <a:r>
              <a:rPr lang="en-US" dirty="0" err="1" smtClean="0"/>
              <a:t>jaar</a:t>
            </a:r>
            <a:r>
              <a:rPr lang="en-US" dirty="0" smtClean="0"/>
              <a:t> oud</a:t>
            </a:r>
            <a:endParaRPr lang="en-US" dirty="0" smtClean="0"/>
          </a:p>
          <a:p>
            <a:pPr marL="742950" indent="-742950" algn="ctr">
              <a:buAutoNum type="arabicPeriod"/>
            </a:pPr>
            <a:endParaRPr lang="en-US" dirty="0"/>
          </a:p>
          <a:p>
            <a:pPr marL="742950" indent="-742950" algn="ctr">
              <a:buAutoNum type="arabicPeriod"/>
            </a:pPr>
            <a:r>
              <a:rPr lang="en-US" dirty="0" smtClean="0"/>
              <a:t>Je </a:t>
            </a:r>
            <a:r>
              <a:rPr lang="en-US" dirty="0" err="1" smtClean="0"/>
              <a:t>moet</a:t>
            </a:r>
            <a:r>
              <a:rPr lang="en-US" dirty="0" smtClean="0"/>
              <a:t> </a:t>
            </a:r>
            <a:r>
              <a:rPr lang="en-US" dirty="0" smtClean="0"/>
              <a:t>9.000 euro </a:t>
            </a:r>
            <a:r>
              <a:rPr lang="en-US" dirty="0" err="1" smtClean="0"/>
              <a:t>sparen</a:t>
            </a:r>
            <a:r>
              <a:rPr lang="en-US" dirty="0" smtClean="0"/>
              <a:t> </a:t>
            </a:r>
            <a:r>
              <a:rPr lang="en-US" dirty="0" err="1" smtClean="0"/>
              <a:t>als</a:t>
            </a:r>
            <a:r>
              <a:rPr lang="en-US" dirty="0" smtClean="0"/>
              <a:t> star </a:t>
            </a:r>
            <a:r>
              <a:rPr lang="en-US" dirty="0" err="1" smtClean="0"/>
              <a:t>noodfonds</a:t>
            </a:r>
            <a:endParaRPr lang="en-US" dirty="0" smtClean="0"/>
          </a:p>
          <a:p>
            <a:pPr marL="742950" indent="-742950" algn="ctr">
              <a:buAutoNum type="arabicPeriod"/>
            </a:pPr>
            <a:endParaRPr lang="en-US" dirty="0"/>
          </a:p>
          <a:p>
            <a:pPr marL="742950" indent="-742950" algn="ctr">
              <a:buAutoNum type="arabicPeriod"/>
            </a:pPr>
            <a:r>
              <a:rPr lang="en-US" dirty="0" err="1" smtClean="0"/>
              <a:t>Wanneer</a:t>
            </a:r>
            <a:r>
              <a:rPr lang="en-US" dirty="0" smtClean="0"/>
              <a:t> je </a:t>
            </a:r>
            <a:r>
              <a:rPr lang="en-US" dirty="0" err="1" smtClean="0"/>
              <a:t>trouwt</a:t>
            </a:r>
            <a:r>
              <a:rPr lang="en-US" dirty="0" smtClean="0"/>
              <a:t> of je </a:t>
            </a:r>
            <a:r>
              <a:rPr lang="en-US" dirty="0" err="1" smtClean="0"/>
              <a:t>hebt</a:t>
            </a:r>
            <a:r>
              <a:rPr lang="en-US" dirty="0" smtClean="0"/>
              <a:t> </a:t>
            </a:r>
            <a:r>
              <a:rPr lang="en-US" dirty="0" err="1" smtClean="0"/>
              <a:t>kinderen</a:t>
            </a:r>
            <a:r>
              <a:rPr lang="en-US" dirty="0" smtClean="0"/>
              <a:t>, </a:t>
            </a:r>
            <a:r>
              <a:rPr lang="en-US" dirty="0" err="1" smtClean="0"/>
              <a:t>kan</a:t>
            </a:r>
            <a:r>
              <a:rPr lang="en-US" dirty="0" smtClean="0"/>
              <a:t> je </a:t>
            </a:r>
            <a:r>
              <a:rPr lang="en-US" dirty="0" err="1" smtClean="0"/>
              <a:t>je</a:t>
            </a:r>
            <a:r>
              <a:rPr lang="en-US" dirty="0" smtClean="0"/>
              <a:t> </a:t>
            </a:r>
            <a:r>
              <a:rPr lang="en-US" dirty="0" err="1" smtClean="0"/>
              <a:t>noodfonds</a:t>
            </a:r>
            <a:r>
              <a:rPr lang="en-US" dirty="0" smtClean="0"/>
              <a:t> tot 14x </a:t>
            </a:r>
            <a:r>
              <a:rPr lang="en-US" dirty="0" err="1" smtClean="0"/>
              <a:t>jouw</a:t>
            </a:r>
            <a:r>
              <a:rPr lang="en-US" dirty="0" smtClean="0"/>
              <a:t> </a:t>
            </a:r>
            <a:r>
              <a:rPr lang="en-US" dirty="0" err="1" smtClean="0"/>
              <a:t>salaris</a:t>
            </a:r>
            <a:r>
              <a:rPr lang="en-US" dirty="0" smtClean="0"/>
              <a:t> </a:t>
            </a:r>
            <a:r>
              <a:rPr lang="en-US" dirty="0" err="1" smtClean="0"/>
              <a:t>laten</a:t>
            </a:r>
            <a:r>
              <a:rPr lang="en-US" dirty="0" smtClean="0"/>
              <a:t> </a:t>
            </a:r>
            <a:r>
              <a:rPr lang="en-US" dirty="0" err="1" smtClean="0"/>
              <a:t>groeien</a:t>
            </a:r>
            <a:r>
              <a:rPr lang="en-US" dirty="0" smtClean="0"/>
              <a:t>  </a:t>
            </a:r>
            <a:r>
              <a:rPr lang="en-US" dirty="0" smtClean="0"/>
              <a:t>!</a:t>
            </a:r>
          </a:p>
          <a:p>
            <a:pPr marL="742950" indent="-742950">
              <a:buAutoNum type="arabicPeriod"/>
            </a:pP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38332" y="10067774"/>
            <a:ext cx="5715000" cy="299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905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6600" b="1" dirty="0">
                <a:solidFill>
                  <a:schemeClr val="tx2"/>
                </a:solidFill>
                <a:latin typeface="Open Sans"/>
                <a:cs typeface="Open Sans"/>
              </a:rPr>
              <a:t>Jouw Financiële Piramide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22438" y="1685682"/>
            <a:ext cx="20942300" cy="8485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4000" dirty="0" smtClean="0">
                <a:latin typeface="Open Sans"/>
                <a:cs typeface="Open Sans"/>
              </a:rPr>
              <a:t>Vandaag leren we het belang van elke laag in de financiële piramide</a:t>
            </a:r>
            <a:endParaRPr lang="en-US" sz="4000" dirty="0">
              <a:latin typeface="Open Sans"/>
              <a:cs typeface="Open Sans"/>
            </a:endParaRPr>
          </a:p>
        </p:txBody>
      </p:sp>
      <p:grpSp>
        <p:nvGrpSpPr>
          <p:cNvPr id="30" name="Группа 77"/>
          <p:cNvGrpSpPr/>
          <p:nvPr/>
        </p:nvGrpSpPr>
        <p:grpSpPr>
          <a:xfrm>
            <a:off x="2773171" y="3220436"/>
            <a:ext cx="19312369" cy="8928330"/>
            <a:chOff x="6541653" y="6186926"/>
            <a:chExt cx="11429674" cy="5284070"/>
          </a:xfrm>
        </p:grpSpPr>
        <p:grpSp>
          <p:nvGrpSpPr>
            <p:cNvPr id="31" name="Group 6"/>
            <p:cNvGrpSpPr/>
            <p:nvPr/>
          </p:nvGrpSpPr>
          <p:grpSpPr>
            <a:xfrm>
              <a:off x="12015539" y="6186926"/>
              <a:ext cx="5955788" cy="4855191"/>
              <a:chOff x="2358218" y="2177834"/>
              <a:chExt cx="4217987" cy="3438526"/>
            </a:xfrm>
          </p:grpSpPr>
          <p:sp>
            <p:nvSpPr>
              <p:cNvPr id="48" name="Freeform 7"/>
              <p:cNvSpPr>
                <a:spLocks/>
              </p:cNvSpPr>
              <p:nvPr/>
            </p:nvSpPr>
            <p:spPr bwMode="auto">
              <a:xfrm>
                <a:off x="3858405" y="2562009"/>
                <a:ext cx="1076325" cy="879475"/>
              </a:xfrm>
              <a:custGeom>
                <a:avLst/>
                <a:gdLst>
                  <a:gd name="T0" fmla="*/ 182 w 678"/>
                  <a:gd name="T1" fmla="*/ 554 h 554"/>
                  <a:gd name="T2" fmla="*/ 678 w 678"/>
                  <a:gd name="T3" fmla="*/ 218 h 554"/>
                  <a:gd name="T4" fmla="*/ 541 w 678"/>
                  <a:gd name="T5" fmla="*/ 0 h 554"/>
                  <a:gd name="T6" fmla="*/ 0 w 678"/>
                  <a:gd name="T7" fmla="*/ 365 h 554"/>
                  <a:gd name="T8" fmla="*/ 182 w 678"/>
                  <a:gd name="T9" fmla="*/ 554 h 5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8" h="554">
                    <a:moveTo>
                      <a:pt x="182" y="554"/>
                    </a:moveTo>
                    <a:lnTo>
                      <a:pt x="678" y="218"/>
                    </a:lnTo>
                    <a:lnTo>
                      <a:pt x="541" y="0"/>
                    </a:lnTo>
                    <a:lnTo>
                      <a:pt x="0" y="365"/>
                    </a:lnTo>
                    <a:lnTo>
                      <a:pt x="182" y="554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3">
                      <a:lumMod val="75000"/>
                    </a:schemeClr>
                  </a:gs>
                  <a:gs pos="80000">
                    <a:schemeClr val="accent3"/>
                  </a:gs>
                </a:gsLst>
                <a:lin ang="10800000" scaled="1"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0"/>
              </a:p>
            </p:txBody>
          </p:sp>
          <p:sp>
            <p:nvSpPr>
              <p:cNvPr id="49" name="Freeform 8"/>
              <p:cNvSpPr>
                <a:spLocks/>
              </p:cNvSpPr>
              <p:nvPr/>
            </p:nvSpPr>
            <p:spPr bwMode="auto">
              <a:xfrm>
                <a:off x="2358218" y="4084422"/>
                <a:ext cx="3652837" cy="1531938"/>
              </a:xfrm>
              <a:custGeom>
                <a:avLst/>
                <a:gdLst>
                  <a:gd name="T0" fmla="*/ 2075 w 2301"/>
                  <a:gd name="T1" fmla="*/ 0 h 965"/>
                  <a:gd name="T2" fmla="*/ 226 w 2301"/>
                  <a:gd name="T3" fmla="*/ 593 h 965"/>
                  <a:gd name="T4" fmla="*/ 0 w 2301"/>
                  <a:gd name="T5" fmla="*/ 965 h 965"/>
                  <a:gd name="T6" fmla="*/ 2301 w 2301"/>
                  <a:gd name="T7" fmla="*/ 375 h 965"/>
                  <a:gd name="T8" fmla="*/ 2075 w 2301"/>
                  <a:gd name="T9" fmla="*/ 0 h 9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01" h="965">
                    <a:moveTo>
                      <a:pt x="2075" y="0"/>
                    </a:moveTo>
                    <a:lnTo>
                      <a:pt x="226" y="593"/>
                    </a:lnTo>
                    <a:lnTo>
                      <a:pt x="0" y="965"/>
                    </a:lnTo>
                    <a:lnTo>
                      <a:pt x="2301" y="375"/>
                    </a:lnTo>
                    <a:lnTo>
                      <a:pt x="2075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75000"/>
                    </a:schemeClr>
                  </a:gs>
                  <a:gs pos="80000">
                    <a:schemeClr val="accent1"/>
                  </a:gs>
                </a:gsLst>
                <a:lin ang="10800000" scaled="1"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0"/>
              </a:p>
            </p:txBody>
          </p:sp>
          <p:sp>
            <p:nvSpPr>
              <p:cNvPr id="50" name="Freeform 9"/>
              <p:cNvSpPr>
                <a:spLocks/>
              </p:cNvSpPr>
              <p:nvPr/>
            </p:nvSpPr>
            <p:spPr bwMode="auto">
              <a:xfrm>
                <a:off x="2929718" y="3141447"/>
                <a:ext cx="2511425" cy="1538288"/>
              </a:xfrm>
              <a:custGeom>
                <a:avLst/>
                <a:gdLst>
                  <a:gd name="T0" fmla="*/ 1352 w 1582"/>
                  <a:gd name="T1" fmla="*/ 0 h 969"/>
                  <a:gd name="T2" fmla="*/ 226 w 1582"/>
                  <a:gd name="T3" fmla="*/ 594 h 969"/>
                  <a:gd name="T4" fmla="*/ 0 w 1582"/>
                  <a:gd name="T5" fmla="*/ 969 h 969"/>
                  <a:gd name="T6" fmla="*/ 1582 w 1582"/>
                  <a:gd name="T7" fmla="*/ 379 h 969"/>
                  <a:gd name="T8" fmla="*/ 1352 w 1582"/>
                  <a:gd name="T9" fmla="*/ 0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82" h="969">
                    <a:moveTo>
                      <a:pt x="1352" y="0"/>
                    </a:moveTo>
                    <a:lnTo>
                      <a:pt x="226" y="594"/>
                    </a:lnTo>
                    <a:lnTo>
                      <a:pt x="0" y="969"/>
                    </a:lnTo>
                    <a:lnTo>
                      <a:pt x="1582" y="379"/>
                    </a:lnTo>
                    <a:lnTo>
                      <a:pt x="1352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>
                      <a:lumMod val="75000"/>
                    </a:schemeClr>
                  </a:gs>
                  <a:gs pos="80000">
                    <a:schemeClr val="accent2"/>
                  </a:gs>
                </a:gsLst>
                <a:lin ang="10800000" scaled="1"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0"/>
              </a:p>
            </p:txBody>
          </p:sp>
          <p:sp>
            <p:nvSpPr>
              <p:cNvPr id="51" name="Freeform 10"/>
              <p:cNvSpPr>
                <a:spLocks/>
              </p:cNvSpPr>
              <p:nvPr/>
            </p:nvSpPr>
            <p:spPr bwMode="auto">
              <a:xfrm>
                <a:off x="2358218" y="5025809"/>
                <a:ext cx="4217987" cy="590550"/>
              </a:xfrm>
              <a:custGeom>
                <a:avLst/>
                <a:gdLst>
                  <a:gd name="T0" fmla="*/ 226 w 2657"/>
                  <a:gd name="T1" fmla="*/ 0 h 372"/>
                  <a:gd name="T2" fmla="*/ 0 w 2657"/>
                  <a:gd name="T3" fmla="*/ 372 h 372"/>
                  <a:gd name="T4" fmla="*/ 2657 w 2657"/>
                  <a:gd name="T5" fmla="*/ 372 h 372"/>
                  <a:gd name="T6" fmla="*/ 2431 w 2657"/>
                  <a:gd name="T7" fmla="*/ 0 h 372"/>
                  <a:gd name="T8" fmla="*/ 226 w 2657"/>
                  <a:gd name="T9" fmla="*/ 0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57" h="372">
                    <a:moveTo>
                      <a:pt x="226" y="0"/>
                    </a:moveTo>
                    <a:lnTo>
                      <a:pt x="0" y="372"/>
                    </a:lnTo>
                    <a:lnTo>
                      <a:pt x="2657" y="372"/>
                    </a:lnTo>
                    <a:lnTo>
                      <a:pt x="2431" y="0"/>
                    </a:lnTo>
                    <a:lnTo>
                      <a:pt x="226" y="0"/>
                    </a:lnTo>
                    <a:close/>
                  </a:path>
                </a:pathLst>
              </a:custGeom>
              <a:gradFill>
                <a:gsLst>
                  <a:gs pos="50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10800000" scaled="1"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0" dirty="0"/>
              </a:p>
            </p:txBody>
          </p:sp>
          <p:sp>
            <p:nvSpPr>
              <p:cNvPr id="52" name="Freeform 11"/>
              <p:cNvSpPr>
                <a:spLocks/>
              </p:cNvSpPr>
              <p:nvPr/>
            </p:nvSpPr>
            <p:spPr bwMode="auto">
              <a:xfrm>
                <a:off x="3493280" y="3141447"/>
                <a:ext cx="1947862" cy="601663"/>
              </a:xfrm>
              <a:custGeom>
                <a:avLst/>
                <a:gdLst>
                  <a:gd name="T0" fmla="*/ 1227 w 1227"/>
                  <a:gd name="T1" fmla="*/ 379 h 379"/>
                  <a:gd name="T2" fmla="*/ 997 w 1227"/>
                  <a:gd name="T3" fmla="*/ 0 h 379"/>
                  <a:gd name="T4" fmla="*/ 230 w 1227"/>
                  <a:gd name="T5" fmla="*/ 0 h 379"/>
                  <a:gd name="T6" fmla="*/ 0 w 1227"/>
                  <a:gd name="T7" fmla="*/ 379 h 379"/>
                  <a:gd name="T8" fmla="*/ 1227 w 1227"/>
                  <a:gd name="T9" fmla="*/ 379 h 3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7" h="379">
                    <a:moveTo>
                      <a:pt x="1227" y="379"/>
                    </a:moveTo>
                    <a:lnTo>
                      <a:pt x="997" y="0"/>
                    </a:lnTo>
                    <a:lnTo>
                      <a:pt x="230" y="0"/>
                    </a:lnTo>
                    <a:lnTo>
                      <a:pt x="0" y="379"/>
                    </a:lnTo>
                    <a:lnTo>
                      <a:pt x="1227" y="379"/>
                    </a:lnTo>
                    <a:close/>
                  </a:path>
                </a:pathLst>
              </a:custGeom>
              <a:gradFill>
                <a:gsLst>
                  <a:gs pos="50000">
                    <a:schemeClr val="accent3"/>
                  </a:gs>
                  <a:gs pos="100000">
                    <a:schemeClr val="accent3">
                      <a:lumMod val="60000"/>
                      <a:lumOff val="40000"/>
                    </a:schemeClr>
                  </a:gs>
                </a:gsLst>
                <a:lin ang="10800000" scaled="1"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0"/>
              </a:p>
            </p:txBody>
          </p:sp>
          <p:sp>
            <p:nvSpPr>
              <p:cNvPr id="53" name="Freeform 12"/>
              <p:cNvSpPr>
                <a:spLocks/>
              </p:cNvSpPr>
              <p:nvPr/>
            </p:nvSpPr>
            <p:spPr bwMode="auto">
              <a:xfrm>
                <a:off x="2929718" y="4084422"/>
                <a:ext cx="3076575" cy="595313"/>
              </a:xfrm>
              <a:custGeom>
                <a:avLst/>
                <a:gdLst>
                  <a:gd name="T0" fmla="*/ 226 w 1938"/>
                  <a:gd name="T1" fmla="*/ 0 h 375"/>
                  <a:gd name="T2" fmla="*/ 0 w 1938"/>
                  <a:gd name="T3" fmla="*/ 375 h 375"/>
                  <a:gd name="T4" fmla="*/ 1938 w 1938"/>
                  <a:gd name="T5" fmla="*/ 375 h 375"/>
                  <a:gd name="T6" fmla="*/ 1712 w 1938"/>
                  <a:gd name="T7" fmla="*/ 0 h 375"/>
                  <a:gd name="T8" fmla="*/ 226 w 1938"/>
                  <a:gd name="T9" fmla="*/ 0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38" h="375">
                    <a:moveTo>
                      <a:pt x="226" y="0"/>
                    </a:moveTo>
                    <a:lnTo>
                      <a:pt x="0" y="375"/>
                    </a:lnTo>
                    <a:lnTo>
                      <a:pt x="1938" y="375"/>
                    </a:lnTo>
                    <a:lnTo>
                      <a:pt x="1712" y="0"/>
                    </a:lnTo>
                    <a:lnTo>
                      <a:pt x="226" y="0"/>
                    </a:lnTo>
                    <a:close/>
                  </a:path>
                </a:pathLst>
              </a:custGeom>
              <a:gradFill>
                <a:gsLst>
                  <a:gs pos="50000">
                    <a:schemeClr val="accent2"/>
                  </a:gs>
                  <a:gs pos="100000">
                    <a:schemeClr val="accent2">
                      <a:lumMod val="60000"/>
                      <a:lumOff val="40000"/>
                    </a:schemeClr>
                  </a:gs>
                </a:gsLst>
                <a:lin ang="10800000" scaled="1"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0"/>
              </a:p>
            </p:txBody>
          </p:sp>
          <p:sp>
            <p:nvSpPr>
              <p:cNvPr id="54" name="Freeform 13"/>
              <p:cNvSpPr>
                <a:spLocks/>
              </p:cNvSpPr>
              <p:nvPr/>
            </p:nvSpPr>
            <p:spPr bwMode="auto">
              <a:xfrm>
                <a:off x="4009120" y="2177834"/>
                <a:ext cx="935037" cy="730250"/>
              </a:xfrm>
              <a:custGeom>
                <a:avLst/>
                <a:gdLst>
                  <a:gd name="T0" fmla="*/ 0 w 589"/>
                  <a:gd name="T1" fmla="*/ 460 h 460"/>
                  <a:gd name="T2" fmla="*/ 589 w 589"/>
                  <a:gd name="T3" fmla="*/ 460 h 460"/>
                  <a:gd name="T4" fmla="*/ 300 w 589"/>
                  <a:gd name="T5" fmla="*/ 0 h 460"/>
                  <a:gd name="T6" fmla="*/ 0 w 589"/>
                  <a:gd name="T7" fmla="*/ 460 h 4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89" h="460">
                    <a:moveTo>
                      <a:pt x="0" y="460"/>
                    </a:moveTo>
                    <a:lnTo>
                      <a:pt x="589" y="460"/>
                    </a:lnTo>
                    <a:lnTo>
                      <a:pt x="300" y="0"/>
                    </a:lnTo>
                    <a:lnTo>
                      <a:pt x="0" y="460"/>
                    </a:lnTo>
                    <a:close/>
                  </a:path>
                </a:pathLst>
              </a:custGeom>
              <a:gradFill>
                <a:gsLst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10800000" scaled="1"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0"/>
              </a:p>
            </p:txBody>
          </p:sp>
        </p:grpSp>
        <p:sp>
          <p:nvSpPr>
            <p:cNvPr id="32" name="Rectangle 14"/>
            <p:cNvSpPr/>
            <p:nvPr/>
          </p:nvSpPr>
          <p:spPr>
            <a:xfrm>
              <a:off x="7466980" y="10542021"/>
              <a:ext cx="4642922" cy="9289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 smtClean="0">
                  <a:solidFill>
                    <a:schemeClr val="tx2">
                      <a:lumMod val="50000"/>
                    </a:schemeClr>
                  </a:solidFill>
                </a:rPr>
                <a:t>Verwezenlijk eerst jouw financiële buffer van 6 tot 18 maanden van je huidig salaris en plaats het op een spaarboekje. Raak het verder niet aan ! Dit is </a:t>
              </a:r>
              <a:r>
                <a:rPr lang="en-US" sz="2400" dirty="0">
                  <a:solidFill>
                    <a:schemeClr val="tx2">
                      <a:lumMod val="50000"/>
                    </a:schemeClr>
                  </a:solidFill>
                </a:rPr>
                <a:t>voor </a:t>
              </a:r>
              <a:r>
                <a:rPr lang="en-US" sz="2400" dirty="0" smtClean="0">
                  <a:solidFill>
                    <a:schemeClr val="tx2">
                      <a:lumMod val="50000"/>
                    </a:schemeClr>
                  </a:solidFill>
                </a:rPr>
                <a:t>onverwachte financiële tegenslagen.</a:t>
              </a:r>
              <a:endParaRPr lang="en-US" sz="2400" b="0" i="0" dirty="0">
                <a:solidFill>
                  <a:schemeClr val="tx2">
                    <a:lumMod val="50000"/>
                  </a:schemeClr>
                </a:solidFill>
                <a:effectLst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466980" y="10208258"/>
              <a:ext cx="4923930" cy="418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Jouw</a:t>
              </a:r>
              <a:r>
                <a:rPr lang="en-US" sz="4000" dirty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 </a:t>
              </a:r>
              <a:r>
                <a:rPr lang="en-US" sz="4000" dirty="0" smtClean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Financiële buffer</a:t>
              </a:r>
              <a:endParaRPr lang="en-US" sz="4000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endParaRPr>
            </a:p>
          </p:txBody>
        </p:sp>
        <p:sp>
          <p:nvSpPr>
            <p:cNvPr id="34" name="Oval 16"/>
            <p:cNvSpPr/>
            <p:nvPr/>
          </p:nvSpPr>
          <p:spPr>
            <a:xfrm>
              <a:off x="6541653" y="10208258"/>
              <a:ext cx="731520" cy="73152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0"/>
            </a:p>
          </p:txBody>
        </p:sp>
        <p:pic>
          <p:nvPicPr>
            <p:cNvPr id="35" name="Picture 1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62824" y="10421618"/>
              <a:ext cx="304800" cy="304800"/>
            </a:xfrm>
            <a:prstGeom prst="rect">
              <a:avLst/>
            </a:prstGeom>
          </p:spPr>
        </p:pic>
        <p:sp>
          <p:nvSpPr>
            <p:cNvPr id="36" name="Rectangle 18"/>
            <p:cNvSpPr/>
            <p:nvPr/>
          </p:nvSpPr>
          <p:spPr>
            <a:xfrm>
              <a:off x="8171135" y="9229905"/>
              <a:ext cx="4548560" cy="7103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 smtClean="0">
                  <a:solidFill>
                    <a:schemeClr val="tx2">
                      <a:lumMod val="50000"/>
                    </a:schemeClr>
                  </a:solidFill>
                </a:rPr>
                <a:t>Spaar een maandelijks bedrag voor je pensioen. Dit kan door een pensioenspaarfonds, pensioenspaarverzekering of een groepsverzekering bij je werkgever. </a:t>
              </a:r>
              <a:endParaRPr lang="en-US" sz="2400" b="0" i="0" dirty="0">
                <a:solidFill>
                  <a:schemeClr val="tx2">
                    <a:lumMod val="50000"/>
                  </a:schemeClr>
                </a:solidFill>
                <a:effectLst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8171135" y="8896142"/>
              <a:ext cx="4923930" cy="418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Jouw Pensioen Spaarplan</a:t>
              </a:r>
              <a:endParaRPr lang="en-US" sz="4000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endParaRPr>
            </a:p>
          </p:txBody>
        </p:sp>
        <p:sp>
          <p:nvSpPr>
            <p:cNvPr id="38" name="Oval 20"/>
            <p:cNvSpPr/>
            <p:nvPr/>
          </p:nvSpPr>
          <p:spPr>
            <a:xfrm>
              <a:off x="7245808" y="8896142"/>
              <a:ext cx="731520" cy="7315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0"/>
            </a:p>
          </p:txBody>
        </p:sp>
        <p:pic>
          <p:nvPicPr>
            <p:cNvPr id="39" name="Picture 2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66979" y="9109502"/>
              <a:ext cx="304800" cy="304800"/>
            </a:xfrm>
            <a:prstGeom prst="rect">
              <a:avLst/>
            </a:prstGeom>
          </p:spPr>
        </p:pic>
        <p:sp>
          <p:nvSpPr>
            <p:cNvPr id="40" name="Rectangle 22"/>
            <p:cNvSpPr/>
            <p:nvPr/>
          </p:nvSpPr>
          <p:spPr>
            <a:xfrm>
              <a:off x="8793848" y="7931573"/>
              <a:ext cx="4923931" cy="7103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nl-BE" sz="2400" dirty="0" smtClean="0">
                  <a:solidFill>
                    <a:schemeClr val="tx2">
                      <a:lumMod val="50000"/>
                    </a:schemeClr>
                  </a:solidFill>
                </a:rPr>
                <a:t>Spaar een vast bedrag voor een specifiek doen of droom die hebt. </a:t>
              </a:r>
              <a:r>
                <a:rPr lang="nl-BE" sz="2400" dirty="0">
                  <a:solidFill>
                    <a:schemeClr val="tx2">
                      <a:lumMod val="50000"/>
                    </a:schemeClr>
                  </a:solidFill>
                </a:rPr>
                <a:t>J</a:t>
              </a:r>
              <a:r>
                <a:rPr lang="nl-BE" sz="2400" dirty="0" smtClean="0">
                  <a:solidFill>
                    <a:schemeClr val="tx2">
                      <a:lumMod val="50000"/>
                    </a:schemeClr>
                  </a:solidFill>
                </a:rPr>
                <a:t>e kan ook geld sparen voor je kinderen of kleinkinderen. Jij beslist. </a:t>
              </a:r>
              <a:endParaRPr lang="en-US" sz="2400" b="0" i="0" dirty="0">
                <a:solidFill>
                  <a:schemeClr val="tx2">
                    <a:lumMod val="50000"/>
                  </a:schemeClr>
                </a:solidFill>
                <a:effectLst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8786963" y="7597810"/>
              <a:ext cx="5201431" cy="418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Jouw Spaarplan voor je kids of andere doelen</a:t>
              </a:r>
              <a:endParaRPr lang="en-US" sz="4000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endParaRPr>
            </a:p>
          </p:txBody>
        </p:sp>
        <p:sp>
          <p:nvSpPr>
            <p:cNvPr id="42" name="Oval 24"/>
            <p:cNvSpPr/>
            <p:nvPr/>
          </p:nvSpPr>
          <p:spPr>
            <a:xfrm>
              <a:off x="7993731" y="7597810"/>
              <a:ext cx="731520" cy="7315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0"/>
            </a:p>
          </p:txBody>
        </p:sp>
        <p:pic>
          <p:nvPicPr>
            <p:cNvPr id="43" name="Picture 2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7091" y="7811170"/>
              <a:ext cx="304800" cy="304800"/>
            </a:xfrm>
            <a:prstGeom prst="rect">
              <a:avLst/>
            </a:prstGeom>
          </p:spPr>
        </p:pic>
        <p:sp>
          <p:nvSpPr>
            <p:cNvPr id="44" name="Rectangle 26"/>
            <p:cNvSpPr/>
            <p:nvPr/>
          </p:nvSpPr>
          <p:spPr>
            <a:xfrm>
              <a:off x="9774221" y="6621907"/>
              <a:ext cx="4572388" cy="7103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nl-BE" sz="2400" dirty="0" smtClean="0">
                  <a:solidFill>
                    <a:schemeClr val="tx2">
                      <a:lumMod val="50000"/>
                    </a:schemeClr>
                  </a:solidFill>
                </a:rPr>
                <a:t>In het begin zullen je investeringen in dividend aandelen of andere activa klein zijn maar pas de juiste strategie toe en langzaam aan zal je piramide draaien</a:t>
              </a:r>
              <a:endParaRPr lang="en-US" sz="2400" b="0" i="0" dirty="0">
                <a:solidFill>
                  <a:schemeClr val="tx2">
                    <a:lumMod val="50000"/>
                  </a:schemeClr>
                </a:solidFill>
                <a:effectLst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9774222" y="6288144"/>
              <a:ext cx="4923930" cy="418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Jouw Investeringen</a:t>
              </a:r>
              <a:endParaRPr lang="en-US" sz="4000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endParaRPr>
            </a:p>
          </p:txBody>
        </p:sp>
        <p:sp>
          <p:nvSpPr>
            <p:cNvPr id="46" name="Oval 28"/>
            <p:cNvSpPr/>
            <p:nvPr/>
          </p:nvSpPr>
          <p:spPr>
            <a:xfrm>
              <a:off x="8848895" y="6288144"/>
              <a:ext cx="731520" cy="73152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0"/>
            </a:p>
          </p:txBody>
        </p:sp>
        <p:pic>
          <p:nvPicPr>
            <p:cNvPr id="47" name="Picture 2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62255" y="6518976"/>
              <a:ext cx="304800" cy="304800"/>
            </a:xfrm>
            <a:prstGeom prst="rect">
              <a:avLst/>
            </a:prstGeom>
          </p:spPr>
        </p:pic>
      </p:grpSp>
      <p:sp>
        <p:nvSpPr>
          <p:cNvPr id="57" name="Rectangle 56"/>
          <p:cNvSpPr/>
          <p:nvPr/>
        </p:nvSpPr>
        <p:spPr>
          <a:xfrm>
            <a:off x="879325" y="7378188"/>
            <a:ext cx="23031450" cy="2428435"/>
          </a:xfrm>
          <a:prstGeom prst="rect">
            <a:avLst/>
          </a:prstGeom>
          <a:noFill/>
          <a:ln w="269875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940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51182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Waarom heb je een pensioen spaarplan nodig?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22438" y="1685682"/>
            <a:ext cx="17137062" cy="135791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4000" dirty="0" err="1" smtClean="0">
                <a:latin typeface="Open Sans"/>
                <a:cs typeface="Open Sans"/>
              </a:rPr>
              <a:t>Hoeveel</a:t>
            </a:r>
            <a:r>
              <a:rPr lang="en-US" sz="4000" dirty="0" smtClean="0">
                <a:latin typeface="Open Sans"/>
                <a:cs typeface="Open Sans"/>
              </a:rPr>
              <a:t> </a:t>
            </a:r>
            <a:r>
              <a:rPr lang="en-US" sz="4000" dirty="0" err="1" smtClean="0">
                <a:latin typeface="Open Sans"/>
                <a:cs typeface="Open Sans"/>
              </a:rPr>
              <a:t>betaalt</a:t>
            </a:r>
            <a:r>
              <a:rPr lang="en-US" sz="4000" dirty="0" smtClean="0">
                <a:latin typeface="Open Sans"/>
                <a:cs typeface="Open Sans"/>
              </a:rPr>
              <a:t> de </a:t>
            </a:r>
            <a:r>
              <a:rPr lang="en-US" sz="4000" dirty="0" err="1" smtClean="0">
                <a:latin typeface="Open Sans"/>
                <a:cs typeface="Open Sans"/>
              </a:rPr>
              <a:t>overheid</a:t>
            </a:r>
            <a:r>
              <a:rPr lang="en-US" sz="4000" dirty="0" smtClean="0">
                <a:latin typeface="Open Sans"/>
                <a:cs typeface="Open Sans"/>
              </a:rPr>
              <a:t> je </a:t>
            </a:r>
            <a:r>
              <a:rPr lang="en-US" sz="4000" dirty="0" err="1" smtClean="0">
                <a:latin typeface="Open Sans"/>
                <a:cs typeface="Open Sans"/>
              </a:rPr>
              <a:t>na</a:t>
            </a:r>
            <a:r>
              <a:rPr lang="en-US" sz="4000" dirty="0" smtClean="0">
                <a:latin typeface="Open Sans"/>
                <a:cs typeface="Open Sans"/>
              </a:rPr>
              <a:t> 45 </a:t>
            </a:r>
            <a:r>
              <a:rPr lang="en-US" sz="4000" dirty="0" err="1" smtClean="0">
                <a:latin typeface="Open Sans"/>
                <a:cs typeface="Open Sans"/>
              </a:rPr>
              <a:t>jaar</a:t>
            </a:r>
            <a:r>
              <a:rPr lang="en-US" sz="4000" dirty="0" smtClean="0">
                <a:latin typeface="Open Sans"/>
                <a:cs typeface="Open Sans"/>
              </a:rPr>
              <a:t> </a:t>
            </a:r>
            <a:r>
              <a:rPr lang="en-US" sz="4000" dirty="0" err="1" smtClean="0">
                <a:latin typeface="Open Sans"/>
                <a:cs typeface="Open Sans"/>
              </a:rPr>
              <a:t>werken</a:t>
            </a:r>
            <a:r>
              <a:rPr lang="en-US" sz="4000" dirty="0" smtClean="0">
                <a:latin typeface="Open Sans"/>
                <a:cs typeface="Open Sans"/>
              </a:rPr>
              <a:t>?</a:t>
            </a:r>
            <a:endParaRPr lang="en-US" sz="4000" dirty="0">
              <a:latin typeface="Open Sans"/>
              <a:cs typeface="Open San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22791" y="8654664"/>
            <a:ext cx="6875488" cy="430053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3355" y="2364641"/>
            <a:ext cx="9034360" cy="571290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671514" y="2815109"/>
            <a:ext cx="1142276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 smtClean="0"/>
              <a:t>JE MOET TOT DE LEEFTIJD VAN</a:t>
            </a:r>
            <a:r>
              <a:rPr lang="en-US" sz="4400" b="1" dirty="0" smtClean="0"/>
              <a:t> </a:t>
            </a:r>
            <a:r>
              <a:rPr lang="en-US" sz="4400" b="1" dirty="0" smtClean="0"/>
              <a:t>67 </a:t>
            </a:r>
            <a:r>
              <a:rPr lang="en-US" sz="4400" b="1" dirty="0" smtClean="0"/>
              <a:t>JAAR</a:t>
            </a:r>
            <a:endParaRPr lang="en-US" sz="4400" b="1" dirty="0" smtClean="0"/>
          </a:p>
          <a:p>
            <a:pPr algn="ctr"/>
            <a:r>
              <a:rPr lang="en-US" sz="4400" b="1" dirty="0" smtClean="0"/>
              <a:t>WERKEN TENZIJ JE EEN FINANCIEEL PLAN HEBT OM VROEGER OP PENSIOEN TE GAAN</a:t>
            </a:r>
            <a:endParaRPr lang="en-US" sz="4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661324" y="5131836"/>
            <a:ext cx="9532264" cy="9356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 smtClean="0"/>
              <a:t>De overhead </a:t>
            </a:r>
            <a:r>
              <a:rPr lang="en-US" dirty="0" err="1" smtClean="0"/>
              <a:t>betaalt</a:t>
            </a:r>
            <a:r>
              <a:rPr lang="en-US" dirty="0" smtClean="0"/>
              <a:t> je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schamel</a:t>
            </a:r>
            <a:r>
              <a:rPr lang="en-US" dirty="0" smtClean="0"/>
              <a:t> </a:t>
            </a:r>
            <a:r>
              <a:rPr lang="en-US" dirty="0" err="1" smtClean="0"/>
              <a:t>pensioen</a:t>
            </a:r>
            <a:r>
              <a:rPr lang="en-US" dirty="0" smtClean="0"/>
              <a:t> van 1177 euro </a:t>
            </a:r>
            <a:r>
              <a:rPr lang="en-US" dirty="0" err="1" smtClean="0"/>
              <a:t>voor</a:t>
            </a:r>
            <a:r>
              <a:rPr lang="en-US" dirty="0" smtClean="0"/>
              <a:t> </a:t>
            </a:r>
            <a:r>
              <a:rPr lang="en-US" dirty="0" err="1" smtClean="0"/>
              <a:t>een</a:t>
            </a:r>
            <a:r>
              <a:rPr lang="en-US" dirty="0" smtClean="0"/>
              <a:t> hele </a:t>
            </a:r>
            <a:r>
              <a:rPr lang="en-US" dirty="0" err="1" smtClean="0"/>
              <a:t>carriere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werken</a:t>
            </a:r>
            <a:r>
              <a:rPr lang="en-US" dirty="0" smtClean="0"/>
              <a:t>…</a:t>
            </a:r>
            <a:endParaRPr lang="en-US" dirty="0" smtClean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 err="1" smtClean="0"/>
              <a:t>Als</a:t>
            </a:r>
            <a:r>
              <a:rPr lang="en-US" dirty="0" smtClean="0"/>
              <a:t> je </a:t>
            </a:r>
            <a:r>
              <a:rPr lang="en-US" dirty="0" err="1" smtClean="0"/>
              <a:t>wil</a:t>
            </a:r>
            <a:r>
              <a:rPr lang="en-US" dirty="0" smtClean="0"/>
              <a:t> </a:t>
            </a:r>
            <a:r>
              <a:rPr lang="en-US" dirty="0" err="1" smtClean="0"/>
              <a:t>reizen</a:t>
            </a:r>
            <a:r>
              <a:rPr lang="en-US" dirty="0" smtClean="0"/>
              <a:t> of </a:t>
            </a:r>
            <a:r>
              <a:rPr lang="en-US" dirty="0" err="1" smtClean="0"/>
              <a:t>medische</a:t>
            </a:r>
            <a:r>
              <a:rPr lang="en-US" dirty="0" smtClean="0"/>
              <a:t> </a:t>
            </a:r>
            <a:r>
              <a:rPr lang="en-US" dirty="0" err="1" smtClean="0"/>
              <a:t>kosten</a:t>
            </a:r>
            <a:r>
              <a:rPr lang="en-US" dirty="0" smtClean="0"/>
              <a:t> </a:t>
            </a:r>
            <a:r>
              <a:rPr lang="en-US" dirty="0" err="1" smtClean="0"/>
              <a:t>betalen</a:t>
            </a:r>
            <a:r>
              <a:rPr lang="en-US" dirty="0" smtClean="0"/>
              <a:t>, </a:t>
            </a:r>
            <a:r>
              <a:rPr lang="en-US" dirty="0" err="1" smtClean="0"/>
              <a:t>zal</a:t>
            </a:r>
            <a:r>
              <a:rPr lang="en-US" dirty="0" smtClean="0"/>
              <a:t> </a:t>
            </a:r>
            <a:r>
              <a:rPr lang="en-US" dirty="0" err="1" smtClean="0"/>
              <a:t>dat</a:t>
            </a:r>
            <a:r>
              <a:rPr lang="en-US" dirty="0" smtClean="0"/>
              <a:t> </a:t>
            </a:r>
            <a:r>
              <a:rPr lang="en-US" dirty="0" err="1" smtClean="0"/>
              <a:t>pensioentje</a:t>
            </a:r>
            <a:r>
              <a:rPr lang="en-US" dirty="0" smtClean="0"/>
              <a:t> </a:t>
            </a:r>
            <a:r>
              <a:rPr lang="en-US" dirty="0" err="1" smtClean="0"/>
              <a:t>snel</a:t>
            </a:r>
            <a:r>
              <a:rPr lang="en-US" dirty="0" smtClean="0"/>
              <a:t> </a:t>
            </a:r>
            <a:r>
              <a:rPr lang="en-US" dirty="0" err="1" smtClean="0"/>
              <a:t>niet</a:t>
            </a:r>
            <a:r>
              <a:rPr lang="en-US" dirty="0" smtClean="0"/>
              <a:t> </a:t>
            </a:r>
            <a:r>
              <a:rPr lang="en-US" dirty="0" err="1" smtClean="0"/>
              <a:t>genoeg</a:t>
            </a:r>
            <a:r>
              <a:rPr lang="en-US" dirty="0" smtClean="0"/>
              <a:t> </a:t>
            </a:r>
            <a:r>
              <a:rPr lang="en-US" dirty="0" err="1" smtClean="0"/>
              <a:t>blijken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zijn</a:t>
            </a:r>
            <a:r>
              <a:rPr lang="en-US" dirty="0" smtClean="0"/>
              <a:t>…</a:t>
            </a:r>
            <a:endParaRPr lang="en-US" dirty="0" smtClean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 smtClean="0"/>
              <a:t>Start </a:t>
            </a:r>
            <a:r>
              <a:rPr lang="en-US" dirty="0" smtClean="0"/>
              <a:t>met </a:t>
            </a:r>
            <a:r>
              <a:rPr lang="en-US" dirty="0" err="1" smtClean="0"/>
              <a:t>sparen</a:t>
            </a:r>
            <a:r>
              <a:rPr lang="en-US" dirty="0" smtClean="0"/>
              <a:t> op </a:t>
            </a:r>
            <a:r>
              <a:rPr lang="en-US" dirty="0" err="1" smtClean="0"/>
              <a:t>jonge</a:t>
            </a:r>
            <a:r>
              <a:rPr lang="en-US" dirty="0" smtClean="0"/>
              <a:t> </a:t>
            </a:r>
            <a:r>
              <a:rPr lang="en-US" dirty="0" err="1" smtClean="0"/>
              <a:t>leeftijd</a:t>
            </a:r>
            <a:r>
              <a:rPr lang="en-US" dirty="0" smtClean="0"/>
              <a:t> in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pensioen</a:t>
            </a:r>
            <a:r>
              <a:rPr lang="en-US" dirty="0" smtClean="0"/>
              <a:t> </a:t>
            </a:r>
            <a:r>
              <a:rPr lang="en-US" dirty="0" err="1" smtClean="0"/>
              <a:t>spaarfonds</a:t>
            </a:r>
            <a:endParaRPr lang="en-US" dirty="0" smtClean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1110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2976" y="9068424"/>
            <a:ext cx="6381750" cy="35814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003" y="2930309"/>
            <a:ext cx="8017696" cy="534513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938542" y="1810336"/>
            <a:ext cx="1811926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 smtClean="0">
                <a:latin typeface="Open Sans"/>
                <a:cs typeface="Open Sans"/>
              </a:rPr>
              <a:t>Start zo </a:t>
            </a:r>
            <a:r>
              <a:rPr lang="en-US" sz="4400" dirty="0" err="1" smtClean="0">
                <a:latin typeface="Open Sans"/>
                <a:cs typeface="Open Sans"/>
              </a:rPr>
              <a:t>vroeg</a:t>
            </a:r>
            <a:r>
              <a:rPr lang="en-US" sz="4400" dirty="0" smtClean="0">
                <a:latin typeface="Open Sans"/>
                <a:cs typeface="Open Sans"/>
              </a:rPr>
              <a:t> </a:t>
            </a:r>
            <a:r>
              <a:rPr lang="en-US" sz="4400" dirty="0" err="1" smtClean="0">
                <a:latin typeface="Open Sans"/>
                <a:cs typeface="Open Sans"/>
              </a:rPr>
              <a:t>mogelijk</a:t>
            </a:r>
            <a:r>
              <a:rPr lang="en-US" sz="4400" dirty="0" smtClean="0">
                <a:latin typeface="Open Sans"/>
                <a:cs typeface="Open Sans"/>
              </a:rPr>
              <a:t> met </a:t>
            </a:r>
            <a:r>
              <a:rPr lang="en-US" sz="4400" dirty="0" err="1" smtClean="0">
                <a:latin typeface="Open Sans"/>
                <a:cs typeface="Open Sans"/>
              </a:rPr>
              <a:t>pensioensparen</a:t>
            </a:r>
            <a:r>
              <a:rPr lang="en-US" sz="4400" dirty="0" smtClean="0">
                <a:latin typeface="Open Sans"/>
                <a:cs typeface="Open Sans"/>
              </a:rPr>
              <a:t> </a:t>
            </a:r>
            <a:endParaRPr lang="en-US" sz="4400" dirty="0">
              <a:latin typeface="Open Sans"/>
              <a:cs typeface="Open San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349298" y="2863926"/>
            <a:ext cx="15245648" cy="68634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b="1" dirty="0" smtClean="0"/>
              <a:t>VERMIJD FINANCIELE PROBLEMEN OP OUDERE LEEFTIJD</a:t>
            </a:r>
            <a:endParaRPr lang="en-US" sz="4400" b="1" dirty="0" smtClean="0"/>
          </a:p>
          <a:p>
            <a:pPr algn="ctr"/>
            <a:endParaRPr lang="en-US" sz="4400" b="1" dirty="0"/>
          </a:p>
          <a:p>
            <a:pPr algn="ctr"/>
            <a:r>
              <a:rPr lang="en-US" sz="4400" b="1" dirty="0" smtClean="0"/>
              <a:t>ALS JE EEN RUSTHUIS NIET KAN BETALEN MET JE PENSIOEN, ZAL </a:t>
            </a:r>
          </a:p>
          <a:p>
            <a:pPr algn="ctr"/>
            <a:r>
              <a:rPr lang="en-US" sz="4400" b="1" dirty="0" smtClean="0"/>
              <a:t>DE OVERHEID DE EXTRA KOSTEN OPEISEN BIJ JE KINDEREN</a:t>
            </a:r>
          </a:p>
          <a:p>
            <a:pPr algn="ctr"/>
            <a:endParaRPr lang="en-US" sz="4400" b="1" dirty="0"/>
          </a:p>
          <a:p>
            <a:pPr algn="ctr"/>
            <a:r>
              <a:rPr lang="en-US" sz="4400" b="1" dirty="0" smtClean="0"/>
              <a:t>DE OVERHEID ZAL JE BEROVEN VAN AL JE GELD</a:t>
            </a:r>
            <a:r>
              <a:rPr lang="en-US" sz="4400" b="1" dirty="0" smtClean="0"/>
              <a:t>!</a:t>
            </a:r>
            <a:endParaRPr lang="en-US" sz="4400" b="1" dirty="0" smtClean="0"/>
          </a:p>
          <a:p>
            <a:pPr algn="ctr"/>
            <a:endParaRPr lang="en-US" sz="4400" b="1" dirty="0"/>
          </a:p>
          <a:p>
            <a:pPr algn="ctr"/>
            <a:r>
              <a:rPr lang="en-US" sz="4400" b="1" dirty="0" smtClean="0"/>
              <a:t>ZORG VOOR EEN GOED</a:t>
            </a:r>
            <a:r>
              <a:rPr lang="en-US" sz="4400" b="1" dirty="0" smtClean="0"/>
              <a:t> FINANCIEEL </a:t>
            </a:r>
            <a:r>
              <a:rPr lang="en-US" sz="4400" b="1" dirty="0" smtClean="0"/>
              <a:t>PLAN</a:t>
            </a:r>
          </a:p>
          <a:p>
            <a:pPr algn="ctr"/>
            <a:endParaRPr lang="en-US" sz="4400" b="1" dirty="0"/>
          </a:p>
          <a:p>
            <a:pPr algn="ctr"/>
            <a:endParaRPr lang="en-US" sz="44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3102" y="8715695"/>
            <a:ext cx="9937988" cy="413047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27023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Waarom heb je een pensioen spaarplan nodig?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850313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6600" b="1" dirty="0">
                <a:solidFill>
                  <a:schemeClr val="tx2"/>
                </a:solidFill>
                <a:latin typeface="Open Sans"/>
                <a:cs typeface="Open Sans"/>
              </a:rPr>
              <a:t>Jouw Financiële Piramide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22438" y="1685682"/>
            <a:ext cx="20942300" cy="8485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4000" dirty="0" smtClean="0">
                <a:latin typeface="Open Sans"/>
                <a:cs typeface="Open Sans"/>
              </a:rPr>
              <a:t>Vandaag leren we het belang van elke laag in de financiële piramide</a:t>
            </a:r>
            <a:endParaRPr lang="en-US" sz="4000" dirty="0">
              <a:latin typeface="Open Sans"/>
              <a:cs typeface="Open Sans"/>
            </a:endParaRPr>
          </a:p>
        </p:txBody>
      </p:sp>
      <p:grpSp>
        <p:nvGrpSpPr>
          <p:cNvPr id="30" name="Группа 77"/>
          <p:cNvGrpSpPr/>
          <p:nvPr/>
        </p:nvGrpSpPr>
        <p:grpSpPr>
          <a:xfrm>
            <a:off x="2773171" y="3220436"/>
            <a:ext cx="19312369" cy="8928330"/>
            <a:chOff x="6541653" y="6186926"/>
            <a:chExt cx="11429674" cy="5284070"/>
          </a:xfrm>
        </p:grpSpPr>
        <p:grpSp>
          <p:nvGrpSpPr>
            <p:cNvPr id="31" name="Group 6"/>
            <p:cNvGrpSpPr/>
            <p:nvPr/>
          </p:nvGrpSpPr>
          <p:grpSpPr>
            <a:xfrm>
              <a:off x="12015539" y="6186926"/>
              <a:ext cx="5955788" cy="4855191"/>
              <a:chOff x="2358218" y="2177834"/>
              <a:chExt cx="4217987" cy="3438526"/>
            </a:xfrm>
          </p:grpSpPr>
          <p:sp>
            <p:nvSpPr>
              <p:cNvPr id="48" name="Freeform 7"/>
              <p:cNvSpPr>
                <a:spLocks/>
              </p:cNvSpPr>
              <p:nvPr/>
            </p:nvSpPr>
            <p:spPr bwMode="auto">
              <a:xfrm>
                <a:off x="3858405" y="2562009"/>
                <a:ext cx="1076325" cy="879475"/>
              </a:xfrm>
              <a:custGeom>
                <a:avLst/>
                <a:gdLst>
                  <a:gd name="T0" fmla="*/ 182 w 678"/>
                  <a:gd name="T1" fmla="*/ 554 h 554"/>
                  <a:gd name="T2" fmla="*/ 678 w 678"/>
                  <a:gd name="T3" fmla="*/ 218 h 554"/>
                  <a:gd name="T4" fmla="*/ 541 w 678"/>
                  <a:gd name="T5" fmla="*/ 0 h 554"/>
                  <a:gd name="T6" fmla="*/ 0 w 678"/>
                  <a:gd name="T7" fmla="*/ 365 h 554"/>
                  <a:gd name="T8" fmla="*/ 182 w 678"/>
                  <a:gd name="T9" fmla="*/ 554 h 5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8" h="554">
                    <a:moveTo>
                      <a:pt x="182" y="554"/>
                    </a:moveTo>
                    <a:lnTo>
                      <a:pt x="678" y="218"/>
                    </a:lnTo>
                    <a:lnTo>
                      <a:pt x="541" y="0"/>
                    </a:lnTo>
                    <a:lnTo>
                      <a:pt x="0" y="365"/>
                    </a:lnTo>
                    <a:lnTo>
                      <a:pt x="182" y="554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3">
                      <a:lumMod val="75000"/>
                    </a:schemeClr>
                  </a:gs>
                  <a:gs pos="80000">
                    <a:schemeClr val="accent3"/>
                  </a:gs>
                </a:gsLst>
                <a:lin ang="10800000" scaled="1"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0"/>
              </a:p>
            </p:txBody>
          </p:sp>
          <p:sp>
            <p:nvSpPr>
              <p:cNvPr id="49" name="Freeform 8"/>
              <p:cNvSpPr>
                <a:spLocks/>
              </p:cNvSpPr>
              <p:nvPr/>
            </p:nvSpPr>
            <p:spPr bwMode="auto">
              <a:xfrm>
                <a:off x="2358218" y="4084422"/>
                <a:ext cx="3652837" cy="1531938"/>
              </a:xfrm>
              <a:custGeom>
                <a:avLst/>
                <a:gdLst>
                  <a:gd name="T0" fmla="*/ 2075 w 2301"/>
                  <a:gd name="T1" fmla="*/ 0 h 965"/>
                  <a:gd name="T2" fmla="*/ 226 w 2301"/>
                  <a:gd name="T3" fmla="*/ 593 h 965"/>
                  <a:gd name="T4" fmla="*/ 0 w 2301"/>
                  <a:gd name="T5" fmla="*/ 965 h 965"/>
                  <a:gd name="T6" fmla="*/ 2301 w 2301"/>
                  <a:gd name="T7" fmla="*/ 375 h 965"/>
                  <a:gd name="T8" fmla="*/ 2075 w 2301"/>
                  <a:gd name="T9" fmla="*/ 0 h 9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01" h="965">
                    <a:moveTo>
                      <a:pt x="2075" y="0"/>
                    </a:moveTo>
                    <a:lnTo>
                      <a:pt x="226" y="593"/>
                    </a:lnTo>
                    <a:lnTo>
                      <a:pt x="0" y="965"/>
                    </a:lnTo>
                    <a:lnTo>
                      <a:pt x="2301" y="375"/>
                    </a:lnTo>
                    <a:lnTo>
                      <a:pt x="2075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75000"/>
                    </a:schemeClr>
                  </a:gs>
                  <a:gs pos="80000">
                    <a:schemeClr val="accent1"/>
                  </a:gs>
                </a:gsLst>
                <a:lin ang="10800000" scaled="1"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0"/>
              </a:p>
            </p:txBody>
          </p:sp>
          <p:sp>
            <p:nvSpPr>
              <p:cNvPr id="50" name="Freeform 9"/>
              <p:cNvSpPr>
                <a:spLocks/>
              </p:cNvSpPr>
              <p:nvPr/>
            </p:nvSpPr>
            <p:spPr bwMode="auto">
              <a:xfrm>
                <a:off x="2929718" y="3141447"/>
                <a:ext cx="2511425" cy="1538288"/>
              </a:xfrm>
              <a:custGeom>
                <a:avLst/>
                <a:gdLst>
                  <a:gd name="T0" fmla="*/ 1352 w 1582"/>
                  <a:gd name="T1" fmla="*/ 0 h 969"/>
                  <a:gd name="T2" fmla="*/ 226 w 1582"/>
                  <a:gd name="T3" fmla="*/ 594 h 969"/>
                  <a:gd name="T4" fmla="*/ 0 w 1582"/>
                  <a:gd name="T5" fmla="*/ 969 h 969"/>
                  <a:gd name="T6" fmla="*/ 1582 w 1582"/>
                  <a:gd name="T7" fmla="*/ 379 h 969"/>
                  <a:gd name="T8" fmla="*/ 1352 w 1582"/>
                  <a:gd name="T9" fmla="*/ 0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82" h="969">
                    <a:moveTo>
                      <a:pt x="1352" y="0"/>
                    </a:moveTo>
                    <a:lnTo>
                      <a:pt x="226" y="594"/>
                    </a:lnTo>
                    <a:lnTo>
                      <a:pt x="0" y="969"/>
                    </a:lnTo>
                    <a:lnTo>
                      <a:pt x="1582" y="379"/>
                    </a:lnTo>
                    <a:lnTo>
                      <a:pt x="1352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>
                      <a:lumMod val="75000"/>
                    </a:schemeClr>
                  </a:gs>
                  <a:gs pos="80000">
                    <a:schemeClr val="accent2"/>
                  </a:gs>
                </a:gsLst>
                <a:lin ang="10800000" scaled="1"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0"/>
              </a:p>
            </p:txBody>
          </p:sp>
          <p:sp>
            <p:nvSpPr>
              <p:cNvPr id="51" name="Freeform 10"/>
              <p:cNvSpPr>
                <a:spLocks/>
              </p:cNvSpPr>
              <p:nvPr/>
            </p:nvSpPr>
            <p:spPr bwMode="auto">
              <a:xfrm>
                <a:off x="2358218" y="5025809"/>
                <a:ext cx="4217987" cy="590550"/>
              </a:xfrm>
              <a:custGeom>
                <a:avLst/>
                <a:gdLst>
                  <a:gd name="T0" fmla="*/ 226 w 2657"/>
                  <a:gd name="T1" fmla="*/ 0 h 372"/>
                  <a:gd name="T2" fmla="*/ 0 w 2657"/>
                  <a:gd name="T3" fmla="*/ 372 h 372"/>
                  <a:gd name="T4" fmla="*/ 2657 w 2657"/>
                  <a:gd name="T5" fmla="*/ 372 h 372"/>
                  <a:gd name="T6" fmla="*/ 2431 w 2657"/>
                  <a:gd name="T7" fmla="*/ 0 h 372"/>
                  <a:gd name="T8" fmla="*/ 226 w 2657"/>
                  <a:gd name="T9" fmla="*/ 0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57" h="372">
                    <a:moveTo>
                      <a:pt x="226" y="0"/>
                    </a:moveTo>
                    <a:lnTo>
                      <a:pt x="0" y="372"/>
                    </a:lnTo>
                    <a:lnTo>
                      <a:pt x="2657" y="372"/>
                    </a:lnTo>
                    <a:lnTo>
                      <a:pt x="2431" y="0"/>
                    </a:lnTo>
                    <a:lnTo>
                      <a:pt x="226" y="0"/>
                    </a:lnTo>
                    <a:close/>
                  </a:path>
                </a:pathLst>
              </a:custGeom>
              <a:gradFill>
                <a:gsLst>
                  <a:gs pos="50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10800000" scaled="1"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0" dirty="0"/>
              </a:p>
            </p:txBody>
          </p:sp>
          <p:sp>
            <p:nvSpPr>
              <p:cNvPr id="52" name="Freeform 11"/>
              <p:cNvSpPr>
                <a:spLocks/>
              </p:cNvSpPr>
              <p:nvPr/>
            </p:nvSpPr>
            <p:spPr bwMode="auto">
              <a:xfrm>
                <a:off x="3493280" y="3141447"/>
                <a:ext cx="1947862" cy="601663"/>
              </a:xfrm>
              <a:custGeom>
                <a:avLst/>
                <a:gdLst>
                  <a:gd name="T0" fmla="*/ 1227 w 1227"/>
                  <a:gd name="T1" fmla="*/ 379 h 379"/>
                  <a:gd name="T2" fmla="*/ 997 w 1227"/>
                  <a:gd name="T3" fmla="*/ 0 h 379"/>
                  <a:gd name="T4" fmla="*/ 230 w 1227"/>
                  <a:gd name="T5" fmla="*/ 0 h 379"/>
                  <a:gd name="T6" fmla="*/ 0 w 1227"/>
                  <a:gd name="T7" fmla="*/ 379 h 379"/>
                  <a:gd name="T8" fmla="*/ 1227 w 1227"/>
                  <a:gd name="T9" fmla="*/ 379 h 3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7" h="379">
                    <a:moveTo>
                      <a:pt x="1227" y="379"/>
                    </a:moveTo>
                    <a:lnTo>
                      <a:pt x="997" y="0"/>
                    </a:lnTo>
                    <a:lnTo>
                      <a:pt x="230" y="0"/>
                    </a:lnTo>
                    <a:lnTo>
                      <a:pt x="0" y="379"/>
                    </a:lnTo>
                    <a:lnTo>
                      <a:pt x="1227" y="379"/>
                    </a:lnTo>
                    <a:close/>
                  </a:path>
                </a:pathLst>
              </a:custGeom>
              <a:gradFill>
                <a:gsLst>
                  <a:gs pos="50000">
                    <a:schemeClr val="accent3"/>
                  </a:gs>
                  <a:gs pos="100000">
                    <a:schemeClr val="accent3">
                      <a:lumMod val="60000"/>
                      <a:lumOff val="40000"/>
                    </a:schemeClr>
                  </a:gs>
                </a:gsLst>
                <a:lin ang="10800000" scaled="1"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0"/>
              </a:p>
            </p:txBody>
          </p:sp>
          <p:sp>
            <p:nvSpPr>
              <p:cNvPr id="53" name="Freeform 12"/>
              <p:cNvSpPr>
                <a:spLocks/>
              </p:cNvSpPr>
              <p:nvPr/>
            </p:nvSpPr>
            <p:spPr bwMode="auto">
              <a:xfrm>
                <a:off x="2929718" y="4084422"/>
                <a:ext cx="3076575" cy="595313"/>
              </a:xfrm>
              <a:custGeom>
                <a:avLst/>
                <a:gdLst>
                  <a:gd name="T0" fmla="*/ 226 w 1938"/>
                  <a:gd name="T1" fmla="*/ 0 h 375"/>
                  <a:gd name="T2" fmla="*/ 0 w 1938"/>
                  <a:gd name="T3" fmla="*/ 375 h 375"/>
                  <a:gd name="T4" fmla="*/ 1938 w 1938"/>
                  <a:gd name="T5" fmla="*/ 375 h 375"/>
                  <a:gd name="T6" fmla="*/ 1712 w 1938"/>
                  <a:gd name="T7" fmla="*/ 0 h 375"/>
                  <a:gd name="T8" fmla="*/ 226 w 1938"/>
                  <a:gd name="T9" fmla="*/ 0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38" h="375">
                    <a:moveTo>
                      <a:pt x="226" y="0"/>
                    </a:moveTo>
                    <a:lnTo>
                      <a:pt x="0" y="375"/>
                    </a:lnTo>
                    <a:lnTo>
                      <a:pt x="1938" y="375"/>
                    </a:lnTo>
                    <a:lnTo>
                      <a:pt x="1712" y="0"/>
                    </a:lnTo>
                    <a:lnTo>
                      <a:pt x="226" y="0"/>
                    </a:lnTo>
                    <a:close/>
                  </a:path>
                </a:pathLst>
              </a:custGeom>
              <a:gradFill>
                <a:gsLst>
                  <a:gs pos="50000">
                    <a:schemeClr val="accent2"/>
                  </a:gs>
                  <a:gs pos="100000">
                    <a:schemeClr val="accent2">
                      <a:lumMod val="60000"/>
                      <a:lumOff val="40000"/>
                    </a:schemeClr>
                  </a:gs>
                </a:gsLst>
                <a:lin ang="10800000" scaled="1"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0"/>
              </a:p>
            </p:txBody>
          </p:sp>
          <p:sp>
            <p:nvSpPr>
              <p:cNvPr id="54" name="Freeform 13"/>
              <p:cNvSpPr>
                <a:spLocks/>
              </p:cNvSpPr>
              <p:nvPr/>
            </p:nvSpPr>
            <p:spPr bwMode="auto">
              <a:xfrm>
                <a:off x="4009120" y="2177834"/>
                <a:ext cx="935037" cy="730250"/>
              </a:xfrm>
              <a:custGeom>
                <a:avLst/>
                <a:gdLst>
                  <a:gd name="T0" fmla="*/ 0 w 589"/>
                  <a:gd name="T1" fmla="*/ 460 h 460"/>
                  <a:gd name="T2" fmla="*/ 589 w 589"/>
                  <a:gd name="T3" fmla="*/ 460 h 460"/>
                  <a:gd name="T4" fmla="*/ 300 w 589"/>
                  <a:gd name="T5" fmla="*/ 0 h 460"/>
                  <a:gd name="T6" fmla="*/ 0 w 589"/>
                  <a:gd name="T7" fmla="*/ 460 h 4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89" h="460">
                    <a:moveTo>
                      <a:pt x="0" y="460"/>
                    </a:moveTo>
                    <a:lnTo>
                      <a:pt x="589" y="460"/>
                    </a:lnTo>
                    <a:lnTo>
                      <a:pt x="300" y="0"/>
                    </a:lnTo>
                    <a:lnTo>
                      <a:pt x="0" y="460"/>
                    </a:lnTo>
                    <a:close/>
                  </a:path>
                </a:pathLst>
              </a:custGeom>
              <a:gradFill>
                <a:gsLst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10800000" scaled="1"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0"/>
              </a:p>
            </p:txBody>
          </p:sp>
        </p:grpSp>
        <p:sp>
          <p:nvSpPr>
            <p:cNvPr id="32" name="Rectangle 14"/>
            <p:cNvSpPr/>
            <p:nvPr/>
          </p:nvSpPr>
          <p:spPr>
            <a:xfrm>
              <a:off x="7466980" y="10542021"/>
              <a:ext cx="4642922" cy="9289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 smtClean="0">
                  <a:solidFill>
                    <a:schemeClr val="tx2">
                      <a:lumMod val="50000"/>
                    </a:schemeClr>
                  </a:solidFill>
                </a:rPr>
                <a:t>Verwezenlijk eerst jouw financiële buffer van 6 tot 18 maanden van je huidig salaris en plaats het op een spaarboekje. Raak het verder niet aan ! Dit is </a:t>
              </a:r>
              <a:r>
                <a:rPr lang="en-US" sz="2400" dirty="0">
                  <a:solidFill>
                    <a:schemeClr val="tx2">
                      <a:lumMod val="50000"/>
                    </a:schemeClr>
                  </a:solidFill>
                </a:rPr>
                <a:t>voor </a:t>
              </a:r>
              <a:r>
                <a:rPr lang="en-US" sz="2400" dirty="0" smtClean="0">
                  <a:solidFill>
                    <a:schemeClr val="tx2">
                      <a:lumMod val="50000"/>
                    </a:schemeClr>
                  </a:solidFill>
                </a:rPr>
                <a:t>onverwachte financiële tegenslagen.</a:t>
              </a:r>
              <a:endParaRPr lang="en-US" sz="2400" b="0" i="0" dirty="0">
                <a:solidFill>
                  <a:schemeClr val="tx2">
                    <a:lumMod val="50000"/>
                  </a:schemeClr>
                </a:solidFill>
                <a:effectLst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466980" y="10208258"/>
              <a:ext cx="4923930" cy="418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Jouw</a:t>
              </a:r>
              <a:r>
                <a:rPr lang="en-US" sz="4000" dirty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 </a:t>
              </a:r>
              <a:r>
                <a:rPr lang="en-US" sz="4000" dirty="0" smtClean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Financiële buffer</a:t>
              </a:r>
              <a:endParaRPr lang="en-US" sz="4000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endParaRPr>
            </a:p>
          </p:txBody>
        </p:sp>
        <p:sp>
          <p:nvSpPr>
            <p:cNvPr id="34" name="Oval 16"/>
            <p:cNvSpPr/>
            <p:nvPr/>
          </p:nvSpPr>
          <p:spPr>
            <a:xfrm>
              <a:off x="6541653" y="10208258"/>
              <a:ext cx="731520" cy="73152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0"/>
            </a:p>
          </p:txBody>
        </p:sp>
        <p:pic>
          <p:nvPicPr>
            <p:cNvPr id="35" name="Picture 1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62824" y="10421618"/>
              <a:ext cx="304800" cy="304800"/>
            </a:xfrm>
            <a:prstGeom prst="rect">
              <a:avLst/>
            </a:prstGeom>
          </p:spPr>
        </p:pic>
        <p:sp>
          <p:nvSpPr>
            <p:cNvPr id="36" name="Rectangle 18"/>
            <p:cNvSpPr/>
            <p:nvPr/>
          </p:nvSpPr>
          <p:spPr>
            <a:xfrm>
              <a:off x="8171135" y="9229905"/>
              <a:ext cx="4548560" cy="7103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 smtClean="0">
                  <a:solidFill>
                    <a:schemeClr val="tx2">
                      <a:lumMod val="50000"/>
                    </a:schemeClr>
                  </a:solidFill>
                </a:rPr>
                <a:t>Spaar een maandelijks bedrag voor je pensioen. Dit kan door een pensioenspaarfonds, pensioenspaarverzekering of een groepsverzekering bij je werkgever. </a:t>
              </a:r>
              <a:endParaRPr lang="en-US" sz="2400" b="0" i="0" dirty="0">
                <a:solidFill>
                  <a:schemeClr val="tx2">
                    <a:lumMod val="50000"/>
                  </a:schemeClr>
                </a:solidFill>
                <a:effectLst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8171135" y="8896142"/>
              <a:ext cx="4923930" cy="418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Jouw Pensioen Spaarplan</a:t>
              </a:r>
              <a:endParaRPr lang="en-US" sz="4000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endParaRPr>
            </a:p>
          </p:txBody>
        </p:sp>
        <p:sp>
          <p:nvSpPr>
            <p:cNvPr id="38" name="Oval 20"/>
            <p:cNvSpPr/>
            <p:nvPr/>
          </p:nvSpPr>
          <p:spPr>
            <a:xfrm>
              <a:off x="7245808" y="8896142"/>
              <a:ext cx="731520" cy="7315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0"/>
            </a:p>
          </p:txBody>
        </p:sp>
        <p:pic>
          <p:nvPicPr>
            <p:cNvPr id="39" name="Picture 2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66979" y="9109502"/>
              <a:ext cx="304800" cy="304800"/>
            </a:xfrm>
            <a:prstGeom prst="rect">
              <a:avLst/>
            </a:prstGeom>
          </p:spPr>
        </p:pic>
        <p:sp>
          <p:nvSpPr>
            <p:cNvPr id="40" name="Rectangle 22"/>
            <p:cNvSpPr/>
            <p:nvPr/>
          </p:nvSpPr>
          <p:spPr>
            <a:xfrm>
              <a:off x="8793848" y="7931573"/>
              <a:ext cx="4923931" cy="7103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nl-BE" sz="2400" dirty="0" smtClean="0">
                  <a:solidFill>
                    <a:schemeClr val="tx2">
                      <a:lumMod val="50000"/>
                    </a:schemeClr>
                  </a:solidFill>
                </a:rPr>
                <a:t>Spaar een vast bedrag voor een specifiek doen of droom die hebt. </a:t>
              </a:r>
              <a:r>
                <a:rPr lang="nl-BE" sz="2400" dirty="0">
                  <a:solidFill>
                    <a:schemeClr val="tx2">
                      <a:lumMod val="50000"/>
                    </a:schemeClr>
                  </a:solidFill>
                </a:rPr>
                <a:t>J</a:t>
              </a:r>
              <a:r>
                <a:rPr lang="nl-BE" sz="2400" dirty="0" smtClean="0">
                  <a:solidFill>
                    <a:schemeClr val="tx2">
                      <a:lumMod val="50000"/>
                    </a:schemeClr>
                  </a:solidFill>
                </a:rPr>
                <a:t>e kan ook geld sparen voor je kinderen of kleinkinderen. Jij beslist. </a:t>
              </a:r>
              <a:endParaRPr lang="en-US" sz="2400" b="0" i="0" dirty="0">
                <a:solidFill>
                  <a:schemeClr val="tx2">
                    <a:lumMod val="50000"/>
                  </a:schemeClr>
                </a:solidFill>
                <a:effectLst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8786963" y="7597810"/>
              <a:ext cx="5201431" cy="418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Jouw Spaarplan voor je kids of andere doelen</a:t>
              </a:r>
              <a:endParaRPr lang="en-US" sz="4000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endParaRPr>
            </a:p>
          </p:txBody>
        </p:sp>
        <p:sp>
          <p:nvSpPr>
            <p:cNvPr id="42" name="Oval 24"/>
            <p:cNvSpPr/>
            <p:nvPr/>
          </p:nvSpPr>
          <p:spPr>
            <a:xfrm>
              <a:off x="7993731" y="7597810"/>
              <a:ext cx="731520" cy="7315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0"/>
            </a:p>
          </p:txBody>
        </p:sp>
        <p:pic>
          <p:nvPicPr>
            <p:cNvPr id="43" name="Picture 2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7091" y="7811170"/>
              <a:ext cx="304800" cy="304800"/>
            </a:xfrm>
            <a:prstGeom prst="rect">
              <a:avLst/>
            </a:prstGeom>
          </p:spPr>
        </p:pic>
        <p:sp>
          <p:nvSpPr>
            <p:cNvPr id="44" name="Rectangle 26"/>
            <p:cNvSpPr/>
            <p:nvPr/>
          </p:nvSpPr>
          <p:spPr>
            <a:xfrm>
              <a:off x="9774221" y="6621907"/>
              <a:ext cx="4572388" cy="7103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nl-BE" sz="2400" dirty="0" smtClean="0">
                  <a:solidFill>
                    <a:schemeClr val="tx2">
                      <a:lumMod val="50000"/>
                    </a:schemeClr>
                  </a:solidFill>
                </a:rPr>
                <a:t>In het begin zullen je investeringen in dividend aandelen of andere activa klein zijn maar pas de juiste strategie toe en langzaam aan zal je piramide draaien</a:t>
              </a:r>
              <a:endParaRPr lang="en-US" sz="2400" b="0" i="0" dirty="0">
                <a:solidFill>
                  <a:schemeClr val="tx2">
                    <a:lumMod val="50000"/>
                  </a:schemeClr>
                </a:solidFill>
                <a:effectLst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9774222" y="6288144"/>
              <a:ext cx="4923930" cy="418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Jouw Investeringen</a:t>
              </a:r>
              <a:endParaRPr lang="en-US" sz="4000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endParaRPr>
            </a:p>
          </p:txBody>
        </p:sp>
        <p:sp>
          <p:nvSpPr>
            <p:cNvPr id="46" name="Oval 28"/>
            <p:cNvSpPr/>
            <p:nvPr/>
          </p:nvSpPr>
          <p:spPr>
            <a:xfrm>
              <a:off x="8848895" y="6288144"/>
              <a:ext cx="731520" cy="73152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0"/>
            </a:p>
          </p:txBody>
        </p:sp>
        <p:pic>
          <p:nvPicPr>
            <p:cNvPr id="47" name="Picture 2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62255" y="6518976"/>
              <a:ext cx="304800" cy="304800"/>
            </a:xfrm>
            <a:prstGeom prst="rect">
              <a:avLst/>
            </a:prstGeom>
          </p:spPr>
        </p:pic>
      </p:grpSp>
      <p:sp>
        <p:nvSpPr>
          <p:cNvPr id="55" name="Rectangle 54"/>
          <p:cNvSpPr/>
          <p:nvPr/>
        </p:nvSpPr>
        <p:spPr>
          <a:xfrm>
            <a:off x="879325" y="4890816"/>
            <a:ext cx="23031450" cy="2428435"/>
          </a:xfrm>
          <a:prstGeom prst="rect">
            <a:avLst/>
          </a:prstGeom>
          <a:noFill/>
          <a:ln w="269875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854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16153" y="584021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Waarom moet je sparen voor specifieke doelen </a:t>
            </a:r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?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22438" y="1685682"/>
            <a:ext cx="15365412" cy="135791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4000" dirty="0" err="1" smtClean="0">
                <a:latin typeface="Open Sans"/>
                <a:cs typeface="Open Sans"/>
              </a:rPr>
              <a:t>Vertel</a:t>
            </a:r>
            <a:r>
              <a:rPr lang="en-US" sz="4000" dirty="0" smtClean="0">
                <a:latin typeface="Open Sans"/>
                <a:cs typeface="Open Sans"/>
              </a:rPr>
              <a:t> me </a:t>
            </a:r>
            <a:r>
              <a:rPr lang="en-US" sz="4000" dirty="0" err="1" smtClean="0">
                <a:latin typeface="Open Sans"/>
                <a:cs typeface="Open Sans"/>
              </a:rPr>
              <a:t>specifieke</a:t>
            </a:r>
            <a:r>
              <a:rPr lang="en-US" sz="4000" dirty="0" smtClean="0">
                <a:latin typeface="Open Sans"/>
                <a:cs typeface="Open Sans"/>
              </a:rPr>
              <a:t> </a:t>
            </a:r>
            <a:r>
              <a:rPr lang="en-US" sz="4000" dirty="0" err="1" smtClean="0">
                <a:latin typeface="Open Sans"/>
                <a:cs typeface="Open Sans"/>
              </a:rPr>
              <a:t>doelen</a:t>
            </a:r>
            <a:r>
              <a:rPr lang="en-US" sz="4000" dirty="0" smtClean="0">
                <a:latin typeface="Open Sans"/>
                <a:cs typeface="Open Sans"/>
              </a:rPr>
              <a:t> </a:t>
            </a:r>
            <a:r>
              <a:rPr lang="en-US" sz="4000" dirty="0" err="1" smtClean="0">
                <a:latin typeface="Open Sans"/>
                <a:cs typeface="Open Sans"/>
              </a:rPr>
              <a:t>voor</a:t>
            </a:r>
            <a:r>
              <a:rPr lang="en-US" sz="4000" dirty="0" smtClean="0">
                <a:latin typeface="Open Sans"/>
                <a:cs typeface="Open Sans"/>
              </a:rPr>
              <a:t> </a:t>
            </a:r>
            <a:r>
              <a:rPr lang="en-US" sz="4000" dirty="0" err="1" smtClean="0">
                <a:latin typeface="Open Sans"/>
                <a:cs typeface="Open Sans"/>
              </a:rPr>
              <a:t>binnen</a:t>
            </a:r>
            <a:r>
              <a:rPr lang="en-US" sz="4000" dirty="0" smtClean="0">
                <a:latin typeface="Open Sans"/>
                <a:cs typeface="Open Sans"/>
              </a:rPr>
              <a:t> </a:t>
            </a:r>
            <a:r>
              <a:rPr lang="en-US" sz="4000" dirty="0" smtClean="0">
                <a:latin typeface="Open Sans"/>
                <a:cs typeface="Open Sans"/>
              </a:rPr>
              <a:t>3 – 5 – 10 </a:t>
            </a:r>
            <a:r>
              <a:rPr lang="en-US" sz="4000" dirty="0" err="1" smtClean="0">
                <a:latin typeface="Open Sans"/>
                <a:cs typeface="Open Sans"/>
              </a:rPr>
              <a:t>jaar</a:t>
            </a:r>
            <a:r>
              <a:rPr lang="en-US" sz="4000" dirty="0" smtClean="0">
                <a:latin typeface="Open Sans"/>
                <a:cs typeface="Open Sans"/>
              </a:rPr>
              <a:t> </a:t>
            </a:r>
            <a:r>
              <a:rPr lang="en-US" sz="4000" dirty="0" smtClean="0">
                <a:latin typeface="Open Sans"/>
                <a:cs typeface="Open Sans"/>
              </a:rPr>
              <a:t>?</a:t>
            </a:r>
            <a:endParaRPr lang="en-US" sz="4000" dirty="0">
              <a:latin typeface="Open Sans"/>
              <a:cs typeface="Open San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22439" y="2067511"/>
            <a:ext cx="11736386" cy="13234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smtClean="0"/>
              <a:t>18 </a:t>
            </a:r>
            <a:r>
              <a:rPr lang="en-US" dirty="0" err="1" smtClean="0"/>
              <a:t>Jaar</a:t>
            </a:r>
            <a:r>
              <a:rPr lang="en-US" dirty="0" smtClean="0"/>
              <a:t> </a:t>
            </a:r>
            <a:r>
              <a:rPr lang="en-US" dirty="0" smtClean="0"/>
              <a:t>-&gt; </a:t>
            </a:r>
            <a:r>
              <a:rPr lang="en-US" dirty="0" smtClean="0"/>
              <a:t>2</a:t>
            </a:r>
            <a:r>
              <a:rPr lang="en-US" baseline="30000" dirty="0"/>
              <a:t>e</a:t>
            </a:r>
            <a:r>
              <a:rPr lang="en-US" dirty="0" smtClean="0"/>
              <a:t> hands of </a:t>
            </a:r>
            <a:r>
              <a:rPr lang="en-US" dirty="0" err="1" smtClean="0"/>
              <a:t>nieuwe</a:t>
            </a:r>
            <a:r>
              <a:rPr lang="en-US" dirty="0" smtClean="0"/>
              <a:t> AUTO </a:t>
            </a:r>
            <a:endParaRPr lang="en-US" dirty="0" smtClean="0"/>
          </a:p>
          <a:p>
            <a:pPr marL="742950" indent="-742950">
              <a:buAutoNum type="arabicPeriod"/>
            </a:pPr>
            <a:endParaRPr lang="en-US" dirty="0" smtClean="0"/>
          </a:p>
          <a:p>
            <a:pPr marL="742950" indent="-742950">
              <a:buFontTx/>
              <a:buAutoNum type="arabicPeriod"/>
            </a:pPr>
            <a:r>
              <a:rPr lang="en-US" dirty="0" smtClean="0"/>
              <a:t>20 </a:t>
            </a:r>
            <a:r>
              <a:rPr lang="en-US" dirty="0" err="1" smtClean="0"/>
              <a:t>Jaar</a:t>
            </a:r>
            <a:r>
              <a:rPr lang="en-US" dirty="0" smtClean="0"/>
              <a:t> </a:t>
            </a:r>
            <a:r>
              <a:rPr lang="en-US" dirty="0" smtClean="0"/>
              <a:t>-&gt; </a:t>
            </a:r>
            <a:r>
              <a:rPr lang="en-US" dirty="0" err="1" smtClean="0"/>
              <a:t>Reizen</a:t>
            </a:r>
            <a:r>
              <a:rPr lang="en-US" dirty="0" smtClean="0"/>
              <a:t> in</a:t>
            </a:r>
            <a:r>
              <a:rPr lang="en-US" dirty="0" smtClean="0"/>
              <a:t> EUROPA of WERELD</a:t>
            </a:r>
            <a:endParaRPr lang="en-US" dirty="0" smtClean="0"/>
          </a:p>
          <a:p>
            <a:pPr marL="742950" indent="-742950">
              <a:buFontTx/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smtClean="0"/>
              <a:t>30 </a:t>
            </a:r>
            <a:r>
              <a:rPr lang="en-US" dirty="0" smtClean="0"/>
              <a:t>of </a:t>
            </a:r>
            <a:r>
              <a:rPr lang="en-US" dirty="0" smtClean="0"/>
              <a:t>40 </a:t>
            </a:r>
            <a:r>
              <a:rPr lang="en-US" dirty="0" err="1" smtClean="0"/>
              <a:t>Jaar</a:t>
            </a:r>
            <a:r>
              <a:rPr lang="en-US" dirty="0" smtClean="0"/>
              <a:t> </a:t>
            </a:r>
            <a:r>
              <a:rPr lang="en-US" dirty="0" smtClean="0"/>
              <a:t>-&gt; </a:t>
            </a:r>
            <a:r>
              <a:rPr lang="en-US" dirty="0" err="1" smtClean="0"/>
              <a:t>Kopen</a:t>
            </a:r>
            <a:r>
              <a:rPr lang="en-US" dirty="0" smtClean="0"/>
              <a:t> van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appartement</a:t>
            </a:r>
            <a:r>
              <a:rPr lang="en-US" dirty="0" smtClean="0"/>
              <a:t> of huis</a:t>
            </a:r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err="1" smtClean="0"/>
              <a:t>Andere</a:t>
            </a:r>
            <a:r>
              <a:rPr lang="en-US" dirty="0" smtClean="0"/>
              <a:t>…</a:t>
            </a:r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  <a:p>
            <a:pPr algn="ctr"/>
            <a:endParaRPr lang="en-US" sz="8000" b="1" dirty="0" smtClean="0"/>
          </a:p>
          <a:p>
            <a:pPr marL="742950" indent="-742950">
              <a:buAutoNum type="arabicPeriod"/>
            </a:pPr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691" y="8289685"/>
            <a:ext cx="6858594" cy="457239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0775" y="2653606"/>
            <a:ext cx="11430000" cy="64293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9658" y="6163308"/>
            <a:ext cx="7781117" cy="438107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4473" y="7461195"/>
            <a:ext cx="10589973" cy="5400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152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22439" y="2067511"/>
            <a:ext cx="13107986" cy="4724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smtClean="0"/>
              <a:t>BETAAL JEZELF ELKE MAAND EEN BEPAALD VAST BEDRAG – BETAAL JEZELF EERST ELKE MAAND</a:t>
            </a:r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smtClean="0"/>
              <a:t>SPAAR AUTOMATISCH EEN BEDRAG ALVORENS HET UIT TE GEVEN EN REKENINGEN TE BETALEN</a:t>
            </a:r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3089" y="3043600"/>
            <a:ext cx="8548632" cy="854863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0256" y="6216175"/>
            <a:ext cx="9220087" cy="641397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16153" y="584021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Waarom moet je sparen voor specifieke doelen </a:t>
            </a:r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?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22438" y="1685682"/>
            <a:ext cx="15365412" cy="135791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4000" dirty="0" err="1" smtClean="0">
                <a:latin typeface="Open Sans"/>
                <a:cs typeface="Open Sans"/>
              </a:rPr>
              <a:t>Vertel</a:t>
            </a:r>
            <a:r>
              <a:rPr lang="en-US" sz="4000" dirty="0" smtClean="0">
                <a:latin typeface="Open Sans"/>
                <a:cs typeface="Open Sans"/>
              </a:rPr>
              <a:t> me </a:t>
            </a:r>
            <a:r>
              <a:rPr lang="en-US" sz="4000" dirty="0" err="1" smtClean="0">
                <a:latin typeface="Open Sans"/>
                <a:cs typeface="Open Sans"/>
              </a:rPr>
              <a:t>specifieke</a:t>
            </a:r>
            <a:r>
              <a:rPr lang="en-US" sz="4000" dirty="0" smtClean="0">
                <a:latin typeface="Open Sans"/>
                <a:cs typeface="Open Sans"/>
              </a:rPr>
              <a:t> </a:t>
            </a:r>
            <a:r>
              <a:rPr lang="en-US" sz="4000" dirty="0" err="1" smtClean="0">
                <a:latin typeface="Open Sans"/>
                <a:cs typeface="Open Sans"/>
              </a:rPr>
              <a:t>doelen</a:t>
            </a:r>
            <a:r>
              <a:rPr lang="en-US" sz="4000" dirty="0" smtClean="0">
                <a:latin typeface="Open Sans"/>
                <a:cs typeface="Open Sans"/>
              </a:rPr>
              <a:t> </a:t>
            </a:r>
            <a:r>
              <a:rPr lang="en-US" sz="4000" dirty="0" err="1" smtClean="0">
                <a:latin typeface="Open Sans"/>
                <a:cs typeface="Open Sans"/>
              </a:rPr>
              <a:t>voor</a:t>
            </a:r>
            <a:r>
              <a:rPr lang="en-US" sz="4000" dirty="0" smtClean="0">
                <a:latin typeface="Open Sans"/>
                <a:cs typeface="Open Sans"/>
              </a:rPr>
              <a:t> </a:t>
            </a:r>
            <a:r>
              <a:rPr lang="en-US" sz="4000" dirty="0" err="1" smtClean="0">
                <a:latin typeface="Open Sans"/>
                <a:cs typeface="Open Sans"/>
              </a:rPr>
              <a:t>binnen</a:t>
            </a:r>
            <a:r>
              <a:rPr lang="en-US" sz="4000" dirty="0" smtClean="0">
                <a:latin typeface="Open Sans"/>
                <a:cs typeface="Open Sans"/>
              </a:rPr>
              <a:t> </a:t>
            </a:r>
            <a:r>
              <a:rPr lang="en-US" sz="4000" dirty="0" smtClean="0">
                <a:latin typeface="Open Sans"/>
                <a:cs typeface="Open Sans"/>
              </a:rPr>
              <a:t>3 – 5 – 10 </a:t>
            </a:r>
            <a:r>
              <a:rPr lang="en-US" sz="4000" dirty="0" err="1" smtClean="0">
                <a:latin typeface="Open Sans"/>
                <a:cs typeface="Open Sans"/>
              </a:rPr>
              <a:t>jaar</a:t>
            </a:r>
            <a:r>
              <a:rPr lang="en-US" sz="4000" dirty="0" smtClean="0">
                <a:latin typeface="Open Sans"/>
                <a:cs typeface="Open Sans"/>
              </a:rPr>
              <a:t> </a:t>
            </a:r>
            <a:r>
              <a:rPr lang="en-US" sz="4000" dirty="0" smtClean="0">
                <a:latin typeface="Open Sans"/>
                <a:cs typeface="Open Sans"/>
              </a:rPr>
              <a:t>?</a:t>
            </a:r>
            <a:endParaRPr lang="en-US" sz="4000" dirty="0">
              <a:latin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265081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818" y="2815109"/>
            <a:ext cx="8797326" cy="572954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Een</a:t>
            </a:r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 Specifiek Doel </a:t>
            </a:r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: </a:t>
            </a:r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Familie Zomervakantie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22438" y="1685682"/>
            <a:ext cx="18688276" cy="135791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4000" dirty="0" err="1" smtClean="0">
                <a:latin typeface="Open Sans"/>
                <a:cs typeface="Open Sans"/>
              </a:rPr>
              <a:t>Spaar</a:t>
            </a:r>
            <a:r>
              <a:rPr lang="en-US" sz="4000" dirty="0" smtClean="0">
                <a:latin typeface="Open Sans"/>
                <a:cs typeface="Open Sans"/>
              </a:rPr>
              <a:t> </a:t>
            </a:r>
            <a:r>
              <a:rPr lang="en-US" sz="4000" dirty="0" err="1" smtClean="0">
                <a:latin typeface="Open Sans"/>
                <a:cs typeface="Open Sans"/>
              </a:rPr>
              <a:t>Maandelijks</a:t>
            </a:r>
            <a:r>
              <a:rPr lang="en-US" sz="4000" dirty="0" smtClean="0">
                <a:latin typeface="Open Sans"/>
                <a:cs typeface="Open Sans"/>
              </a:rPr>
              <a:t> </a:t>
            </a:r>
            <a:r>
              <a:rPr lang="en-US" sz="4000" dirty="0" err="1" smtClean="0">
                <a:latin typeface="Open Sans"/>
                <a:cs typeface="Open Sans"/>
              </a:rPr>
              <a:t>voor</a:t>
            </a:r>
            <a:r>
              <a:rPr lang="en-US" sz="4000" dirty="0" smtClean="0">
                <a:latin typeface="Open Sans"/>
                <a:cs typeface="Open Sans"/>
              </a:rPr>
              <a:t> </a:t>
            </a:r>
            <a:r>
              <a:rPr lang="en-US" sz="4000" dirty="0" err="1" smtClean="0">
                <a:latin typeface="Open Sans"/>
                <a:cs typeface="Open Sans"/>
              </a:rPr>
              <a:t>een</a:t>
            </a:r>
            <a:r>
              <a:rPr lang="en-US" sz="4000" dirty="0" smtClean="0">
                <a:latin typeface="Open Sans"/>
                <a:cs typeface="Open Sans"/>
              </a:rPr>
              <a:t> </a:t>
            </a:r>
            <a:r>
              <a:rPr lang="en-US" sz="4000" dirty="0" err="1" smtClean="0">
                <a:latin typeface="Open Sans"/>
                <a:cs typeface="Open Sans"/>
              </a:rPr>
              <a:t>Doel</a:t>
            </a:r>
            <a:r>
              <a:rPr lang="en-US" sz="4000" dirty="0" smtClean="0">
                <a:latin typeface="Open Sans"/>
                <a:cs typeface="Open Sans"/>
              </a:rPr>
              <a:t> </a:t>
            </a:r>
            <a:r>
              <a:rPr lang="en-US" sz="4000" dirty="0" err="1" smtClean="0">
                <a:latin typeface="Open Sans"/>
                <a:cs typeface="Open Sans"/>
              </a:rPr>
              <a:t>dat</a:t>
            </a:r>
            <a:r>
              <a:rPr lang="en-US" sz="4000" dirty="0" smtClean="0">
                <a:latin typeface="Open Sans"/>
                <a:cs typeface="Open Sans"/>
              </a:rPr>
              <a:t> je </a:t>
            </a:r>
            <a:r>
              <a:rPr lang="en-US" sz="4000" dirty="0" err="1" smtClean="0">
                <a:latin typeface="Open Sans"/>
                <a:cs typeface="Open Sans"/>
              </a:rPr>
              <a:t>een</a:t>
            </a:r>
            <a:r>
              <a:rPr lang="en-US" sz="4000" dirty="0" smtClean="0">
                <a:latin typeface="Open Sans"/>
                <a:cs typeface="Open Sans"/>
              </a:rPr>
              <a:t> </a:t>
            </a:r>
            <a:r>
              <a:rPr lang="en-US" sz="4000" dirty="0" err="1" smtClean="0">
                <a:latin typeface="Open Sans"/>
                <a:cs typeface="Open Sans"/>
              </a:rPr>
              <a:t>Ervaring</a:t>
            </a:r>
            <a:r>
              <a:rPr lang="en-US" sz="4000" dirty="0" smtClean="0">
                <a:latin typeface="Open Sans"/>
                <a:cs typeface="Open Sans"/>
              </a:rPr>
              <a:t> </a:t>
            </a:r>
            <a:r>
              <a:rPr lang="en-US" sz="4000" dirty="0" err="1" smtClean="0">
                <a:latin typeface="Open Sans"/>
                <a:cs typeface="Open Sans"/>
              </a:rPr>
              <a:t>rijker</a:t>
            </a:r>
            <a:r>
              <a:rPr lang="en-US" sz="4000" dirty="0" smtClean="0">
                <a:latin typeface="Open Sans"/>
                <a:cs typeface="Open Sans"/>
              </a:rPr>
              <a:t> </a:t>
            </a:r>
            <a:r>
              <a:rPr lang="en-US" sz="4000" dirty="0" err="1" smtClean="0">
                <a:latin typeface="Open Sans"/>
                <a:cs typeface="Open Sans"/>
              </a:rPr>
              <a:t>maakt</a:t>
            </a:r>
            <a:r>
              <a:rPr lang="en-US" sz="4000" dirty="0" smtClean="0">
                <a:latin typeface="Open Sans"/>
                <a:cs typeface="Open Sans"/>
              </a:rPr>
              <a:t> in het </a:t>
            </a:r>
            <a:r>
              <a:rPr lang="en-US" sz="4000" dirty="0" err="1" smtClean="0">
                <a:latin typeface="Open Sans"/>
                <a:cs typeface="Open Sans"/>
              </a:rPr>
              <a:t>leven</a:t>
            </a:r>
            <a:endParaRPr lang="en-US" sz="4000" dirty="0">
              <a:latin typeface="Open Sans"/>
              <a:cs typeface="Open San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911272" y="2036229"/>
            <a:ext cx="13107986" cy="670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smtClean="0"/>
              <a:t>VOORBEELD</a:t>
            </a:r>
            <a:r>
              <a:rPr lang="en-US" dirty="0" smtClean="0"/>
              <a:t> </a:t>
            </a:r>
            <a:r>
              <a:rPr lang="en-US" dirty="0" smtClean="0"/>
              <a:t>: </a:t>
            </a:r>
            <a:r>
              <a:rPr lang="en-US" dirty="0" smtClean="0"/>
              <a:t>EEN JAARLIJKS ZOMER VAKANTIE BUDGET VOOR 2 VOLWASSENEN + 3 KINDEREN : </a:t>
            </a:r>
            <a:r>
              <a:rPr lang="en-US" dirty="0" smtClean="0"/>
              <a:t>4500 EURO</a:t>
            </a:r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smtClean="0"/>
              <a:t>BUDGET OF </a:t>
            </a:r>
            <a:r>
              <a:rPr lang="en-US" dirty="0" smtClean="0"/>
              <a:t>4500 GEDEELD DOOR 7 MAANDEN RESULTEERT IN ….</a:t>
            </a:r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smtClean="0"/>
              <a:t>GEEF ME HET ANTWOORD HOEVEEL WE MOETEN SPAREN PER MAAND …</a:t>
            </a:r>
            <a:endParaRPr lang="en-US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13204615" y="8386482"/>
            <a:ext cx="963616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643 EURO / </a:t>
            </a:r>
            <a:r>
              <a:rPr lang="en-US" sz="88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MAAND</a:t>
            </a:r>
            <a:endParaRPr lang="en-US" sz="88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2515" y="7934072"/>
            <a:ext cx="8153289" cy="529615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35804" y="9619746"/>
            <a:ext cx="5582429" cy="361047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18233" y="9619746"/>
            <a:ext cx="5553850" cy="3620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271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6600" b="1" dirty="0">
                <a:solidFill>
                  <a:schemeClr val="tx2"/>
                </a:solidFill>
                <a:latin typeface="Open Sans"/>
                <a:cs typeface="Open Sans"/>
              </a:rPr>
              <a:t>Jouw Financiële Piramide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22438" y="1685682"/>
            <a:ext cx="20942300" cy="8485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4000" dirty="0" smtClean="0">
                <a:latin typeface="Open Sans"/>
                <a:cs typeface="Open Sans"/>
              </a:rPr>
              <a:t>Vandaag leren we het belang van elke laag in de financiële piramide</a:t>
            </a:r>
            <a:endParaRPr lang="en-US" sz="4000" dirty="0">
              <a:latin typeface="Open Sans"/>
              <a:cs typeface="Open Sans"/>
            </a:endParaRPr>
          </a:p>
        </p:txBody>
      </p:sp>
      <p:grpSp>
        <p:nvGrpSpPr>
          <p:cNvPr id="30" name="Группа 77"/>
          <p:cNvGrpSpPr/>
          <p:nvPr/>
        </p:nvGrpSpPr>
        <p:grpSpPr>
          <a:xfrm>
            <a:off x="2773171" y="3220436"/>
            <a:ext cx="19312369" cy="8928330"/>
            <a:chOff x="6541653" y="6186926"/>
            <a:chExt cx="11429674" cy="5284070"/>
          </a:xfrm>
        </p:grpSpPr>
        <p:grpSp>
          <p:nvGrpSpPr>
            <p:cNvPr id="31" name="Group 6"/>
            <p:cNvGrpSpPr/>
            <p:nvPr/>
          </p:nvGrpSpPr>
          <p:grpSpPr>
            <a:xfrm>
              <a:off x="12015539" y="6186926"/>
              <a:ext cx="5955788" cy="4855191"/>
              <a:chOff x="2358218" y="2177834"/>
              <a:chExt cx="4217987" cy="3438526"/>
            </a:xfrm>
          </p:grpSpPr>
          <p:sp>
            <p:nvSpPr>
              <p:cNvPr id="48" name="Freeform 7"/>
              <p:cNvSpPr>
                <a:spLocks/>
              </p:cNvSpPr>
              <p:nvPr/>
            </p:nvSpPr>
            <p:spPr bwMode="auto">
              <a:xfrm>
                <a:off x="3858405" y="2562009"/>
                <a:ext cx="1076325" cy="879475"/>
              </a:xfrm>
              <a:custGeom>
                <a:avLst/>
                <a:gdLst>
                  <a:gd name="T0" fmla="*/ 182 w 678"/>
                  <a:gd name="T1" fmla="*/ 554 h 554"/>
                  <a:gd name="T2" fmla="*/ 678 w 678"/>
                  <a:gd name="T3" fmla="*/ 218 h 554"/>
                  <a:gd name="T4" fmla="*/ 541 w 678"/>
                  <a:gd name="T5" fmla="*/ 0 h 554"/>
                  <a:gd name="T6" fmla="*/ 0 w 678"/>
                  <a:gd name="T7" fmla="*/ 365 h 554"/>
                  <a:gd name="T8" fmla="*/ 182 w 678"/>
                  <a:gd name="T9" fmla="*/ 554 h 5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8" h="554">
                    <a:moveTo>
                      <a:pt x="182" y="554"/>
                    </a:moveTo>
                    <a:lnTo>
                      <a:pt x="678" y="218"/>
                    </a:lnTo>
                    <a:lnTo>
                      <a:pt x="541" y="0"/>
                    </a:lnTo>
                    <a:lnTo>
                      <a:pt x="0" y="365"/>
                    </a:lnTo>
                    <a:lnTo>
                      <a:pt x="182" y="554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3">
                      <a:lumMod val="75000"/>
                    </a:schemeClr>
                  </a:gs>
                  <a:gs pos="80000">
                    <a:schemeClr val="accent3"/>
                  </a:gs>
                </a:gsLst>
                <a:lin ang="10800000" scaled="1"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0"/>
              </a:p>
            </p:txBody>
          </p:sp>
          <p:sp>
            <p:nvSpPr>
              <p:cNvPr id="49" name="Freeform 8"/>
              <p:cNvSpPr>
                <a:spLocks/>
              </p:cNvSpPr>
              <p:nvPr/>
            </p:nvSpPr>
            <p:spPr bwMode="auto">
              <a:xfrm>
                <a:off x="2358218" y="4084422"/>
                <a:ext cx="3652837" cy="1531938"/>
              </a:xfrm>
              <a:custGeom>
                <a:avLst/>
                <a:gdLst>
                  <a:gd name="T0" fmla="*/ 2075 w 2301"/>
                  <a:gd name="T1" fmla="*/ 0 h 965"/>
                  <a:gd name="T2" fmla="*/ 226 w 2301"/>
                  <a:gd name="T3" fmla="*/ 593 h 965"/>
                  <a:gd name="T4" fmla="*/ 0 w 2301"/>
                  <a:gd name="T5" fmla="*/ 965 h 965"/>
                  <a:gd name="T6" fmla="*/ 2301 w 2301"/>
                  <a:gd name="T7" fmla="*/ 375 h 965"/>
                  <a:gd name="T8" fmla="*/ 2075 w 2301"/>
                  <a:gd name="T9" fmla="*/ 0 h 9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01" h="965">
                    <a:moveTo>
                      <a:pt x="2075" y="0"/>
                    </a:moveTo>
                    <a:lnTo>
                      <a:pt x="226" y="593"/>
                    </a:lnTo>
                    <a:lnTo>
                      <a:pt x="0" y="965"/>
                    </a:lnTo>
                    <a:lnTo>
                      <a:pt x="2301" y="375"/>
                    </a:lnTo>
                    <a:lnTo>
                      <a:pt x="2075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75000"/>
                    </a:schemeClr>
                  </a:gs>
                  <a:gs pos="80000">
                    <a:schemeClr val="accent1"/>
                  </a:gs>
                </a:gsLst>
                <a:lin ang="10800000" scaled="1"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0"/>
              </a:p>
            </p:txBody>
          </p:sp>
          <p:sp>
            <p:nvSpPr>
              <p:cNvPr id="50" name="Freeform 9"/>
              <p:cNvSpPr>
                <a:spLocks/>
              </p:cNvSpPr>
              <p:nvPr/>
            </p:nvSpPr>
            <p:spPr bwMode="auto">
              <a:xfrm>
                <a:off x="2929718" y="3141447"/>
                <a:ext cx="2511425" cy="1538288"/>
              </a:xfrm>
              <a:custGeom>
                <a:avLst/>
                <a:gdLst>
                  <a:gd name="T0" fmla="*/ 1352 w 1582"/>
                  <a:gd name="T1" fmla="*/ 0 h 969"/>
                  <a:gd name="T2" fmla="*/ 226 w 1582"/>
                  <a:gd name="T3" fmla="*/ 594 h 969"/>
                  <a:gd name="T4" fmla="*/ 0 w 1582"/>
                  <a:gd name="T5" fmla="*/ 969 h 969"/>
                  <a:gd name="T6" fmla="*/ 1582 w 1582"/>
                  <a:gd name="T7" fmla="*/ 379 h 969"/>
                  <a:gd name="T8" fmla="*/ 1352 w 1582"/>
                  <a:gd name="T9" fmla="*/ 0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82" h="969">
                    <a:moveTo>
                      <a:pt x="1352" y="0"/>
                    </a:moveTo>
                    <a:lnTo>
                      <a:pt x="226" y="594"/>
                    </a:lnTo>
                    <a:lnTo>
                      <a:pt x="0" y="969"/>
                    </a:lnTo>
                    <a:lnTo>
                      <a:pt x="1582" y="379"/>
                    </a:lnTo>
                    <a:lnTo>
                      <a:pt x="1352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>
                      <a:lumMod val="75000"/>
                    </a:schemeClr>
                  </a:gs>
                  <a:gs pos="80000">
                    <a:schemeClr val="accent2"/>
                  </a:gs>
                </a:gsLst>
                <a:lin ang="10800000" scaled="1"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0"/>
              </a:p>
            </p:txBody>
          </p:sp>
          <p:sp>
            <p:nvSpPr>
              <p:cNvPr id="51" name="Freeform 10"/>
              <p:cNvSpPr>
                <a:spLocks/>
              </p:cNvSpPr>
              <p:nvPr/>
            </p:nvSpPr>
            <p:spPr bwMode="auto">
              <a:xfrm>
                <a:off x="2358218" y="5025809"/>
                <a:ext cx="4217987" cy="590550"/>
              </a:xfrm>
              <a:custGeom>
                <a:avLst/>
                <a:gdLst>
                  <a:gd name="T0" fmla="*/ 226 w 2657"/>
                  <a:gd name="T1" fmla="*/ 0 h 372"/>
                  <a:gd name="T2" fmla="*/ 0 w 2657"/>
                  <a:gd name="T3" fmla="*/ 372 h 372"/>
                  <a:gd name="T4" fmla="*/ 2657 w 2657"/>
                  <a:gd name="T5" fmla="*/ 372 h 372"/>
                  <a:gd name="T6" fmla="*/ 2431 w 2657"/>
                  <a:gd name="T7" fmla="*/ 0 h 372"/>
                  <a:gd name="T8" fmla="*/ 226 w 2657"/>
                  <a:gd name="T9" fmla="*/ 0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57" h="372">
                    <a:moveTo>
                      <a:pt x="226" y="0"/>
                    </a:moveTo>
                    <a:lnTo>
                      <a:pt x="0" y="372"/>
                    </a:lnTo>
                    <a:lnTo>
                      <a:pt x="2657" y="372"/>
                    </a:lnTo>
                    <a:lnTo>
                      <a:pt x="2431" y="0"/>
                    </a:lnTo>
                    <a:lnTo>
                      <a:pt x="226" y="0"/>
                    </a:lnTo>
                    <a:close/>
                  </a:path>
                </a:pathLst>
              </a:custGeom>
              <a:gradFill>
                <a:gsLst>
                  <a:gs pos="50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10800000" scaled="1"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0" dirty="0"/>
              </a:p>
            </p:txBody>
          </p:sp>
          <p:sp>
            <p:nvSpPr>
              <p:cNvPr id="52" name="Freeform 11"/>
              <p:cNvSpPr>
                <a:spLocks/>
              </p:cNvSpPr>
              <p:nvPr/>
            </p:nvSpPr>
            <p:spPr bwMode="auto">
              <a:xfrm>
                <a:off x="3493280" y="3141447"/>
                <a:ext cx="1947862" cy="601663"/>
              </a:xfrm>
              <a:custGeom>
                <a:avLst/>
                <a:gdLst>
                  <a:gd name="T0" fmla="*/ 1227 w 1227"/>
                  <a:gd name="T1" fmla="*/ 379 h 379"/>
                  <a:gd name="T2" fmla="*/ 997 w 1227"/>
                  <a:gd name="T3" fmla="*/ 0 h 379"/>
                  <a:gd name="T4" fmla="*/ 230 w 1227"/>
                  <a:gd name="T5" fmla="*/ 0 h 379"/>
                  <a:gd name="T6" fmla="*/ 0 w 1227"/>
                  <a:gd name="T7" fmla="*/ 379 h 379"/>
                  <a:gd name="T8" fmla="*/ 1227 w 1227"/>
                  <a:gd name="T9" fmla="*/ 379 h 3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7" h="379">
                    <a:moveTo>
                      <a:pt x="1227" y="379"/>
                    </a:moveTo>
                    <a:lnTo>
                      <a:pt x="997" y="0"/>
                    </a:lnTo>
                    <a:lnTo>
                      <a:pt x="230" y="0"/>
                    </a:lnTo>
                    <a:lnTo>
                      <a:pt x="0" y="379"/>
                    </a:lnTo>
                    <a:lnTo>
                      <a:pt x="1227" y="379"/>
                    </a:lnTo>
                    <a:close/>
                  </a:path>
                </a:pathLst>
              </a:custGeom>
              <a:gradFill>
                <a:gsLst>
                  <a:gs pos="50000">
                    <a:schemeClr val="accent3"/>
                  </a:gs>
                  <a:gs pos="100000">
                    <a:schemeClr val="accent3">
                      <a:lumMod val="60000"/>
                      <a:lumOff val="40000"/>
                    </a:schemeClr>
                  </a:gs>
                </a:gsLst>
                <a:lin ang="10800000" scaled="1"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0"/>
              </a:p>
            </p:txBody>
          </p:sp>
          <p:sp>
            <p:nvSpPr>
              <p:cNvPr id="53" name="Freeform 12"/>
              <p:cNvSpPr>
                <a:spLocks/>
              </p:cNvSpPr>
              <p:nvPr/>
            </p:nvSpPr>
            <p:spPr bwMode="auto">
              <a:xfrm>
                <a:off x="2929718" y="4084422"/>
                <a:ext cx="3076575" cy="595313"/>
              </a:xfrm>
              <a:custGeom>
                <a:avLst/>
                <a:gdLst>
                  <a:gd name="T0" fmla="*/ 226 w 1938"/>
                  <a:gd name="T1" fmla="*/ 0 h 375"/>
                  <a:gd name="T2" fmla="*/ 0 w 1938"/>
                  <a:gd name="T3" fmla="*/ 375 h 375"/>
                  <a:gd name="T4" fmla="*/ 1938 w 1938"/>
                  <a:gd name="T5" fmla="*/ 375 h 375"/>
                  <a:gd name="T6" fmla="*/ 1712 w 1938"/>
                  <a:gd name="T7" fmla="*/ 0 h 375"/>
                  <a:gd name="T8" fmla="*/ 226 w 1938"/>
                  <a:gd name="T9" fmla="*/ 0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38" h="375">
                    <a:moveTo>
                      <a:pt x="226" y="0"/>
                    </a:moveTo>
                    <a:lnTo>
                      <a:pt x="0" y="375"/>
                    </a:lnTo>
                    <a:lnTo>
                      <a:pt x="1938" y="375"/>
                    </a:lnTo>
                    <a:lnTo>
                      <a:pt x="1712" y="0"/>
                    </a:lnTo>
                    <a:lnTo>
                      <a:pt x="226" y="0"/>
                    </a:lnTo>
                    <a:close/>
                  </a:path>
                </a:pathLst>
              </a:custGeom>
              <a:gradFill>
                <a:gsLst>
                  <a:gs pos="50000">
                    <a:schemeClr val="accent2"/>
                  </a:gs>
                  <a:gs pos="100000">
                    <a:schemeClr val="accent2">
                      <a:lumMod val="60000"/>
                      <a:lumOff val="40000"/>
                    </a:schemeClr>
                  </a:gs>
                </a:gsLst>
                <a:lin ang="10800000" scaled="1"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0"/>
              </a:p>
            </p:txBody>
          </p:sp>
          <p:sp>
            <p:nvSpPr>
              <p:cNvPr id="54" name="Freeform 13"/>
              <p:cNvSpPr>
                <a:spLocks/>
              </p:cNvSpPr>
              <p:nvPr/>
            </p:nvSpPr>
            <p:spPr bwMode="auto">
              <a:xfrm>
                <a:off x="4009120" y="2177834"/>
                <a:ext cx="935037" cy="730250"/>
              </a:xfrm>
              <a:custGeom>
                <a:avLst/>
                <a:gdLst>
                  <a:gd name="T0" fmla="*/ 0 w 589"/>
                  <a:gd name="T1" fmla="*/ 460 h 460"/>
                  <a:gd name="T2" fmla="*/ 589 w 589"/>
                  <a:gd name="T3" fmla="*/ 460 h 460"/>
                  <a:gd name="T4" fmla="*/ 300 w 589"/>
                  <a:gd name="T5" fmla="*/ 0 h 460"/>
                  <a:gd name="T6" fmla="*/ 0 w 589"/>
                  <a:gd name="T7" fmla="*/ 460 h 4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89" h="460">
                    <a:moveTo>
                      <a:pt x="0" y="460"/>
                    </a:moveTo>
                    <a:lnTo>
                      <a:pt x="589" y="460"/>
                    </a:lnTo>
                    <a:lnTo>
                      <a:pt x="300" y="0"/>
                    </a:lnTo>
                    <a:lnTo>
                      <a:pt x="0" y="460"/>
                    </a:lnTo>
                    <a:close/>
                  </a:path>
                </a:pathLst>
              </a:custGeom>
              <a:gradFill>
                <a:gsLst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10800000" scaled="1"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0"/>
              </a:p>
            </p:txBody>
          </p:sp>
        </p:grpSp>
        <p:sp>
          <p:nvSpPr>
            <p:cNvPr id="32" name="Rectangle 14"/>
            <p:cNvSpPr/>
            <p:nvPr/>
          </p:nvSpPr>
          <p:spPr>
            <a:xfrm>
              <a:off x="7466980" y="10542021"/>
              <a:ext cx="4642922" cy="9289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 smtClean="0">
                  <a:solidFill>
                    <a:schemeClr val="tx2">
                      <a:lumMod val="50000"/>
                    </a:schemeClr>
                  </a:solidFill>
                </a:rPr>
                <a:t>Verwezenlijk eerst jouw financiële buffer van 6 tot 18 maanden van je huidig salaris en plaats het op een spaarboekje. Raak het verder niet aan ! Dit is </a:t>
              </a:r>
              <a:r>
                <a:rPr lang="en-US" sz="2400" dirty="0">
                  <a:solidFill>
                    <a:schemeClr val="tx2">
                      <a:lumMod val="50000"/>
                    </a:schemeClr>
                  </a:solidFill>
                </a:rPr>
                <a:t>voor </a:t>
              </a:r>
              <a:r>
                <a:rPr lang="en-US" sz="2400" dirty="0" smtClean="0">
                  <a:solidFill>
                    <a:schemeClr val="tx2">
                      <a:lumMod val="50000"/>
                    </a:schemeClr>
                  </a:solidFill>
                </a:rPr>
                <a:t>onverwachte financiële tegenslagen.</a:t>
              </a:r>
              <a:endParaRPr lang="en-US" sz="2400" b="0" i="0" dirty="0">
                <a:solidFill>
                  <a:schemeClr val="tx2">
                    <a:lumMod val="50000"/>
                  </a:schemeClr>
                </a:solidFill>
                <a:effectLst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466980" y="10208258"/>
              <a:ext cx="4923930" cy="418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Jouw</a:t>
              </a:r>
              <a:r>
                <a:rPr lang="en-US" sz="4000" dirty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 </a:t>
              </a:r>
              <a:r>
                <a:rPr lang="en-US" sz="4000" dirty="0" smtClean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Financiële buffer</a:t>
              </a:r>
              <a:endParaRPr lang="en-US" sz="4000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endParaRPr>
            </a:p>
          </p:txBody>
        </p:sp>
        <p:sp>
          <p:nvSpPr>
            <p:cNvPr id="34" name="Oval 16"/>
            <p:cNvSpPr/>
            <p:nvPr/>
          </p:nvSpPr>
          <p:spPr>
            <a:xfrm>
              <a:off x="6541653" y="10208258"/>
              <a:ext cx="731520" cy="73152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0"/>
            </a:p>
          </p:txBody>
        </p:sp>
        <p:pic>
          <p:nvPicPr>
            <p:cNvPr id="35" name="Picture 1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62824" y="10421618"/>
              <a:ext cx="304800" cy="304800"/>
            </a:xfrm>
            <a:prstGeom prst="rect">
              <a:avLst/>
            </a:prstGeom>
          </p:spPr>
        </p:pic>
        <p:sp>
          <p:nvSpPr>
            <p:cNvPr id="36" name="Rectangle 18"/>
            <p:cNvSpPr/>
            <p:nvPr/>
          </p:nvSpPr>
          <p:spPr>
            <a:xfrm>
              <a:off x="8171135" y="9229905"/>
              <a:ext cx="4548560" cy="7103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 smtClean="0">
                  <a:solidFill>
                    <a:schemeClr val="tx2">
                      <a:lumMod val="50000"/>
                    </a:schemeClr>
                  </a:solidFill>
                </a:rPr>
                <a:t>Spaar een maandelijks bedrag voor je pensioen. Dit kan door een pensioenspaarfonds, pensioenspaarverzekering of een groepsverzekering bij je werkgever. </a:t>
              </a:r>
              <a:endParaRPr lang="en-US" sz="2400" b="0" i="0" dirty="0">
                <a:solidFill>
                  <a:schemeClr val="tx2">
                    <a:lumMod val="50000"/>
                  </a:schemeClr>
                </a:solidFill>
                <a:effectLst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8171135" y="8896142"/>
              <a:ext cx="4923930" cy="418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Jouw Pensioen Spaarplan</a:t>
              </a:r>
              <a:endParaRPr lang="en-US" sz="4000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endParaRPr>
            </a:p>
          </p:txBody>
        </p:sp>
        <p:sp>
          <p:nvSpPr>
            <p:cNvPr id="38" name="Oval 20"/>
            <p:cNvSpPr/>
            <p:nvPr/>
          </p:nvSpPr>
          <p:spPr>
            <a:xfrm>
              <a:off x="7245808" y="8896142"/>
              <a:ext cx="731520" cy="7315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0"/>
            </a:p>
          </p:txBody>
        </p:sp>
        <p:pic>
          <p:nvPicPr>
            <p:cNvPr id="39" name="Picture 2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66979" y="9109502"/>
              <a:ext cx="304800" cy="304800"/>
            </a:xfrm>
            <a:prstGeom prst="rect">
              <a:avLst/>
            </a:prstGeom>
          </p:spPr>
        </p:pic>
        <p:sp>
          <p:nvSpPr>
            <p:cNvPr id="40" name="Rectangle 22"/>
            <p:cNvSpPr/>
            <p:nvPr/>
          </p:nvSpPr>
          <p:spPr>
            <a:xfrm>
              <a:off x="8793848" y="7931573"/>
              <a:ext cx="4923931" cy="7103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nl-BE" sz="2400" dirty="0" smtClean="0">
                  <a:solidFill>
                    <a:schemeClr val="tx2">
                      <a:lumMod val="50000"/>
                    </a:schemeClr>
                  </a:solidFill>
                </a:rPr>
                <a:t>Spaar een vast bedrag voor een specifiek doen of droom die hebt. </a:t>
              </a:r>
              <a:r>
                <a:rPr lang="nl-BE" sz="2400" dirty="0">
                  <a:solidFill>
                    <a:schemeClr val="tx2">
                      <a:lumMod val="50000"/>
                    </a:schemeClr>
                  </a:solidFill>
                </a:rPr>
                <a:t>J</a:t>
              </a:r>
              <a:r>
                <a:rPr lang="nl-BE" sz="2400" dirty="0" smtClean="0">
                  <a:solidFill>
                    <a:schemeClr val="tx2">
                      <a:lumMod val="50000"/>
                    </a:schemeClr>
                  </a:solidFill>
                </a:rPr>
                <a:t>e kan ook geld sparen voor je kinderen of kleinkinderen. Jij beslist. </a:t>
              </a:r>
              <a:endParaRPr lang="en-US" sz="2400" b="0" i="0" dirty="0">
                <a:solidFill>
                  <a:schemeClr val="tx2">
                    <a:lumMod val="50000"/>
                  </a:schemeClr>
                </a:solidFill>
                <a:effectLst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8786963" y="7597810"/>
              <a:ext cx="5201431" cy="418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Jouw Spaarplan voor je kids of andere doelen</a:t>
              </a:r>
              <a:endParaRPr lang="en-US" sz="4000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endParaRPr>
            </a:p>
          </p:txBody>
        </p:sp>
        <p:sp>
          <p:nvSpPr>
            <p:cNvPr id="42" name="Oval 24"/>
            <p:cNvSpPr/>
            <p:nvPr/>
          </p:nvSpPr>
          <p:spPr>
            <a:xfrm>
              <a:off x="7993731" y="7597810"/>
              <a:ext cx="731520" cy="7315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0"/>
            </a:p>
          </p:txBody>
        </p:sp>
        <p:pic>
          <p:nvPicPr>
            <p:cNvPr id="43" name="Picture 2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7091" y="7811170"/>
              <a:ext cx="304800" cy="304800"/>
            </a:xfrm>
            <a:prstGeom prst="rect">
              <a:avLst/>
            </a:prstGeom>
          </p:spPr>
        </p:pic>
        <p:sp>
          <p:nvSpPr>
            <p:cNvPr id="44" name="Rectangle 26"/>
            <p:cNvSpPr/>
            <p:nvPr/>
          </p:nvSpPr>
          <p:spPr>
            <a:xfrm>
              <a:off x="9774221" y="6621907"/>
              <a:ext cx="4572388" cy="7103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nl-BE" sz="2400" dirty="0" smtClean="0">
                  <a:solidFill>
                    <a:schemeClr val="tx2">
                      <a:lumMod val="50000"/>
                    </a:schemeClr>
                  </a:solidFill>
                </a:rPr>
                <a:t>In het begin zullen je investeringen in dividend aandelen of andere activa klein zijn maar pas de juiste strategie toe en langzaam aan zal je piramide draaien</a:t>
              </a:r>
              <a:endParaRPr lang="en-US" sz="2400" b="0" i="0" dirty="0">
                <a:solidFill>
                  <a:schemeClr val="tx2">
                    <a:lumMod val="50000"/>
                  </a:schemeClr>
                </a:solidFill>
                <a:effectLst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9774222" y="6288144"/>
              <a:ext cx="4923930" cy="418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Jouw Investeringen</a:t>
              </a:r>
              <a:endParaRPr lang="en-US" sz="4000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endParaRPr>
            </a:p>
          </p:txBody>
        </p:sp>
        <p:sp>
          <p:nvSpPr>
            <p:cNvPr id="46" name="Oval 28"/>
            <p:cNvSpPr/>
            <p:nvPr/>
          </p:nvSpPr>
          <p:spPr>
            <a:xfrm>
              <a:off x="8848895" y="6288144"/>
              <a:ext cx="731520" cy="73152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0"/>
            </a:p>
          </p:txBody>
        </p:sp>
        <p:pic>
          <p:nvPicPr>
            <p:cNvPr id="47" name="Picture 2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62255" y="6518976"/>
              <a:ext cx="304800" cy="304800"/>
            </a:xfrm>
            <a:prstGeom prst="rect">
              <a:avLst/>
            </a:prstGeom>
          </p:spPr>
        </p:pic>
      </p:grpSp>
      <p:sp>
        <p:nvSpPr>
          <p:cNvPr id="56" name="Rectangle 55"/>
          <p:cNvSpPr/>
          <p:nvPr/>
        </p:nvSpPr>
        <p:spPr>
          <a:xfrm>
            <a:off x="879325" y="2860843"/>
            <a:ext cx="23031450" cy="2428435"/>
          </a:xfrm>
          <a:prstGeom prst="rect">
            <a:avLst/>
          </a:prstGeom>
          <a:noFill/>
          <a:ln w="269875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536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Waarom moet je je geld laten groeien ?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22438" y="1685682"/>
            <a:ext cx="20942300" cy="8485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4000" dirty="0" smtClean="0">
                <a:latin typeface="Open Sans"/>
                <a:cs typeface="Open Sans"/>
              </a:rPr>
              <a:t>Leren hoe je geld te laten groeien is 1 van de meest belangrijke skills in je leven</a:t>
            </a:r>
            <a:endParaRPr lang="en-US" sz="4000" dirty="0">
              <a:latin typeface="Open Sans"/>
              <a:cs typeface="Open San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14674" y="2109959"/>
            <a:ext cx="20488276" cy="10587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smtClean="0"/>
              <a:t>BANKEN </a:t>
            </a:r>
            <a:r>
              <a:rPr lang="en-US" dirty="0" err="1" smtClean="0"/>
              <a:t>helpen</a:t>
            </a:r>
            <a:r>
              <a:rPr lang="en-US" dirty="0" smtClean="0"/>
              <a:t> NIET je geld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laten</a:t>
            </a:r>
            <a:r>
              <a:rPr lang="en-US" dirty="0" smtClean="0"/>
              <a:t> </a:t>
            </a:r>
            <a:r>
              <a:rPr lang="en-US" dirty="0" err="1" smtClean="0"/>
              <a:t>groeien</a:t>
            </a:r>
            <a:r>
              <a:rPr lang="en-US" dirty="0" smtClean="0"/>
              <a:t>, </a:t>
            </a:r>
            <a:r>
              <a:rPr lang="en-US" dirty="0" err="1" smtClean="0"/>
              <a:t>zij</a:t>
            </a:r>
            <a:r>
              <a:rPr lang="en-US" dirty="0" smtClean="0"/>
              <a:t> </a:t>
            </a:r>
            <a:r>
              <a:rPr lang="en-US" dirty="0" err="1" smtClean="0"/>
              <a:t>verkopen</a:t>
            </a:r>
            <a:r>
              <a:rPr lang="en-US" dirty="0" smtClean="0"/>
              <a:t> </a:t>
            </a:r>
            <a:r>
              <a:rPr lang="en-US" dirty="0" err="1" smtClean="0"/>
              <a:t>financi</a:t>
            </a:r>
            <a:r>
              <a:rPr lang="nl-BE" sz="3600" dirty="0" smtClean="0">
                <a:latin typeface="Open Sans"/>
                <a:cs typeface="Open Sans"/>
              </a:rPr>
              <a:t>ë</a:t>
            </a:r>
            <a:r>
              <a:rPr lang="en-US" dirty="0" smtClean="0"/>
              <a:t>le producten die hen het </a:t>
            </a:r>
            <a:r>
              <a:rPr lang="en-US" dirty="0" err="1" smtClean="0"/>
              <a:t>meeste</a:t>
            </a:r>
            <a:r>
              <a:rPr lang="en-US" dirty="0" smtClean="0"/>
              <a:t> </a:t>
            </a:r>
            <a:r>
              <a:rPr lang="en-US" dirty="0" err="1" smtClean="0"/>
              <a:t>winst</a:t>
            </a:r>
            <a:r>
              <a:rPr lang="en-US" dirty="0" smtClean="0"/>
              <a:t> </a:t>
            </a:r>
            <a:r>
              <a:rPr lang="en-US" dirty="0" err="1" smtClean="0"/>
              <a:t>bezorgen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de </a:t>
            </a:r>
            <a:r>
              <a:rPr lang="en-US" dirty="0" err="1" smtClean="0"/>
              <a:t>bankier</a:t>
            </a:r>
            <a:r>
              <a:rPr lang="en-US" dirty="0" smtClean="0"/>
              <a:t> op het </a:t>
            </a:r>
            <a:r>
              <a:rPr lang="en-US" dirty="0" err="1" smtClean="0"/>
              <a:t>einde</a:t>
            </a:r>
            <a:r>
              <a:rPr lang="en-US" dirty="0" smtClean="0"/>
              <a:t> van het </a:t>
            </a:r>
            <a:r>
              <a:rPr lang="en-US" dirty="0" err="1" smtClean="0"/>
              <a:t>jaar</a:t>
            </a:r>
            <a:r>
              <a:rPr lang="en-US" dirty="0" smtClean="0"/>
              <a:t>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mooie</a:t>
            </a:r>
            <a:r>
              <a:rPr lang="en-US" dirty="0" smtClean="0"/>
              <a:t> bonus</a:t>
            </a:r>
            <a:endParaRPr lang="en-US" dirty="0" smtClean="0"/>
          </a:p>
          <a:p>
            <a:pPr marL="742950" indent="-742950">
              <a:buFontTx/>
              <a:buAutoNum type="arabicPeriod"/>
            </a:pPr>
            <a:r>
              <a:rPr lang="en-US" dirty="0" err="1" smtClean="0"/>
              <a:t>Vandaag</a:t>
            </a:r>
            <a:r>
              <a:rPr lang="en-US" dirty="0" smtClean="0"/>
              <a:t> </a:t>
            </a:r>
            <a:r>
              <a:rPr lang="en-US" dirty="0" err="1" smtClean="0"/>
              <a:t>krijg</a:t>
            </a:r>
            <a:r>
              <a:rPr lang="en-US" dirty="0" smtClean="0"/>
              <a:t> je op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spaarrekening</a:t>
            </a:r>
            <a:r>
              <a:rPr lang="en-US" dirty="0" smtClean="0"/>
              <a:t> </a:t>
            </a:r>
            <a:r>
              <a:rPr lang="en-US" dirty="0" err="1" smtClean="0"/>
              <a:t>amper</a:t>
            </a:r>
            <a:r>
              <a:rPr lang="en-US" dirty="0" smtClean="0"/>
              <a:t> 0,11</a:t>
            </a:r>
            <a:r>
              <a:rPr lang="en-US" dirty="0"/>
              <a:t>% </a:t>
            </a:r>
            <a:r>
              <a:rPr lang="en-US" dirty="0" err="1" smtClean="0"/>
              <a:t>rente</a:t>
            </a:r>
            <a:r>
              <a:rPr lang="en-US" dirty="0" smtClean="0"/>
              <a:t>, </a:t>
            </a:r>
            <a:r>
              <a:rPr lang="en-US" dirty="0" err="1" smtClean="0"/>
              <a:t>dus</a:t>
            </a:r>
            <a:r>
              <a:rPr lang="en-US" dirty="0" smtClean="0"/>
              <a:t> met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inflatie</a:t>
            </a:r>
            <a:r>
              <a:rPr lang="en-US" dirty="0" smtClean="0"/>
              <a:t> van 2% </a:t>
            </a:r>
            <a:r>
              <a:rPr lang="en-US" dirty="0" err="1" smtClean="0"/>
              <a:t>wordt</a:t>
            </a:r>
            <a:r>
              <a:rPr lang="en-US" dirty="0" smtClean="0"/>
              <a:t> je </a:t>
            </a:r>
            <a:r>
              <a:rPr lang="en-US" dirty="0" err="1" smtClean="0"/>
              <a:t>armer</a:t>
            </a:r>
            <a:r>
              <a:rPr lang="en-US" dirty="0" smtClean="0"/>
              <a:t> </a:t>
            </a:r>
            <a:r>
              <a:rPr lang="en-US" dirty="0" err="1" smtClean="0"/>
              <a:t>elke</a:t>
            </a:r>
            <a:r>
              <a:rPr lang="en-US" dirty="0" smtClean="0"/>
              <a:t> </a:t>
            </a:r>
            <a:r>
              <a:rPr lang="en-US" dirty="0" err="1" smtClean="0"/>
              <a:t>maand</a:t>
            </a:r>
            <a:r>
              <a:rPr lang="en-US" dirty="0" smtClean="0"/>
              <a:t> !</a:t>
            </a:r>
            <a:endParaRPr lang="en-US" dirty="0"/>
          </a:p>
          <a:p>
            <a:pPr marL="742950" indent="-742950">
              <a:buAutoNum type="arabicPeriod"/>
            </a:pPr>
            <a:r>
              <a:rPr lang="en-US" dirty="0" smtClean="0"/>
              <a:t>Je geld </a:t>
            </a:r>
            <a:r>
              <a:rPr lang="en-US" dirty="0" err="1" smtClean="0"/>
              <a:t>moet</a:t>
            </a:r>
            <a:r>
              <a:rPr lang="en-US" dirty="0" smtClean="0"/>
              <a:t> </a:t>
            </a:r>
            <a:r>
              <a:rPr lang="en-US" dirty="0" err="1" smtClean="0"/>
              <a:t>groeien</a:t>
            </a:r>
            <a:r>
              <a:rPr lang="en-US" dirty="0" smtClean="0"/>
              <a:t> ELK JAAR</a:t>
            </a:r>
            <a:r>
              <a:rPr lang="en-US" dirty="0" smtClean="0"/>
              <a:t> </a:t>
            </a:r>
            <a:r>
              <a:rPr lang="en-US" dirty="0" smtClean="0"/>
              <a:t>!! </a:t>
            </a:r>
            <a:endParaRPr lang="en-US" dirty="0"/>
          </a:p>
          <a:p>
            <a:pPr marL="742950" indent="-742950">
              <a:buAutoNum type="arabicPeriod"/>
            </a:pPr>
            <a:r>
              <a:rPr lang="en-US" dirty="0" smtClean="0"/>
              <a:t>LEER HOE JE MOET INVESTEREN EN DOE HET ZELF ! We </a:t>
            </a:r>
            <a:r>
              <a:rPr lang="en-US" dirty="0" err="1" smtClean="0"/>
              <a:t>bespreken</a:t>
            </a:r>
            <a:r>
              <a:rPr lang="en-US" dirty="0" smtClean="0"/>
              <a:t> hoe je geld </a:t>
            </a:r>
            <a:r>
              <a:rPr lang="en-US" dirty="0" err="1" smtClean="0"/>
              <a:t>aan</a:t>
            </a:r>
            <a:r>
              <a:rPr lang="en-US" dirty="0" smtClean="0"/>
              <a:t> het </a:t>
            </a:r>
            <a:r>
              <a:rPr lang="en-US" dirty="0" err="1" smtClean="0"/>
              <a:t>werk</a:t>
            </a:r>
            <a:r>
              <a:rPr lang="en-US" dirty="0" smtClean="0"/>
              <a:t> </a:t>
            </a:r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zetten</a:t>
            </a:r>
            <a:r>
              <a:rPr lang="en-US" dirty="0" smtClean="0"/>
              <a:t> in 2018 – 2022 lessen !</a:t>
            </a:r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  <a:p>
            <a:pPr algn="ctr"/>
            <a:endParaRPr lang="en-US" sz="8000" b="1" dirty="0" smtClean="0"/>
          </a:p>
          <a:p>
            <a:pPr marL="742950" indent="-742950">
              <a:buAutoNum type="arabicPeriod"/>
            </a:pPr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1312" y="8065435"/>
            <a:ext cx="10795000" cy="5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593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Nu...Laat ons een Financieel Plan maken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22438" y="1685682"/>
            <a:ext cx="20942300" cy="8485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4000" dirty="0" err="1" smtClean="0">
                <a:latin typeface="Open Sans"/>
                <a:cs typeface="Open Sans"/>
              </a:rPr>
              <a:t>Laat</a:t>
            </a:r>
            <a:r>
              <a:rPr lang="en-US" sz="4000" dirty="0" smtClean="0">
                <a:latin typeface="Open Sans"/>
                <a:cs typeface="Open Sans"/>
              </a:rPr>
              <a:t> </a:t>
            </a:r>
            <a:r>
              <a:rPr lang="en-US" sz="4000" dirty="0" err="1" smtClean="0">
                <a:latin typeface="Open Sans"/>
                <a:cs typeface="Open Sans"/>
              </a:rPr>
              <a:t>ons</a:t>
            </a:r>
            <a:r>
              <a:rPr lang="en-US" sz="4000" dirty="0" smtClean="0">
                <a:latin typeface="Open Sans"/>
                <a:cs typeface="Open Sans"/>
              </a:rPr>
              <a:t> </a:t>
            </a:r>
            <a:r>
              <a:rPr lang="en-US" sz="4000" dirty="0" err="1" smtClean="0">
                <a:latin typeface="Open Sans"/>
                <a:cs typeface="Open Sans"/>
              </a:rPr>
              <a:t>een</a:t>
            </a:r>
            <a:r>
              <a:rPr lang="en-US" sz="4000" dirty="0" smtClean="0">
                <a:latin typeface="Open Sans"/>
                <a:cs typeface="Open Sans"/>
              </a:rPr>
              <a:t> </a:t>
            </a:r>
            <a:r>
              <a:rPr lang="en-US" sz="4000" dirty="0" err="1" smtClean="0">
                <a:latin typeface="Open Sans"/>
                <a:cs typeface="Open Sans"/>
              </a:rPr>
              <a:t>lange</a:t>
            </a:r>
            <a:r>
              <a:rPr lang="en-US" sz="4000" dirty="0" smtClean="0">
                <a:latin typeface="Open Sans"/>
                <a:cs typeface="Open Sans"/>
              </a:rPr>
              <a:t> </a:t>
            </a:r>
            <a:r>
              <a:rPr lang="en-US" sz="4000" dirty="0" err="1" smtClean="0">
                <a:latin typeface="Open Sans"/>
                <a:cs typeface="Open Sans"/>
              </a:rPr>
              <a:t>termijn</a:t>
            </a:r>
            <a:r>
              <a:rPr lang="en-US" sz="4000" dirty="0" smtClean="0">
                <a:latin typeface="Open Sans"/>
                <a:cs typeface="Open Sans"/>
              </a:rPr>
              <a:t> </a:t>
            </a:r>
            <a:r>
              <a:rPr lang="en-US" sz="4000" dirty="0" err="1" smtClean="0">
                <a:latin typeface="Open Sans"/>
                <a:cs typeface="Open Sans"/>
              </a:rPr>
              <a:t>objectief</a:t>
            </a:r>
            <a:r>
              <a:rPr lang="en-US" sz="4000" dirty="0" smtClean="0">
                <a:latin typeface="Open Sans"/>
                <a:cs typeface="Open Sans"/>
              </a:rPr>
              <a:t> </a:t>
            </a:r>
            <a:r>
              <a:rPr lang="en-US" sz="4000" dirty="0" err="1" smtClean="0">
                <a:latin typeface="Open Sans"/>
                <a:cs typeface="Open Sans"/>
              </a:rPr>
              <a:t>kiezen</a:t>
            </a:r>
            <a:r>
              <a:rPr lang="en-US" sz="4000" dirty="0" smtClean="0">
                <a:latin typeface="Open Sans"/>
                <a:cs typeface="Open Sans"/>
              </a:rPr>
              <a:t>…</a:t>
            </a:r>
            <a:endParaRPr lang="en-US" sz="4000" dirty="0">
              <a:latin typeface="Open Sans"/>
              <a:cs typeface="Open San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2762" y="5935167"/>
            <a:ext cx="7102475" cy="472637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14674" y="2109959"/>
            <a:ext cx="20488276" cy="340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smtClean="0"/>
              <a:t>Je bent 13 </a:t>
            </a:r>
            <a:r>
              <a:rPr lang="en-US" dirty="0" err="1" smtClean="0"/>
              <a:t>Jaar</a:t>
            </a:r>
            <a:r>
              <a:rPr lang="en-US" dirty="0" smtClean="0"/>
              <a:t> oud </a:t>
            </a:r>
            <a:r>
              <a:rPr lang="en-US" dirty="0" err="1" smtClean="0"/>
              <a:t>vandaag</a:t>
            </a:r>
            <a:r>
              <a:rPr lang="en-US" dirty="0" smtClean="0"/>
              <a:t> ! </a:t>
            </a:r>
            <a:r>
              <a:rPr lang="en-US" dirty="0" err="1" smtClean="0"/>
              <a:t>Binnen</a:t>
            </a:r>
            <a:r>
              <a:rPr lang="en-US" dirty="0" smtClean="0"/>
              <a:t> 5 </a:t>
            </a:r>
            <a:r>
              <a:rPr lang="en-US" dirty="0" err="1" smtClean="0"/>
              <a:t>jaar</a:t>
            </a:r>
            <a:r>
              <a:rPr lang="en-US" dirty="0" smtClean="0"/>
              <a:t> ben je 18 </a:t>
            </a:r>
            <a:r>
              <a:rPr lang="en-US" dirty="0" err="1" smtClean="0"/>
              <a:t>jaar</a:t>
            </a:r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err="1" smtClean="0"/>
              <a:t>Waarvoor</a:t>
            </a:r>
            <a:r>
              <a:rPr lang="en-US" dirty="0" smtClean="0"/>
              <a:t> </a:t>
            </a:r>
            <a:r>
              <a:rPr lang="en-US" dirty="0" err="1" smtClean="0"/>
              <a:t>wil</a:t>
            </a:r>
            <a:r>
              <a:rPr lang="en-US" dirty="0" smtClean="0"/>
              <a:t> je </a:t>
            </a:r>
            <a:r>
              <a:rPr lang="en-US" dirty="0" err="1" smtClean="0"/>
              <a:t>sparen</a:t>
            </a:r>
            <a:r>
              <a:rPr lang="en-US" dirty="0" smtClean="0"/>
              <a:t> ?? Wat </a:t>
            </a:r>
            <a:r>
              <a:rPr lang="en-US" dirty="0" err="1" smtClean="0"/>
              <a:t>wil</a:t>
            </a:r>
            <a:r>
              <a:rPr lang="en-US" dirty="0" smtClean="0"/>
              <a:t> je </a:t>
            </a:r>
            <a:r>
              <a:rPr lang="en-US" dirty="0" err="1" smtClean="0"/>
              <a:t>kunnen</a:t>
            </a:r>
            <a:r>
              <a:rPr lang="en-US" dirty="0" smtClean="0"/>
              <a:t> </a:t>
            </a:r>
            <a:r>
              <a:rPr lang="en-US" dirty="0" err="1" smtClean="0"/>
              <a:t>betalen</a:t>
            </a:r>
            <a:r>
              <a:rPr lang="en-US" dirty="0" smtClean="0"/>
              <a:t> </a:t>
            </a:r>
            <a:r>
              <a:rPr lang="en-US" dirty="0" err="1" smtClean="0"/>
              <a:t>als</a:t>
            </a:r>
            <a:r>
              <a:rPr lang="en-US" dirty="0" smtClean="0"/>
              <a:t> je 18 </a:t>
            </a:r>
            <a:r>
              <a:rPr lang="en-US" dirty="0" err="1" smtClean="0"/>
              <a:t>jaar</a:t>
            </a:r>
            <a:r>
              <a:rPr lang="en-US" dirty="0" smtClean="0"/>
              <a:t> </a:t>
            </a:r>
            <a:r>
              <a:rPr lang="en-US" dirty="0" err="1" smtClean="0"/>
              <a:t>wordt</a:t>
            </a:r>
            <a:r>
              <a:rPr lang="en-US" dirty="0" smtClean="0"/>
              <a:t>…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474756" y="10678618"/>
            <a:ext cx="1032096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40 </a:t>
            </a:r>
            <a:r>
              <a:rPr lang="en-US" sz="72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UUR RIJLES</a:t>
            </a:r>
            <a:r>
              <a:rPr lang="en-US" sz="72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72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= 2500 Euro</a:t>
            </a:r>
            <a:endParaRPr lang="en-US" sz="72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358812" y="10635556"/>
            <a:ext cx="1061002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2</a:t>
            </a:r>
            <a:r>
              <a:rPr lang="en-US" sz="7200" b="1" baseline="300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e</a:t>
            </a:r>
            <a:r>
              <a:rPr lang="en-US" sz="72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hands</a:t>
            </a:r>
            <a:r>
              <a:rPr lang="en-US" sz="72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AUTO </a:t>
            </a:r>
            <a:r>
              <a:rPr lang="en-US" sz="72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= 7500 Euro</a:t>
            </a:r>
            <a:endParaRPr lang="en-US" sz="72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32679" y="11748321"/>
            <a:ext cx="1806565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JE HEBT MIN. </a:t>
            </a:r>
            <a:r>
              <a:rPr lang="en-US" sz="72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10.000 </a:t>
            </a:r>
            <a:r>
              <a:rPr lang="en-US" sz="72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Euro </a:t>
            </a:r>
            <a:r>
              <a:rPr lang="en-US" sz="72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nodig</a:t>
            </a:r>
            <a:r>
              <a:rPr lang="en-US" sz="72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72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binnen</a:t>
            </a:r>
            <a:r>
              <a:rPr lang="en-US" sz="72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5 JAAR</a:t>
            </a:r>
            <a:endParaRPr lang="en-US" sz="72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Plus 10"/>
          <p:cNvSpPr/>
          <p:nvPr/>
        </p:nvSpPr>
        <p:spPr>
          <a:xfrm>
            <a:off x="10559845" y="7453276"/>
            <a:ext cx="2330245" cy="2153264"/>
          </a:xfrm>
          <a:prstGeom prst="mathPlus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812" y="5147555"/>
            <a:ext cx="8839518" cy="5258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001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Laat ons een Financieel plan maken !!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10685417" y="6008914"/>
            <a:ext cx="2586446" cy="1933303"/>
          </a:xfrm>
          <a:prstGeom prst="rightArrow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722438" y="8832390"/>
            <a:ext cx="221742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6000" b="1" dirty="0"/>
          </a:p>
          <a:p>
            <a:pPr algn="ctr"/>
            <a:r>
              <a:rPr lang="en-US" sz="6000" b="1" dirty="0" smtClean="0"/>
              <a:t>IN 2018 </a:t>
            </a:r>
            <a:r>
              <a:rPr lang="en-US" sz="6000" b="1" dirty="0" smtClean="0"/>
              <a:t>ZAL JE 1.000 EURO KRIJGEN OP EEN BANKREKENING</a:t>
            </a:r>
          </a:p>
          <a:p>
            <a:pPr algn="ctr"/>
            <a:r>
              <a:rPr lang="en-US" sz="6000" b="1" dirty="0" smtClean="0"/>
              <a:t>JOUW OBJECTIEF IS HET TE LATEN GROEIEN NAAR 10.000 EURO BINNEN DE</a:t>
            </a:r>
            <a:r>
              <a:rPr lang="en-US" sz="6000" b="1" dirty="0"/>
              <a:t> </a:t>
            </a:r>
            <a:r>
              <a:rPr lang="en-US" sz="6000" b="1" dirty="0" smtClean="0"/>
              <a:t>5 TOT 7 JAAR</a:t>
            </a:r>
            <a:endParaRPr lang="en-US" sz="4400" b="1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8729" y="2742768"/>
            <a:ext cx="10818446" cy="58334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674" y="3959308"/>
            <a:ext cx="9682877" cy="493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36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4612" y="3234881"/>
            <a:ext cx="20162751" cy="343139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VOORBEELD</a:t>
            </a:r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 </a:t>
            </a:r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: </a:t>
            </a:r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Vul JOUW Financieel</a:t>
            </a:r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 PLAN in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74258" y="7084907"/>
            <a:ext cx="2037064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smtClean="0"/>
              <a:t>Fill in the amounts per year you want to achieve at the end of each year</a:t>
            </a:r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smtClean="0"/>
              <a:t>Calculate % of growth and the amount you want to save, invest or earn</a:t>
            </a:r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smtClean="0"/>
              <a:t>At YOUR birthday of 18 years old, YOU want to achieve 10.000 EURO !!</a:t>
            </a:r>
          </a:p>
        </p:txBody>
      </p:sp>
    </p:spTree>
    <p:extLst>
      <p:ext uri="{BB962C8B-B14F-4D97-AF65-F5344CB8AC3E}">
        <p14:creationId xmlns:p14="http://schemas.microsoft.com/office/powerpoint/2010/main" val="350290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529" y="2349977"/>
            <a:ext cx="18232117" cy="31069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VOORBEELD</a:t>
            </a:r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 </a:t>
            </a:r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: </a:t>
            </a:r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Een Financieel </a:t>
            </a:r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Plan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7339" y="5996543"/>
            <a:ext cx="10517399" cy="628359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24033" y="6650155"/>
            <a:ext cx="803581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GEEF</a:t>
            </a:r>
            <a:r>
              <a:rPr lang="en-US" sz="72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72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ME </a:t>
            </a:r>
            <a:r>
              <a:rPr lang="en-US" sz="72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ENKELE VAN JOUW IDEEEN HOE JE </a:t>
            </a:r>
            <a:r>
              <a:rPr lang="en-US" sz="72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JE</a:t>
            </a:r>
            <a:r>
              <a:rPr lang="en-US" sz="72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GELD WIL SPAREN EN/OF VERDIENEN</a:t>
            </a:r>
          </a:p>
        </p:txBody>
      </p:sp>
    </p:spTree>
    <p:extLst>
      <p:ext uri="{BB962C8B-B14F-4D97-AF65-F5344CB8AC3E}">
        <p14:creationId xmlns:p14="http://schemas.microsoft.com/office/powerpoint/2010/main" val="771519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EXAMEN</a:t>
            </a:r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 </a:t>
            </a:r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: </a:t>
            </a:r>
            <a:r>
              <a:rPr lang="nl-BE" sz="6600" b="1" dirty="0">
                <a:solidFill>
                  <a:schemeClr val="tx2"/>
                </a:solidFill>
                <a:latin typeface="Open Sans"/>
                <a:cs typeface="Open Sans"/>
              </a:rPr>
              <a:t>Jouw Financiële Piramide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22438" y="1685682"/>
            <a:ext cx="20942300" cy="8485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4000" dirty="0" smtClean="0">
                <a:latin typeface="Open Sans"/>
                <a:cs typeface="Open Sans"/>
              </a:rPr>
              <a:t>Geef de naam van elke laag uit de financiële piramide en het doel</a:t>
            </a:r>
            <a:endParaRPr lang="en-US" sz="4000" dirty="0">
              <a:latin typeface="Open Sans"/>
              <a:cs typeface="Open Sans"/>
            </a:endParaRPr>
          </a:p>
        </p:txBody>
      </p:sp>
      <p:grpSp>
        <p:nvGrpSpPr>
          <p:cNvPr id="2" name="Группа 77"/>
          <p:cNvGrpSpPr/>
          <p:nvPr/>
        </p:nvGrpSpPr>
        <p:grpSpPr>
          <a:xfrm>
            <a:off x="2773171" y="3220435"/>
            <a:ext cx="19312369" cy="8203667"/>
            <a:chOff x="6541653" y="6186926"/>
            <a:chExt cx="11429674" cy="4855191"/>
          </a:xfrm>
        </p:grpSpPr>
        <p:grpSp>
          <p:nvGrpSpPr>
            <p:cNvPr id="3" name="Group 6"/>
            <p:cNvGrpSpPr/>
            <p:nvPr/>
          </p:nvGrpSpPr>
          <p:grpSpPr>
            <a:xfrm>
              <a:off x="12015539" y="6186926"/>
              <a:ext cx="5955788" cy="4855191"/>
              <a:chOff x="2358218" y="2177834"/>
              <a:chExt cx="4217987" cy="3438526"/>
            </a:xfrm>
          </p:grpSpPr>
          <p:sp>
            <p:nvSpPr>
              <p:cNvPr id="55" name="Freeform 7"/>
              <p:cNvSpPr>
                <a:spLocks/>
              </p:cNvSpPr>
              <p:nvPr/>
            </p:nvSpPr>
            <p:spPr bwMode="auto">
              <a:xfrm>
                <a:off x="3858405" y="2562009"/>
                <a:ext cx="1076325" cy="879475"/>
              </a:xfrm>
              <a:custGeom>
                <a:avLst/>
                <a:gdLst>
                  <a:gd name="T0" fmla="*/ 182 w 678"/>
                  <a:gd name="T1" fmla="*/ 554 h 554"/>
                  <a:gd name="T2" fmla="*/ 678 w 678"/>
                  <a:gd name="T3" fmla="*/ 218 h 554"/>
                  <a:gd name="T4" fmla="*/ 541 w 678"/>
                  <a:gd name="T5" fmla="*/ 0 h 554"/>
                  <a:gd name="T6" fmla="*/ 0 w 678"/>
                  <a:gd name="T7" fmla="*/ 365 h 554"/>
                  <a:gd name="T8" fmla="*/ 182 w 678"/>
                  <a:gd name="T9" fmla="*/ 554 h 5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8" h="554">
                    <a:moveTo>
                      <a:pt x="182" y="554"/>
                    </a:moveTo>
                    <a:lnTo>
                      <a:pt x="678" y="218"/>
                    </a:lnTo>
                    <a:lnTo>
                      <a:pt x="541" y="0"/>
                    </a:lnTo>
                    <a:lnTo>
                      <a:pt x="0" y="365"/>
                    </a:lnTo>
                    <a:lnTo>
                      <a:pt x="182" y="554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3">
                      <a:lumMod val="75000"/>
                    </a:schemeClr>
                  </a:gs>
                  <a:gs pos="80000">
                    <a:schemeClr val="accent3"/>
                  </a:gs>
                </a:gsLst>
                <a:lin ang="10800000" scaled="1"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0"/>
              </a:p>
            </p:txBody>
          </p:sp>
          <p:sp>
            <p:nvSpPr>
              <p:cNvPr id="56" name="Freeform 8"/>
              <p:cNvSpPr>
                <a:spLocks/>
              </p:cNvSpPr>
              <p:nvPr/>
            </p:nvSpPr>
            <p:spPr bwMode="auto">
              <a:xfrm>
                <a:off x="2358218" y="4084422"/>
                <a:ext cx="3652837" cy="1531938"/>
              </a:xfrm>
              <a:custGeom>
                <a:avLst/>
                <a:gdLst>
                  <a:gd name="T0" fmla="*/ 2075 w 2301"/>
                  <a:gd name="T1" fmla="*/ 0 h 965"/>
                  <a:gd name="T2" fmla="*/ 226 w 2301"/>
                  <a:gd name="T3" fmla="*/ 593 h 965"/>
                  <a:gd name="T4" fmla="*/ 0 w 2301"/>
                  <a:gd name="T5" fmla="*/ 965 h 965"/>
                  <a:gd name="T6" fmla="*/ 2301 w 2301"/>
                  <a:gd name="T7" fmla="*/ 375 h 965"/>
                  <a:gd name="T8" fmla="*/ 2075 w 2301"/>
                  <a:gd name="T9" fmla="*/ 0 h 9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01" h="965">
                    <a:moveTo>
                      <a:pt x="2075" y="0"/>
                    </a:moveTo>
                    <a:lnTo>
                      <a:pt x="226" y="593"/>
                    </a:lnTo>
                    <a:lnTo>
                      <a:pt x="0" y="965"/>
                    </a:lnTo>
                    <a:lnTo>
                      <a:pt x="2301" y="375"/>
                    </a:lnTo>
                    <a:lnTo>
                      <a:pt x="2075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75000"/>
                    </a:schemeClr>
                  </a:gs>
                  <a:gs pos="80000">
                    <a:schemeClr val="accent1"/>
                  </a:gs>
                </a:gsLst>
                <a:lin ang="10800000" scaled="1"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0"/>
              </a:p>
            </p:txBody>
          </p:sp>
          <p:sp>
            <p:nvSpPr>
              <p:cNvPr id="57" name="Freeform 9"/>
              <p:cNvSpPr>
                <a:spLocks/>
              </p:cNvSpPr>
              <p:nvPr/>
            </p:nvSpPr>
            <p:spPr bwMode="auto">
              <a:xfrm>
                <a:off x="2929718" y="3141447"/>
                <a:ext cx="2511425" cy="1538288"/>
              </a:xfrm>
              <a:custGeom>
                <a:avLst/>
                <a:gdLst>
                  <a:gd name="T0" fmla="*/ 1352 w 1582"/>
                  <a:gd name="T1" fmla="*/ 0 h 969"/>
                  <a:gd name="T2" fmla="*/ 226 w 1582"/>
                  <a:gd name="T3" fmla="*/ 594 h 969"/>
                  <a:gd name="T4" fmla="*/ 0 w 1582"/>
                  <a:gd name="T5" fmla="*/ 969 h 969"/>
                  <a:gd name="T6" fmla="*/ 1582 w 1582"/>
                  <a:gd name="T7" fmla="*/ 379 h 969"/>
                  <a:gd name="T8" fmla="*/ 1352 w 1582"/>
                  <a:gd name="T9" fmla="*/ 0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82" h="969">
                    <a:moveTo>
                      <a:pt x="1352" y="0"/>
                    </a:moveTo>
                    <a:lnTo>
                      <a:pt x="226" y="594"/>
                    </a:lnTo>
                    <a:lnTo>
                      <a:pt x="0" y="969"/>
                    </a:lnTo>
                    <a:lnTo>
                      <a:pt x="1582" y="379"/>
                    </a:lnTo>
                    <a:lnTo>
                      <a:pt x="1352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>
                      <a:lumMod val="75000"/>
                    </a:schemeClr>
                  </a:gs>
                  <a:gs pos="80000">
                    <a:schemeClr val="accent2"/>
                  </a:gs>
                </a:gsLst>
                <a:lin ang="10800000" scaled="1"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0"/>
              </a:p>
            </p:txBody>
          </p:sp>
          <p:sp>
            <p:nvSpPr>
              <p:cNvPr id="58" name="Freeform 10"/>
              <p:cNvSpPr>
                <a:spLocks/>
              </p:cNvSpPr>
              <p:nvPr/>
            </p:nvSpPr>
            <p:spPr bwMode="auto">
              <a:xfrm>
                <a:off x="2358218" y="5025809"/>
                <a:ext cx="4217987" cy="590550"/>
              </a:xfrm>
              <a:custGeom>
                <a:avLst/>
                <a:gdLst>
                  <a:gd name="T0" fmla="*/ 226 w 2657"/>
                  <a:gd name="T1" fmla="*/ 0 h 372"/>
                  <a:gd name="T2" fmla="*/ 0 w 2657"/>
                  <a:gd name="T3" fmla="*/ 372 h 372"/>
                  <a:gd name="T4" fmla="*/ 2657 w 2657"/>
                  <a:gd name="T5" fmla="*/ 372 h 372"/>
                  <a:gd name="T6" fmla="*/ 2431 w 2657"/>
                  <a:gd name="T7" fmla="*/ 0 h 372"/>
                  <a:gd name="T8" fmla="*/ 226 w 2657"/>
                  <a:gd name="T9" fmla="*/ 0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57" h="372">
                    <a:moveTo>
                      <a:pt x="226" y="0"/>
                    </a:moveTo>
                    <a:lnTo>
                      <a:pt x="0" y="372"/>
                    </a:lnTo>
                    <a:lnTo>
                      <a:pt x="2657" y="372"/>
                    </a:lnTo>
                    <a:lnTo>
                      <a:pt x="2431" y="0"/>
                    </a:lnTo>
                    <a:lnTo>
                      <a:pt x="226" y="0"/>
                    </a:lnTo>
                    <a:close/>
                  </a:path>
                </a:pathLst>
              </a:custGeom>
              <a:gradFill>
                <a:gsLst>
                  <a:gs pos="50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10800000" scaled="1"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0" dirty="0"/>
              </a:p>
            </p:txBody>
          </p:sp>
          <p:sp>
            <p:nvSpPr>
              <p:cNvPr id="59" name="Freeform 11"/>
              <p:cNvSpPr>
                <a:spLocks/>
              </p:cNvSpPr>
              <p:nvPr/>
            </p:nvSpPr>
            <p:spPr bwMode="auto">
              <a:xfrm>
                <a:off x="3493280" y="3141447"/>
                <a:ext cx="1947862" cy="601663"/>
              </a:xfrm>
              <a:custGeom>
                <a:avLst/>
                <a:gdLst>
                  <a:gd name="T0" fmla="*/ 1227 w 1227"/>
                  <a:gd name="T1" fmla="*/ 379 h 379"/>
                  <a:gd name="T2" fmla="*/ 997 w 1227"/>
                  <a:gd name="T3" fmla="*/ 0 h 379"/>
                  <a:gd name="T4" fmla="*/ 230 w 1227"/>
                  <a:gd name="T5" fmla="*/ 0 h 379"/>
                  <a:gd name="T6" fmla="*/ 0 w 1227"/>
                  <a:gd name="T7" fmla="*/ 379 h 379"/>
                  <a:gd name="T8" fmla="*/ 1227 w 1227"/>
                  <a:gd name="T9" fmla="*/ 379 h 3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7" h="379">
                    <a:moveTo>
                      <a:pt x="1227" y="379"/>
                    </a:moveTo>
                    <a:lnTo>
                      <a:pt x="997" y="0"/>
                    </a:lnTo>
                    <a:lnTo>
                      <a:pt x="230" y="0"/>
                    </a:lnTo>
                    <a:lnTo>
                      <a:pt x="0" y="379"/>
                    </a:lnTo>
                    <a:lnTo>
                      <a:pt x="1227" y="379"/>
                    </a:lnTo>
                    <a:close/>
                  </a:path>
                </a:pathLst>
              </a:custGeom>
              <a:gradFill>
                <a:gsLst>
                  <a:gs pos="50000">
                    <a:schemeClr val="accent3"/>
                  </a:gs>
                  <a:gs pos="100000">
                    <a:schemeClr val="accent3">
                      <a:lumMod val="60000"/>
                      <a:lumOff val="40000"/>
                    </a:schemeClr>
                  </a:gs>
                </a:gsLst>
                <a:lin ang="10800000" scaled="1"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0"/>
              </a:p>
            </p:txBody>
          </p:sp>
          <p:sp>
            <p:nvSpPr>
              <p:cNvPr id="60" name="Freeform 12"/>
              <p:cNvSpPr>
                <a:spLocks/>
              </p:cNvSpPr>
              <p:nvPr/>
            </p:nvSpPr>
            <p:spPr bwMode="auto">
              <a:xfrm>
                <a:off x="2929718" y="4084422"/>
                <a:ext cx="3076575" cy="595313"/>
              </a:xfrm>
              <a:custGeom>
                <a:avLst/>
                <a:gdLst>
                  <a:gd name="T0" fmla="*/ 226 w 1938"/>
                  <a:gd name="T1" fmla="*/ 0 h 375"/>
                  <a:gd name="T2" fmla="*/ 0 w 1938"/>
                  <a:gd name="T3" fmla="*/ 375 h 375"/>
                  <a:gd name="T4" fmla="*/ 1938 w 1938"/>
                  <a:gd name="T5" fmla="*/ 375 h 375"/>
                  <a:gd name="T6" fmla="*/ 1712 w 1938"/>
                  <a:gd name="T7" fmla="*/ 0 h 375"/>
                  <a:gd name="T8" fmla="*/ 226 w 1938"/>
                  <a:gd name="T9" fmla="*/ 0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38" h="375">
                    <a:moveTo>
                      <a:pt x="226" y="0"/>
                    </a:moveTo>
                    <a:lnTo>
                      <a:pt x="0" y="375"/>
                    </a:lnTo>
                    <a:lnTo>
                      <a:pt x="1938" y="375"/>
                    </a:lnTo>
                    <a:lnTo>
                      <a:pt x="1712" y="0"/>
                    </a:lnTo>
                    <a:lnTo>
                      <a:pt x="226" y="0"/>
                    </a:lnTo>
                    <a:close/>
                  </a:path>
                </a:pathLst>
              </a:custGeom>
              <a:gradFill>
                <a:gsLst>
                  <a:gs pos="50000">
                    <a:schemeClr val="accent2"/>
                  </a:gs>
                  <a:gs pos="100000">
                    <a:schemeClr val="accent2">
                      <a:lumMod val="60000"/>
                      <a:lumOff val="40000"/>
                    </a:schemeClr>
                  </a:gs>
                </a:gsLst>
                <a:lin ang="10800000" scaled="1"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0"/>
              </a:p>
            </p:txBody>
          </p:sp>
          <p:sp>
            <p:nvSpPr>
              <p:cNvPr id="61" name="Freeform 13"/>
              <p:cNvSpPr>
                <a:spLocks/>
              </p:cNvSpPr>
              <p:nvPr/>
            </p:nvSpPr>
            <p:spPr bwMode="auto">
              <a:xfrm>
                <a:off x="4009120" y="2177834"/>
                <a:ext cx="935037" cy="730250"/>
              </a:xfrm>
              <a:custGeom>
                <a:avLst/>
                <a:gdLst>
                  <a:gd name="T0" fmla="*/ 0 w 589"/>
                  <a:gd name="T1" fmla="*/ 460 h 460"/>
                  <a:gd name="T2" fmla="*/ 589 w 589"/>
                  <a:gd name="T3" fmla="*/ 460 h 460"/>
                  <a:gd name="T4" fmla="*/ 300 w 589"/>
                  <a:gd name="T5" fmla="*/ 0 h 460"/>
                  <a:gd name="T6" fmla="*/ 0 w 589"/>
                  <a:gd name="T7" fmla="*/ 460 h 4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89" h="460">
                    <a:moveTo>
                      <a:pt x="0" y="460"/>
                    </a:moveTo>
                    <a:lnTo>
                      <a:pt x="589" y="460"/>
                    </a:lnTo>
                    <a:lnTo>
                      <a:pt x="300" y="0"/>
                    </a:lnTo>
                    <a:lnTo>
                      <a:pt x="0" y="460"/>
                    </a:lnTo>
                    <a:close/>
                  </a:path>
                </a:pathLst>
              </a:custGeom>
              <a:gradFill>
                <a:gsLst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10800000" scaled="1"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0"/>
              </a:p>
            </p:txBody>
          </p:sp>
        </p:grpSp>
        <p:sp>
          <p:nvSpPr>
            <p:cNvPr id="63" name="TextBox 62"/>
            <p:cNvSpPr txBox="1"/>
            <p:nvPr/>
          </p:nvSpPr>
          <p:spPr>
            <a:xfrm>
              <a:off x="7611568" y="10352891"/>
              <a:ext cx="4923930" cy="418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EERSTE</a:t>
              </a:r>
              <a:r>
                <a:rPr lang="en-US" sz="4000" dirty="0" smtClean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 STAP </a:t>
              </a:r>
              <a:r>
                <a:rPr lang="en-US" sz="4000" dirty="0" smtClean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-&gt; </a:t>
              </a:r>
              <a:r>
                <a:rPr lang="en-US" sz="4000" dirty="0" smtClean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LAAG 1 </a:t>
              </a:r>
              <a:endParaRPr lang="en-US" sz="4000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endParaRPr>
            </a:p>
          </p:txBody>
        </p:sp>
        <p:sp>
          <p:nvSpPr>
            <p:cNvPr id="64" name="Oval 16"/>
            <p:cNvSpPr/>
            <p:nvPr/>
          </p:nvSpPr>
          <p:spPr>
            <a:xfrm>
              <a:off x="6541653" y="10208258"/>
              <a:ext cx="731520" cy="73152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0"/>
            </a:p>
          </p:txBody>
        </p:sp>
        <p:pic>
          <p:nvPicPr>
            <p:cNvPr id="65" name="Picture 1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62824" y="10421618"/>
              <a:ext cx="304800" cy="304800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8292080" y="9053613"/>
              <a:ext cx="4923930" cy="418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STAP </a:t>
              </a:r>
              <a:r>
                <a:rPr lang="en-US" sz="4000" dirty="0" smtClean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2 -&gt; </a:t>
              </a:r>
              <a:r>
                <a:rPr lang="en-US" sz="4000" dirty="0" smtClean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LAAG </a:t>
              </a:r>
              <a:r>
                <a:rPr lang="en-US" sz="4000" dirty="0" smtClean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2</a:t>
              </a:r>
              <a:endParaRPr lang="en-US" sz="4000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endParaRPr>
            </a:p>
          </p:txBody>
        </p:sp>
        <p:sp>
          <p:nvSpPr>
            <p:cNvPr id="68" name="Oval 20"/>
            <p:cNvSpPr/>
            <p:nvPr/>
          </p:nvSpPr>
          <p:spPr>
            <a:xfrm>
              <a:off x="7245808" y="8896142"/>
              <a:ext cx="731520" cy="7315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0"/>
            </a:p>
          </p:txBody>
        </p:sp>
        <p:pic>
          <p:nvPicPr>
            <p:cNvPr id="69" name="Picture 2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66979" y="9109502"/>
              <a:ext cx="304800" cy="304800"/>
            </a:xfrm>
            <a:prstGeom prst="rect">
              <a:avLst/>
            </a:prstGeom>
          </p:spPr>
        </p:pic>
        <p:sp>
          <p:nvSpPr>
            <p:cNvPr id="71" name="TextBox 70"/>
            <p:cNvSpPr txBox="1"/>
            <p:nvPr/>
          </p:nvSpPr>
          <p:spPr>
            <a:xfrm>
              <a:off x="9080131" y="7716592"/>
              <a:ext cx="4923930" cy="418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STAP </a:t>
              </a:r>
              <a:r>
                <a:rPr lang="en-US" sz="4000" dirty="0" smtClean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3 -&gt; </a:t>
              </a:r>
              <a:r>
                <a:rPr lang="en-US" sz="4000" dirty="0" smtClean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LAAG 3</a:t>
              </a:r>
              <a:endParaRPr lang="en-US" sz="4000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endParaRPr>
            </a:p>
          </p:txBody>
        </p:sp>
        <p:sp>
          <p:nvSpPr>
            <p:cNvPr id="72" name="Oval 24"/>
            <p:cNvSpPr/>
            <p:nvPr/>
          </p:nvSpPr>
          <p:spPr>
            <a:xfrm>
              <a:off x="7993731" y="7597810"/>
              <a:ext cx="731520" cy="7315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0"/>
            </a:p>
          </p:txBody>
        </p:sp>
        <p:pic>
          <p:nvPicPr>
            <p:cNvPr id="73" name="Picture 2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7091" y="7811170"/>
              <a:ext cx="304800" cy="304800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9922887" y="6430254"/>
              <a:ext cx="4923930" cy="418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STAP 4 </a:t>
              </a:r>
              <a:r>
                <a:rPr lang="en-US" sz="4000" dirty="0" smtClean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-&gt; </a:t>
              </a:r>
              <a:r>
                <a:rPr lang="en-US" sz="4000" dirty="0" smtClean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LAAG </a:t>
              </a:r>
              <a:r>
                <a:rPr lang="en-US" sz="4000" dirty="0" smtClean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4 </a:t>
              </a:r>
              <a:endParaRPr lang="en-US" sz="4000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endParaRPr>
            </a:p>
          </p:txBody>
        </p:sp>
        <p:sp>
          <p:nvSpPr>
            <p:cNvPr id="76" name="Oval 28"/>
            <p:cNvSpPr/>
            <p:nvPr/>
          </p:nvSpPr>
          <p:spPr>
            <a:xfrm>
              <a:off x="8848895" y="6288144"/>
              <a:ext cx="731520" cy="73152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0"/>
            </a:p>
          </p:txBody>
        </p:sp>
        <p:pic>
          <p:nvPicPr>
            <p:cNvPr id="77" name="Picture 2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62255" y="6518976"/>
              <a:ext cx="304800" cy="304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07293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6600" b="1" dirty="0">
                <a:solidFill>
                  <a:schemeClr val="tx2"/>
                </a:solidFill>
                <a:latin typeface="Open Sans"/>
                <a:cs typeface="Open Sans"/>
              </a:rPr>
              <a:t>ANTWOORD : Jouw Financiële Piramide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  <a:p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grpSp>
        <p:nvGrpSpPr>
          <p:cNvPr id="28" name="Группа 77"/>
          <p:cNvGrpSpPr/>
          <p:nvPr/>
        </p:nvGrpSpPr>
        <p:grpSpPr>
          <a:xfrm>
            <a:off x="2773171" y="3220436"/>
            <a:ext cx="19312369" cy="8928330"/>
            <a:chOff x="6541653" y="6186926"/>
            <a:chExt cx="11429674" cy="5284070"/>
          </a:xfrm>
        </p:grpSpPr>
        <p:grpSp>
          <p:nvGrpSpPr>
            <p:cNvPr id="29" name="Group 6"/>
            <p:cNvGrpSpPr/>
            <p:nvPr/>
          </p:nvGrpSpPr>
          <p:grpSpPr>
            <a:xfrm>
              <a:off x="12015539" y="6186926"/>
              <a:ext cx="5955788" cy="4855191"/>
              <a:chOff x="2358218" y="2177834"/>
              <a:chExt cx="4217987" cy="3438526"/>
            </a:xfrm>
          </p:grpSpPr>
          <p:sp>
            <p:nvSpPr>
              <p:cNvPr id="46" name="Freeform 7"/>
              <p:cNvSpPr>
                <a:spLocks/>
              </p:cNvSpPr>
              <p:nvPr/>
            </p:nvSpPr>
            <p:spPr bwMode="auto">
              <a:xfrm>
                <a:off x="3858405" y="2562009"/>
                <a:ext cx="1076325" cy="879475"/>
              </a:xfrm>
              <a:custGeom>
                <a:avLst/>
                <a:gdLst>
                  <a:gd name="T0" fmla="*/ 182 w 678"/>
                  <a:gd name="T1" fmla="*/ 554 h 554"/>
                  <a:gd name="T2" fmla="*/ 678 w 678"/>
                  <a:gd name="T3" fmla="*/ 218 h 554"/>
                  <a:gd name="T4" fmla="*/ 541 w 678"/>
                  <a:gd name="T5" fmla="*/ 0 h 554"/>
                  <a:gd name="T6" fmla="*/ 0 w 678"/>
                  <a:gd name="T7" fmla="*/ 365 h 554"/>
                  <a:gd name="T8" fmla="*/ 182 w 678"/>
                  <a:gd name="T9" fmla="*/ 554 h 5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8" h="554">
                    <a:moveTo>
                      <a:pt x="182" y="554"/>
                    </a:moveTo>
                    <a:lnTo>
                      <a:pt x="678" y="218"/>
                    </a:lnTo>
                    <a:lnTo>
                      <a:pt x="541" y="0"/>
                    </a:lnTo>
                    <a:lnTo>
                      <a:pt x="0" y="365"/>
                    </a:lnTo>
                    <a:lnTo>
                      <a:pt x="182" y="554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3">
                      <a:lumMod val="75000"/>
                    </a:schemeClr>
                  </a:gs>
                  <a:gs pos="80000">
                    <a:schemeClr val="accent3"/>
                  </a:gs>
                </a:gsLst>
                <a:lin ang="10800000" scaled="1"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0"/>
              </a:p>
            </p:txBody>
          </p:sp>
          <p:sp>
            <p:nvSpPr>
              <p:cNvPr id="47" name="Freeform 8"/>
              <p:cNvSpPr>
                <a:spLocks/>
              </p:cNvSpPr>
              <p:nvPr/>
            </p:nvSpPr>
            <p:spPr bwMode="auto">
              <a:xfrm>
                <a:off x="2358218" y="4084422"/>
                <a:ext cx="3652837" cy="1531938"/>
              </a:xfrm>
              <a:custGeom>
                <a:avLst/>
                <a:gdLst>
                  <a:gd name="T0" fmla="*/ 2075 w 2301"/>
                  <a:gd name="T1" fmla="*/ 0 h 965"/>
                  <a:gd name="T2" fmla="*/ 226 w 2301"/>
                  <a:gd name="T3" fmla="*/ 593 h 965"/>
                  <a:gd name="T4" fmla="*/ 0 w 2301"/>
                  <a:gd name="T5" fmla="*/ 965 h 965"/>
                  <a:gd name="T6" fmla="*/ 2301 w 2301"/>
                  <a:gd name="T7" fmla="*/ 375 h 965"/>
                  <a:gd name="T8" fmla="*/ 2075 w 2301"/>
                  <a:gd name="T9" fmla="*/ 0 h 9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01" h="965">
                    <a:moveTo>
                      <a:pt x="2075" y="0"/>
                    </a:moveTo>
                    <a:lnTo>
                      <a:pt x="226" y="593"/>
                    </a:lnTo>
                    <a:lnTo>
                      <a:pt x="0" y="965"/>
                    </a:lnTo>
                    <a:lnTo>
                      <a:pt x="2301" y="375"/>
                    </a:lnTo>
                    <a:lnTo>
                      <a:pt x="2075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75000"/>
                    </a:schemeClr>
                  </a:gs>
                  <a:gs pos="80000">
                    <a:schemeClr val="accent1"/>
                  </a:gs>
                </a:gsLst>
                <a:lin ang="10800000" scaled="1"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0"/>
              </a:p>
            </p:txBody>
          </p:sp>
          <p:sp>
            <p:nvSpPr>
              <p:cNvPr id="48" name="Freeform 9"/>
              <p:cNvSpPr>
                <a:spLocks/>
              </p:cNvSpPr>
              <p:nvPr/>
            </p:nvSpPr>
            <p:spPr bwMode="auto">
              <a:xfrm>
                <a:off x="2929718" y="3141447"/>
                <a:ext cx="2511425" cy="1538288"/>
              </a:xfrm>
              <a:custGeom>
                <a:avLst/>
                <a:gdLst>
                  <a:gd name="T0" fmla="*/ 1352 w 1582"/>
                  <a:gd name="T1" fmla="*/ 0 h 969"/>
                  <a:gd name="T2" fmla="*/ 226 w 1582"/>
                  <a:gd name="T3" fmla="*/ 594 h 969"/>
                  <a:gd name="T4" fmla="*/ 0 w 1582"/>
                  <a:gd name="T5" fmla="*/ 969 h 969"/>
                  <a:gd name="T6" fmla="*/ 1582 w 1582"/>
                  <a:gd name="T7" fmla="*/ 379 h 969"/>
                  <a:gd name="T8" fmla="*/ 1352 w 1582"/>
                  <a:gd name="T9" fmla="*/ 0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82" h="969">
                    <a:moveTo>
                      <a:pt x="1352" y="0"/>
                    </a:moveTo>
                    <a:lnTo>
                      <a:pt x="226" y="594"/>
                    </a:lnTo>
                    <a:lnTo>
                      <a:pt x="0" y="969"/>
                    </a:lnTo>
                    <a:lnTo>
                      <a:pt x="1582" y="379"/>
                    </a:lnTo>
                    <a:lnTo>
                      <a:pt x="1352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>
                      <a:lumMod val="75000"/>
                    </a:schemeClr>
                  </a:gs>
                  <a:gs pos="80000">
                    <a:schemeClr val="accent2"/>
                  </a:gs>
                </a:gsLst>
                <a:lin ang="10800000" scaled="1"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0"/>
              </a:p>
            </p:txBody>
          </p:sp>
          <p:sp>
            <p:nvSpPr>
              <p:cNvPr id="49" name="Freeform 10"/>
              <p:cNvSpPr>
                <a:spLocks/>
              </p:cNvSpPr>
              <p:nvPr/>
            </p:nvSpPr>
            <p:spPr bwMode="auto">
              <a:xfrm>
                <a:off x="2358218" y="5025809"/>
                <a:ext cx="4217987" cy="590550"/>
              </a:xfrm>
              <a:custGeom>
                <a:avLst/>
                <a:gdLst>
                  <a:gd name="T0" fmla="*/ 226 w 2657"/>
                  <a:gd name="T1" fmla="*/ 0 h 372"/>
                  <a:gd name="T2" fmla="*/ 0 w 2657"/>
                  <a:gd name="T3" fmla="*/ 372 h 372"/>
                  <a:gd name="T4" fmla="*/ 2657 w 2657"/>
                  <a:gd name="T5" fmla="*/ 372 h 372"/>
                  <a:gd name="T6" fmla="*/ 2431 w 2657"/>
                  <a:gd name="T7" fmla="*/ 0 h 372"/>
                  <a:gd name="T8" fmla="*/ 226 w 2657"/>
                  <a:gd name="T9" fmla="*/ 0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57" h="372">
                    <a:moveTo>
                      <a:pt x="226" y="0"/>
                    </a:moveTo>
                    <a:lnTo>
                      <a:pt x="0" y="372"/>
                    </a:lnTo>
                    <a:lnTo>
                      <a:pt x="2657" y="372"/>
                    </a:lnTo>
                    <a:lnTo>
                      <a:pt x="2431" y="0"/>
                    </a:lnTo>
                    <a:lnTo>
                      <a:pt x="226" y="0"/>
                    </a:lnTo>
                    <a:close/>
                  </a:path>
                </a:pathLst>
              </a:custGeom>
              <a:gradFill>
                <a:gsLst>
                  <a:gs pos="50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10800000" scaled="1"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0" dirty="0"/>
              </a:p>
            </p:txBody>
          </p:sp>
          <p:sp>
            <p:nvSpPr>
              <p:cNvPr id="50" name="Freeform 11"/>
              <p:cNvSpPr>
                <a:spLocks/>
              </p:cNvSpPr>
              <p:nvPr/>
            </p:nvSpPr>
            <p:spPr bwMode="auto">
              <a:xfrm>
                <a:off x="3493280" y="3141447"/>
                <a:ext cx="1947862" cy="601663"/>
              </a:xfrm>
              <a:custGeom>
                <a:avLst/>
                <a:gdLst>
                  <a:gd name="T0" fmla="*/ 1227 w 1227"/>
                  <a:gd name="T1" fmla="*/ 379 h 379"/>
                  <a:gd name="T2" fmla="*/ 997 w 1227"/>
                  <a:gd name="T3" fmla="*/ 0 h 379"/>
                  <a:gd name="T4" fmla="*/ 230 w 1227"/>
                  <a:gd name="T5" fmla="*/ 0 h 379"/>
                  <a:gd name="T6" fmla="*/ 0 w 1227"/>
                  <a:gd name="T7" fmla="*/ 379 h 379"/>
                  <a:gd name="T8" fmla="*/ 1227 w 1227"/>
                  <a:gd name="T9" fmla="*/ 379 h 3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7" h="379">
                    <a:moveTo>
                      <a:pt x="1227" y="379"/>
                    </a:moveTo>
                    <a:lnTo>
                      <a:pt x="997" y="0"/>
                    </a:lnTo>
                    <a:lnTo>
                      <a:pt x="230" y="0"/>
                    </a:lnTo>
                    <a:lnTo>
                      <a:pt x="0" y="379"/>
                    </a:lnTo>
                    <a:lnTo>
                      <a:pt x="1227" y="379"/>
                    </a:lnTo>
                    <a:close/>
                  </a:path>
                </a:pathLst>
              </a:custGeom>
              <a:gradFill>
                <a:gsLst>
                  <a:gs pos="50000">
                    <a:schemeClr val="accent3"/>
                  </a:gs>
                  <a:gs pos="100000">
                    <a:schemeClr val="accent3">
                      <a:lumMod val="60000"/>
                      <a:lumOff val="40000"/>
                    </a:schemeClr>
                  </a:gs>
                </a:gsLst>
                <a:lin ang="10800000" scaled="1"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0"/>
              </a:p>
            </p:txBody>
          </p:sp>
          <p:sp>
            <p:nvSpPr>
              <p:cNvPr id="51" name="Freeform 12"/>
              <p:cNvSpPr>
                <a:spLocks/>
              </p:cNvSpPr>
              <p:nvPr/>
            </p:nvSpPr>
            <p:spPr bwMode="auto">
              <a:xfrm>
                <a:off x="2929718" y="4084422"/>
                <a:ext cx="3076575" cy="595313"/>
              </a:xfrm>
              <a:custGeom>
                <a:avLst/>
                <a:gdLst>
                  <a:gd name="T0" fmla="*/ 226 w 1938"/>
                  <a:gd name="T1" fmla="*/ 0 h 375"/>
                  <a:gd name="T2" fmla="*/ 0 w 1938"/>
                  <a:gd name="T3" fmla="*/ 375 h 375"/>
                  <a:gd name="T4" fmla="*/ 1938 w 1938"/>
                  <a:gd name="T5" fmla="*/ 375 h 375"/>
                  <a:gd name="T6" fmla="*/ 1712 w 1938"/>
                  <a:gd name="T7" fmla="*/ 0 h 375"/>
                  <a:gd name="T8" fmla="*/ 226 w 1938"/>
                  <a:gd name="T9" fmla="*/ 0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38" h="375">
                    <a:moveTo>
                      <a:pt x="226" y="0"/>
                    </a:moveTo>
                    <a:lnTo>
                      <a:pt x="0" y="375"/>
                    </a:lnTo>
                    <a:lnTo>
                      <a:pt x="1938" y="375"/>
                    </a:lnTo>
                    <a:lnTo>
                      <a:pt x="1712" y="0"/>
                    </a:lnTo>
                    <a:lnTo>
                      <a:pt x="226" y="0"/>
                    </a:lnTo>
                    <a:close/>
                  </a:path>
                </a:pathLst>
              </a:custGeom>
              <a:gradFill>
                <a:gsLst>
                  <a:gs pos="50000">
                    <a:schemeClr val="accent2"/>
                  </a:gs>
                  <a:gs pos="100000">
                    <a:schemeClr val="accent2">
                      <a:lumMod val="60000"/>
                      <a:lumOff val="40000"/>
                    </a:schemeClr>
                  </a:gs>
                </a:gsLst>
                <a:lin ang="10800000" scaled="1"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0"/>
              </a:p>
            </p:txBody>
          </p:sp>
          <p:sp>
            <p:nvSpPr>
              <p:cNvPr id="52" name="Freeform 13"/>
              <p:cNvSpPr>
                <a:spLocks/>
              </p:cNvSpPr>
              <p:nvPr/>
            </p:nvSpPr>
            <p:spPr bwMode="auto">
              <a:xfrm>
                <a:off x="4009120" y="2177834"/>
                <a:ext cx="935037" cy="730250"/>
              </a:xfrm>
              <a:custGeom>
                <a:avLst/>
                <a:gdLst>
                  <a:gd name="T0" fmla="*/ 0 w 589"/>
                  <a:gd name="T1" fmla="*/ 460 h 460"/>
                  <a:gd name="T2" fmla="*/ 589 w 589"/>
                  <a:gd name="T3" fmla="*/ 460 h 460"/>
                  <a:gd name="T4" fmla="*/ 300 w 589"/>
                  <a:gd name="T5" fmla="*/ 0 h 460"/>
                  <a:gd name="T6" fmla="*/ 0 w 589"/>
                  <a:gd name="T7" fmla="*/ 460 h 4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89" h="460">
                    <a:moveTo>
                      <a:pt x="0" y="460"/>
                    </a:moveTo>
                    <a:lnTo>
                      <a:pt x="589" y="460"/>
                    </a:lnTo>
                    <a:lnTo>
                      <a:pt x="300" y="0"/>
                    </a:lnTo>
                    <a:lnTo>
                      <a:pt x="0" y="460"/>
                    </a:lnTo>
                    <a:close/>
                  </a:path>
                </a:pathLst>
              </a:custGeom>
              <a:gradFill>
                <a:gsLst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10800000" scaled="1"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0"/>
              </a:p>
            </p:txBody>
          </p:sp>
        </p:grpSp>
        <p:sp>
          <p:nvSpPr>
            <p:cNvPr id="30" name="Rectangle 14"/>
            <p:cNvSpPr/>
            <p:nvPr/>
          </p:nvSpPr>
          <p:spPr>
            <a:xfrm>
              <a:off x="7466980" y="10542021"/>
              <a:ext cx="4642922" cy="9289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 smtClean="0">
                  <a:solidFill>
                    <a:schemeClr val="tx2">
                      <a:lumMod val="50000"/>
                    </a:schemeClr>
                  </a:solidFill>
                </a:rPr>
                <a:t>Verwezenlijk eerst jouw financiële buffer van 6 tot 18 maanden van je huidig salaris en plaats het op een spaarboekje. Raak het verder niet aan ! Dit is </a:t>
              </a:r>
              <a:r>
                <a:rPr lang="en-US" sz="2400" dirty="0">
                  <a:solidFill>
                    <a:schemeClr val="tx2">
                      <a:lumMod val="50000"/>
                    </a:schemeClr>
                  </a:solidFill>
                </a:rPr>
                <a:t>voor </a:t>
              </a:r>
              <a:r>
                <a:rPr lang="en-US" sz="2400" dirty="0" smtClean="0">
                  <a:solidFill>
                    <a:schemeClr val="tx2">
                      <a:lumMod val="50000"/>
                    </a:schemeClr>
                  </a:solidFill>
                </a:rPr>
                <a:t>onverwachte financiële tegenslagen.</a:t>
              </a:r>
              <a:endParaRPr lang="en-US" sz="2400" b="0" i="0" dirty="0">
                <a:solidFill>
                  <a:schemeClr val="tx2">
                    <a:lumMod val="50000"/>
                  </a:schemeClr>
                </a:solidFill>
                <a:effectLst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7466980" y="10208258"/>
              <a:ext cx="4923930" cy="418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Jouw</a:t>
              </a:r>
              <a:r>
                <a:rPr lang="en-US" sz="4000" dirty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 </a:t>
              </a:r>
              <a:r>
                <a:rPr lang="en-US" sz="4000" dirty="0" smtClean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Financiële buffer</a:t>
              </a:r>
              <a:endParaRPr lang="en-US" sz="4000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endParaRPr>
            </a:p>
          </p:txBody>
        </p:sp>
        <p:sp>
          <p:nvSpPr>
            <p:cNvPr id="32" name="Oval 16"/>
            <p:cNvSpPr/>
            <p:nvPr/>
          </p:nvSpPr>
          <p:spPr>
            <a:xfrm>
              <a:off x="6541653" y="10208258"/>
              <a:ext cx="731520" cy="73152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0"/>
            </a:p>
          </p:txBody>
        </p:sp>
        <p:pic>
          <p:nvPicPr>
            <p:cNvPr id="33" name="Picture 1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62824" y="10421618"/>
              <a:ext cx="304800" cy="304800"/>
            </a:xfrm>
            <a:prstGeom prst="rect">
              <a:avLst/>
            </a:prstGeom>
          </p:spPr>
        </p:pic>
        <p:sp>
          <p:nvSpPr>
            <p:cNvPr id="34" name="Rectangle 18"/>
            <p:cNvSpPr/>
            <p:nvPr/>
          </p:nvSpPr>
          <p:spPr>
            <a:xfrm>
              <a:off x="8171135" y="9229905"/>
              <a:ext cx="4548560" cy="7103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 smtClean="0">
                  <a:solidFill>
                    <a:schemeClr val="tx2">
                      <a:lumMod val="50000"/>
                    </a:schemeClr>
                  </a:solidFill>
                </a:rPr>
                <a:t>Spaar een maandelijks bedrag voor je pensioen. Dit kan door een pensioenspaarfonds, pensioenspaarverzekering of een groepsverzekering bij je werkgever. </a:t>
              </a:r>
              <a:endParaRPr lang="en-US" sz="2400" b="0" i="0" dirty="0">
                <a:solidFill>
                  <a:schemeClr val="tx2">
                    <a:lumMod val="50000"/>
                  </a:schemeClr>
                </a:solidFill>
                <a:effectLst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8171135" y="8896142"/>
              <a:ext cx="4923930" cy="418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Jouw Pensioen Spaarplan</a:t>
              </a:r>
              <a:endParaRPr lang="en-US" sz="4000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endParaRPr>
            </a:p>
          </p:txBody>
        </p:sp>
        <p:sp>
          <p:nvSpPr>
            <p:cNvPr id="36" name="Oval 20"/>
            <p:cNvSpPr/>
            <p:nvPr/>
          </p:nvSpPr>
          <p:spPr>
            <a:xfrm>
              <a:off x="7245808" y="8896142"/>
              <a:ext cx="731520" cy="7315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0"/>
            </a:p>
          </p:txBody>
        </p:sp>
        <p:pic>
          <p:nvPicPr>
            <p:cNvPr id="37" name="Picture 2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66979" y="9109502"/>
              <a:ext cx="304800" cy="304800"/>
            </a:xfrm>
            <a:prstGeom prst="rect">
              <a:avLst/>
            </a:prstGeom>
          </p:spPr>
        </p:pic>
        <p:sp>
          <p:nvSpPr>
            <p:cNvPr id="38" name="Rectangle 22"/>
            <p:cNvSpPr/>
            <p:nvPr/>
          </p:nvSpPr>
          <p:spPr>
            <a:xfrm>
              <a:off x="8793848" y="7931573"/>
              <a:ext cx="4923931" cy="7103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nl-BE" sz="2400" dirty="0" smtClean="0">
                  <a:solidFill>
                    <a:schemeClr val="tx2">
                      <a:lumMod val="50000"/>
                    </a:schemeClr>
                  </a:solidFill>
                </a:rPr>
                <a:t>Spaar een vast bedrag voor een specifiek doen of droom die hebt. </a:t>
              </a:r>
              <a:r>
                <a:rPr lang="nl-BE" sz="2400" dirty="0">
                  <a:solidFill>
                    <a:schemeClr val="tx2">
                      <a:lumMod val="50000"/>
                    </a:schemeClr>
                  </a:solidFill>
                </a:rPr>
                <a:t>J</a:t>
              </a:r>
              <a:r>
                <a:rPr lang="nl-BE" sz="2400" dirty="0" smtClean="0">
                  <a:solidFill>
                    <a:schemeClr val="tx2">
                      <a:lumMod val="50000"/>
                    </a:schemeClr>
                  </a:solidFill>
                </a:rPr>
                <a:t>e kan ook geld sparen voor je kinderen of kleinkinderen. Jij beslist. </a:t>
              </a:r>
              <a:endParaRPr lang="en-US" sz="2400" b="0" i="0" dirty="0">
                <a:solidFill>
                  <a:schemeClr val="tx2">
                    <a:lumMod val="50000"/>
                  </a:schemeClr>
                </a:solidFill>
                <a:effectLst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8786963" y="7597810"/>
              <a:ext cx="5201431" cy="418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Jouw Spaarplan voor je kids of andere doelen</a:t>
              </a:r>
              <a:endParaRPr lang="en-US" sz="4000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endParaRPr>
            </a:p>
          </p:txBody>
        </p:sp>
        <p:sp>
          <p:nvSpPr>
            <p:cNvPr id="40" name="Oval 24"/>
            <p:cNvSpPr/>
            <p:nvPr/>
          </p:nvSpPr>
          <p:spPr>
            <a:xfrm>
              <a:off x="7993731" y="7597810"/>
              <a:ext cx="731520" cy="7315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0"/>
            </a:p>
          </p:txBody>
        </p:sp>
        <p:pic>
          <p:nvPicPr>
            <p:cNvPr id="41" name="Picture 2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7091" y="7811170"/>
              <a:ext cx="304800" cy="304800"/>
            </a:xfrm>
            <a:prstGeom prst="rect">
              <a:avLst/>
            </a:prstGeom>
          </p:spPr>
        </p:pic>
        <p:sp>
          <p:nvSpPr>
            <p:cNvPr id="42" name="Rectangle 26"/>
            <p:cNvSpPr/>
            <p:nvPr/>
          </p:nvSpPr>
          <p:spPr>
            <a:xfrm>
              <a:off x="9774221" y="6621907"/>
              <a:ext cx="4572388" cy="7103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nl-BE" sz="2400" dirty="0" smtClean="0">
                  <a:solidFill>
                    <a:schemeClr val="tx2">
                      <a:lumMod val="50000"/>
                    </a:schemeClr>
                  </a:solidFill>
                </a:rPr>
                <a:t>In het begin zullen je investeringen in dividend aandelen of andere activa klein zijn maar pas de juiste strategie toe en langzaam aan zal je piramide draaien</a:t>
              </a:r>
              <a:endParaRPr lang="en-US" sz="2400" b="0" i="0" dirty="0">
                <a:solidFill>
                  <a:schemeClr val="tx2">
                    <a:lumMod val="50000"/>
                  </a:schemeClr>
                </a:solidFill>
                <a:effectLst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9774222" y="6288144"/>
              <a:ext cx="4923930" cy="418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Jouw Investeringen</a:t>
              </a:r>
              <a:endParaRPr lang="en-US" sz="4000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endParaRPr>
            </a:p>
          </p:txBody>
        </p:sp>
        <p:sp>
          <p:nvSpPr>
            <p:cNvPr id="44" name="Oval 28"/>
            <p:cNvSpPr/>
            <p:nvPr/>
          </p:nvSpPr>
          <p:spPr>
            <a:xfrm>
              <a:off x="8848895" y="6288144"/>
              <a:ext cx="731520" cy="73152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0"/>
            </a:p>
          </p:txBody>
        </p:sp>
        <p:pic>
          <p:nvPicPr>
            <p:cNvPr id="45" name="Picture 2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62255" y="6518976"/>
              <a:ext cx="304800" cy="304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02126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Wat </a:t>
            </a:r>
            <a:r>
              <a:rPr lang="en-US" sz="6600" b="1" dirty="0" err="1" smtClean="0">
                <a:solidFill>
                  <a:schemeClr val="tx2"/>
                </a:solidFill>
                <a:latin typeface="Open Sans"/>
                <a:cs typeface="Open Sans"/>
              </a:rPr>
              <a:t>hebben</a:t>
            </a:r>
            <a:r>
              <a:rPr lang="en-US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 we </a:t>
            </a:r>
            <a:r>
              <a:rPr lang="en-US" sz="6600" b="1" dirty="0" err="1" smtClean="0">
                <a:solidFill>
                  <a:schemeClr val="tx2"/>
                </a:solidFill>
                <a:latin typeface="Open Sans"/>
                <a:cs typeface="Open Sans"/>
              </a:rPr>
              <a:t>vandaag</a:t>
            </a:r>
            <a:r>
              <a:rPr lang="en-US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 </a:t>
            </a:r>
            <a:r>
              <a:rPr lang="en-US" sz="6600" b="1" dirty="0" err="1" smtClean="0">
                <a:solidFill>
                  <a:schemeClr val="tx2"/>
                </a:solidFill>
                <a:latin typeface="Open Sans"/>
                <a:cs typeface="Open Sans"/>
              </a:rPr>
              <a:t>geleerd</a:t>
            </a:r>
            <a:r>
              <a:rPr lang="en-US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?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83365" y="2961217"/>
            <a:ext cx="10454949" cy="938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5400" dirty="0" smtClean="0"/>
          </a:p>
          <a:p>
            <a:pPr algn="ctr"/>
            <a:endParaRPr lang="en-US" sz="5400" dirty="0"/>
          </a:p>
          <a:p>
            <a:pPr algn="ctr"/>
            <a:r>
              <a:rPr lang="en-US" sz="5400" b="1" dirty="0" smtClean="0"/>
              <a:t>Wat </a:t>
            </a:r>
            <a:r>
              <a:rPr lang="en-US" sz="5400" b="1" dirty="0" err="1" smtClean="0"/>
              <a:t>heb</a:t>
            </a:r>
            <a:r>
              <a:rPr lang="en-US" sz="5400" b="1" dirty="0" smtClean="0"/>
              <a:t> je </a:t>
            </a:r>
            <a:r>
              <a:rPr lang="en-US" sz="5400" b="1" dirty="0" err="1" smtClean="0"/>
              <a:t>geleerd</a:t>
            </a:r>
            <a:r>
              <a:rPr lang="en-US" sz="5400" b="1" dirty="0" smtClean="0"/>
              <a:t> ?</a:t>
            </a:r>
          </a:p>
          <a:p>
            <a:pPr algn="ctr"/>
            <a:endParaRPr lang="en-US" sz="5400" b="1" dirty="0"/>
          </a:p>
          <a:p>
            <a:pPr algn="ctr"/>
            <a:r>
              <a:rPr lang="en-US" sz="5400" b="1" dirty="0" smtClean="0"/>
              <a:t>SCHRIJF OP DE 3 BELANGRIJKSTE ZAKEN DIE JE HEBT GELEERD VANDAAG</a:t>
            </a:r>
          </a:p>
          <a:p>
            <a:pPr algn="ctr"/>
            <a:endParaRPr lang="en-US" sz="5400" b="1" dirty="0"/>
          </a:p>
          <a:p>
            <a:pPr marL="742950" indent="-742950" algn="ctr">
              <a:buAutoNum type="arabicPeriod"/>
            </a:pPr>
            <a:endParaRPr lang="en-US" dirty="0"/>
          </a:p>
          <a:p>
            <a:pPr marL="742950" indent="-742950" algn="ctr">
              <a:buAutoNum type="arabicPeriod"/>
            </a:pPr>
            <a:endParaRPr lang="en-US" dirty="0" smtClean="0"/>
          </a:p>
          <a:p>
            <a:pPr marL="742950" indent="-742950" algn="ctr">
              <a:buAutoNum type="arabicPeriod"/>
            </a:pPr>
            <a:endParaRPr lang="en-US" dirty="0"/>
          </a:p>
          <a:p>
            <a:pPr marL="742950" indent="-742950" algn="ctr">
              <a:buAutoNum type="arabicPeriod"/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5446" y="2961217"/>
            <a:ext cx="12166517" cy="976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41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67" b="7167"/>
          <a:stretch>
            <a:fillRect/>
          </a:stretch>
        </p:blipFill>
        <p:spPr>
          <a:xfrm>
            <a:off x="0" y="0"/>
            <a:ext cx="24387175" cy="13716000"/>
          </a:xfrm>
        </p:spPr>
      </p:pic>
      <p:sp>
        <p:nvSpPr>
          <p:cNvPr id="10" name="Rectangle 1"/>
          <p:cNvSpPr/>
          <p:nvPr/>
        </p:nvSpPr>
        <p:spPr>
          <a:xfrm>
            <a:off x="-17462" y="8174945"/>
            <a:ext cx="24404638" cy="1627827"/>
          </a:xfrm>
          <a:prstGeom prst="rect">
            <a:avLst/>
          </a:prstGeom>
          <a:gradFill>
            <a:gsLst>
              <a:gs pos="0">
                <a:srgbClr val="244676"/>
              </a:gs>
              <a:gs pos="50000">
                <a:srgbClr val="305C9C"/>
              </a:gs>
              <a:gs pos="100000">
                <a:srgbClr val="244676"/>
              </a:gs>
            </a:gsLst>
            <a:lin ang="5400000" scaled="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473591" y="8527193"/>
            <a:ext cx="15439992" cy="9233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KEEP ON LEARNING EVERY DAY…</a:t>
            </a:r>
          </a:p>
        </p:txBody>
      </p:sp>
    </p:spTree>
    <p:extLst>
      <p:ext uri="{BB962C8B-B14F-4D97-AF65-F5344CB8AC3E}">
        <p14:creationId xmlns:p14="http://schemas.microsoft.com/office/powerpoint/2010/main" val="2401775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Другая 29">
      <a:dk1>
        <a:srgbClr val="737572"/>
      </a:dk1>
      <a:lt1>
        <a:sysClr val="window" lastClr="FFFFFF"/>
      </a:lt1>
      <a:dk2>
        <a:srgbClr val="DDB236"/>
      </a:dk2>
      <a:lt2>
        <a:srgbClr val="FFFFFF"/>
      </a:lt2>
      <a:accent1>
        <a:srgbClr val="DDB236"/>
      </a:accent1>
      <a:accent2>
        <a:srgbClr val="253C6E"/>
      </a:accent2>
      <a:accent3>
        <a:srgbClr val="1D75BC"/>
      </a:accent3>
      <a:accent4>
        <a:srgbClr val="737572"/>
      </a:accent4>
      <a:accent5>
        <a:srgbClr val="92D050"/>
      </a:accent5>
      <a:accent6>
        <a:srgbClr val="96A0D2"/>
      </a:accent6>
      <a:hlink>
        <a:srgbClr val="216BA9"/>
      </a:hlink>
      <a:folHlink>
        <a:srgbClr val="3B73D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11996</TotalTime>
  <Words>1753</Words>
  <Application>Microsoft Office PowerPoint</Application>
  <PresentationFormat>Custom</PresentationFormat>
  <Paragraphs>223</Paragraphs>
  <Slides>27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Arial</vt:lpstr>
      <vt:lpstr>Bebas Neue</vt:lpstr>
      <vt:lpstr>Calibri</vt:lpstr>
      <vt:lpstr>Lato Light</vt:lpstr>
      <vt:lpstr>Open Sans</vt:lpstr>
      <vt:lpstr>Office Theme</vt:lpstr>
      <vt:lpstr>Специальное оформление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Louis Twelve Design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DividendCake</dc:creator>
  <cp:lastModifiedBy>Patrick Verlee</cp:lastModifiedBy>
  <cp:revision>556</cp:revision>
  <cp:lastPrinted>2016-10-18T09:36:33Z</cp:lastPrinted>
  <dcterms:created xsi:type="dcterms:W3CDTF">2015-04-02T00:30:29Z</dcterms:created>
  <dcterms:modified xsi:type="dcterms:W3CDTF">2018-01-07T17:11:49Z</dcterms:modified>
</cp:coreProperties>
</file>