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27"/>
  </p:notesMasterIdLst>
  <p:handoutMasterIdLst>
    <p:handoutMasterId r:id="rId28"/>
  </p:handoutMasterIdLst>
  <p:sldIdLst>
    <p:sldId id="359" r:id="rId3"/>
    <p:sldId id="405" r:id="rId4"/>
    <p:sldId id="399" r:id="rId5"/>
    <p:sldId id="400" r:id="rId6"/>
    <p:sldId id="394" r:id="rId7"/>
    <p:sldId id="395" r:id="rId8"/>
    <p:sldId id="408" r:id="rId9"/>
    <p:sldId id="396" r:id="rId10"/>
    <p:sldId id="409" r:id="rId11"/>
    <p:sldId id="410" r:id="rId12"/>
    <p:sldId id="411" r:id="rId13"/>
    <p:sldId id="412" r:id="rId14"/>
    <p:sldId id="414" r:id="rId15"/>
    <p:sldId id="407" r:id="rId16"/>
    <p:sldId id="415" r:id="rId17"/>
    <p:sldId id="413" r:id="rId18"/>
    <p:sldId id="416" r:id="rId19"/>
    <p:sldId id="379" r:id="rId20"/>
    <p:sldId id="402" r:id="rId21"/>
    <p:sldId id="417" r:id="rId22"/>
    <p:sldId id="404" r:id="rId23"/>
    <p:sldId id="393" r:id="rId24"/>
    <p:sldId id="418" r:id="rId25"/>
    <p:sldId id="419" r:id="rId26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B236"/>
    <a:srgbClr val="F7CB10"/>
    <a:srgbClr val="045CBC"/>
    <a:srgbClr val="A36A1D"/>
    <a:srgbClr val="305C9C"/>
    <a:srgbClr val="244676"/>
    <a:srgbClr val="009AD4"/>
    <a:srgbClr val="9EAC81"/>
    <a:srgbClr val="708BA9"/>
    <a:srgbClr val="D59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0597" autoAdjust="0"/>
  </p:normalViewPr>
  <p:slideViewPr>
    <p:cSldViewPr snapToGrid="0" snapToObjects="1" showGuides="1">
      <p:cViewPr varScale="1">
        <p:scale>
          <a:sx n="48" d="100"/>
          <a:sy n="48" d="100"/>
        </p:scale>
        <p:origin x="84" y="642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outlineViewPr>
    <p:cViewPr>
      <p:scale>
        <a:sx n="33" d="100"/>
        <a:sy n="33" d="100"/>
      </p:scale>
      <p:origin x="0" y="-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mmQX0RKFY0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sz="5400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World Wonder : Compound interest</a:t>
            </a: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5699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What did you learn last time 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Let’s see what …you remember from the first class.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6403" y="4794270"/>
            <a:ext cx="82669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Tell me 3 key learnings from</a:t>
            </a:r>
          </a:p>
          <a:p>
            <a:pPr algn="ctr"/>
            <a:r>
              <a:rPr lang="en-US" sz="7200" dirty="0" err="1"/>
              <a:t>Budg€t</a:t>
            </a:r>
            <a:r>
              <a:rPr lang="en-US" sz="7200" dirty="0"/>
              <a:t> Fun</a:t>
            </a:r>
          </a:p>
          <a:p>
            <a:pPr algn="ctr"/>
            <a:endParaRPr lang="en-US" sz="7200" dirty="0" smtClean="0"/>
          </a:p>
          <a:p>
            <a:pPr marL="742950" indent="-742950">
              <a:buAutoNum type="arabicPeriod"/>
            </a:pP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319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Educational Game about money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73" y="3230470"/>
            <a:ext cx="15958751" cy="849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What you will learn today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5878" y="3415004"/>
            <a:ext cx="9983755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smtClean="0"/>
              <a:t>The compound interest = the most important principle for growing your money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Be happy with what you have.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Money is a tool that can work for you. Use it wisely !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Ask questions if you don’t understand..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r>
              <a:rPr lang="en-US" sz="8000" b="1" dirty="0" smtClean="0"/>
              <a:t>LEARN AND HAVE FUN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9" r="28129"/>
          <a:stretch>
            <a:fillRect/>
          </a:stretch>
        </p:blipFill>
        <p:spPr>
          <a:xfrm>
            <a:off x="13181013" y="2790825"/>
            <a:ext cx="9483725" cy="9485313"/>
          </a:xfrm>
        </p:spPr>
      </p:pic>
    </p:spTree>
    <p:extLst>
      <p:ext uri="{BB962C8B-B14F-4D97-AF65-F5344CB8AC3E}">
        <p14:creationId xmlns:p14="http://schemas.microsoft.com/office/powerpoint/2010/main" val="3061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What is Compound Interest 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Compound interest is a very simple way to grow your money….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32474" y="4250021"/>
            <a:ext cx="9532264" cy="737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Growing your money can be done with three key principles </a:t>
            </a:r>
          </a:p>
          <a:p>
            <a:pPr algn="ctr"/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Invest your money with a high return for example 7%</a:t>
            </a:r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Re-invest what you earned again</a:t>
            </a:r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smtClean="0"/>
              <a:t>Let time work out and don’t take risks. Do the same again and again..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511" y="3539010"/>
            <a:ext cx="10959963" cy="63536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46328" y="9640388"/>
            <a:ext cx="96123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TIME FOR YOUR CALCULATOR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What is Compound 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I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nterest?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400524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You have 10 Euro and your grow it with 9% over 4 years…how much do you have in year 5?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11" name="Picture 10" descr="C:\Users\pve\Documents\Financial info\Blog\Version 1 Launch\Blog post - Teach your kids Finances\1322c010170a44fe922e8ebd6d0883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806" y="3043600"/>
            <a:ext cx="20299680" cy="9470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1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What is Compound 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I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nterest?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400524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Let’s watch a YOUTUBE video to make sure you understand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796" y="3043600"/>
            <a:ext cx="12769413" cy="66826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79916" y="10551109"/>
            <a:ext cx="9320500" cy="942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5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https://youtu.be/immQX0RKFY0</a:t>
            </a:r>
            <a:endParaRPr lang="en-US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15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Exercise 1 : Let’s do some math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7% during 10 years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39" y="1810336"/>
            <a:ext cx="10705938" cy="1720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You get each of you 10k from me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FontTx/>
              <a:buAutoNum type="arabicPeriod"/>
            </a:pPr>
            <a:r>
              <a:rPr lang="en-US" dirty="0"/>
              <a:t>Today on a savings account you get 0,11% interest rate…you get poorer</a:t>
            </a:r>
            <a:r>
              <a:rPr lang="en-US" dirty="0" smtClean="0"/>
              <a:t>..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Your money grows 7% each year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How much money do you have in year 10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What happens with your monthly amount?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What can you conclude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Ask questions if you need help…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2795"/>
          <a:stretch/>
        </p:blipFill>
        <p:spPr>
          <a:xfrm>
            <a:off x="12611600" y="3024115"/>
            <a:ext cx="10692538" cy="36379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194" y="7354873"/>
            <a:ext cx="9196139" cy="49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Exercise 2 : Let’s do some math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15% during 10 years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662" y="2776767"/>
            <a:ext cx="10705938" cy="869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Your money grows 15% each year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How much money do you have in year 10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What happens with your monthly amount?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What can you conclude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714" y="3826896"/>
            <a:ext cx="10358605" cy="690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Question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63" y="3866606"/>
            <a:ext cx="8912135" cy="5941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160" y="3152775"/>
            <a:ext cx="9753600" cy="741045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0685417" y="6008914"/>
            <a:ext cx="2586446" cy="1933303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89650" y="10563225"/>
            <a:ext cx="18978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/>
          </a:p>
          <a:p>
            <a:pPr algn="ctr"/>
            <a:r>
              <a:rPr lang="en-US" sz="6000" b="1" dirty="0" smtClean="0"/>
              <a:t>CAN YOU GROW YOUR MONEY TO 1 MILLION $ or EURO? </a:t>
            </a:r>
            <a:endParaRPr lang="en-US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3380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Question : what would you do with 1 million 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37" y="2952750"/>
            <a:ext cx="8216669" cy="543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0275842"/>
            <a:ext cx="21214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WOULD YOU PLAY THE LOTTERY, BUY NICE THINGS, TRAVEL,…?</a:t>
            </a:r>
            <a:endParaRPr lang="en-US" sz="4400" b="1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592" y="2232759"/>
            <a:ext cx="6858594" cy="3810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051" y="4785456"/>
            <a:ext cx="7959120" cy="483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1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Correct answer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32759"/>
            <a:ext cx="8216669" cy="54336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29" y="680909"/>
            <a:ext cx="8953500" cy="7505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55" y="7133663"/>
            <a:ext cx="7790688" cy="521817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9326880" y="4433759"/>
            <a:ext cx="1335449" cy="107876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Curved Right Arrow 9"/>
          <p:cNvSpPr/>
          <p:nvPr/>
        </p:nvSpPr>
        <p:spPr>
          <a:xfrm>
            <a:off x="2353912" y="6600292"/>
            <a:ext cx="2116183" cy="2976988"/>
          </a:xfrm>
          <a:prstGeom prst="curved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3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Correct answer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9" name="Right Arrow 8"/>
          <p:cNvSpPr/>
          <p:nvPr/>
        </p:nvSpPr>
        <p:spPr>
          <a:xfrm rot="1878576">
            <a:off x="12523354" y="6684871"/>
            <a:ext cx="3845718" cy="107876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66" y="3099044"/>
            <a:ext cx="6858594" cy="38103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028" y="680909"/>
            <a:ext cx="7959120" cy="4836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9347" y="3338602"/>
            <a:ext cx="7771304" cy="77713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06866" y="8684326"/>
            <a:ext cx="12739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DOES A LUXURY CAR, HOUSE, … GIVE YOU MONEY EACH MONTH ? </a:t>
            </a:r>
            <a:endParaRPr lang="en-US" sz="48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184519" y="11374973"/>
            <a:ext cx="22677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INVEST ONLY IN ASSETS THAT GENERATE AND GIVE YOU MONEY 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15347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0" y="2534237"/>
            <a:ext cx="13464731" cy="10265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Let’s discuss an example of 4 people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Interest rate of 6,5%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22438" y="2374434"/>
            <a:ext cx="8153082" cy="11341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Starting amount of 10k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4 different people Chloe, Quincy, Lyla and Noah 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Chloe saves 10.000 each year. Quincy only 10 years, Lyla starts from her 35 only, Noah puts it on a savings account…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What can you conclude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5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Key Principles of Compound Interest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63" y="3867423"/>
            <a:ext cx="10149825" cy="6407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88291" y="2941304"/>
            <a:ext cx="10705938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sz="6600" b="1" dirty="0" smtClean="0"/>
              <a:t>ANNUAL RATE OF RETURN or GROWTH RATE (How fast you can grow your money…)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TIME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ADDITIONS TO YOUR AMOUNT PER YEAR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3027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799" y="2927439"/>
            <a:ext cx="15638986" cy="89924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9538" y="556255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Growth of your money – Table</a:t>
            </a:r>
            <a:r>
              <a:rPr lang="en-US" sz="6600" b="1" dirty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25 years with different Annual Rate of return and Monthly investments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5975" y="5444008"/>
            <a:ext cx="49434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WHAT CAN YOU LEARN FROM THIS TABLE ?</a:t>
            </a:r>
          </a:p>
        </p:txBody>
      </p:sp>
    </p:spTree>
    <p:extLst>
      <p:ext uri="{BB962C8B-B14F-4D97-AF65-F5344CB8AC3E}">
        <p14:creationId xmlns:p14="http://schemas.microsoft.com/office/powerpoint/2010/main" val="56300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98" y="5929242"/>
            <a:ext cx="10157951" cy="49436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713" y="2481850"/>
            <a:ext cx="7771938" cy="40673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9538" y="556255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Do you think you can reach it?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987" y="5033961"/>
            <a:ext cx="9239250" cy="61626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2438" y="11733167"/>
            <a:ext cx="21214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SAVE AND INVEST AS MUCH AS POSSIBLE ….</a:t>
            </a:r>
            <a:endParaRPr lang="en-US" sz="44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1465695" y="1773543"/>
            <a:ext cx="178224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Open Sans"/>
                <a:cs typeface="Open Sans"/>
              </a:rPr>
              <a:t>What do you need to be successful ?</a:t>
            </a:r>
            <a:endParaRPr lang="en-US" sz="4400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4869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Your Financial Pyramid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Apply compound interest for the following three layers  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2" name="Группа 77"/>
          <p:cNvGrpSpPr/>
          <p:nvPr/>
        </p:nvGrpSpPr>
        <p:grpSpPr>
          <a:xfrm>
            <a:off x="2773171" y="3220435"/>
            <a:ext cx="19312369" cy="8558999"/>
            <a:chOff x="6541653" y="6186926"/>
            <a:chExt cx="11429674" cy="5065488"/>
          </a:xfrm>
        </p:grpSpPr>
        <p:grpSp>
          <p:nvGrpSpPr>
            <p:cNvPr id="3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0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1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62" name="Rectangle 14"/>
            <p:cNvSpPr/>
            <p:nvPr/>
          </p:nvSpPr>
          <p:spPr>
            <a:xfrm>
              <a:off x="7466979" y="10542021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Establish your financial buffer of 6 to 18 months of your current salary and don’t touch it. Put it on a savings account for unexpected financial setbacks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Financial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6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Save a defined amount for your pension. This can be done through a pension fund, pension insurance plan or through your employer if they offer it.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Pension Saving 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70" name="Rectangle 22"/>
            <p:cNvSpPr/>
            <p:nvPr/>
          </p:nvSpPr>
          <p:spPr>
            <a:xfrm>
              <a:off x="8919057" y="7931573"/>
              <a:ext cx="4923931" cy="491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Save money for a specific goal or dream that you have. You can also save money for your kids or grandchild. You decide.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919058" y="7597810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Savings for (grand)kids or other goals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7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At first your investment in dividend stocks or other activa will be small but apply the right strategy and this pyramid will turn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Your Investments 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800100" y="2534237"/>
            <a:ext cx="23031450" cy="702815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9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Final feedback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65" y="2961217"/>
            <a:ext cx="11375882" cy="1021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WHAT DID YOU LEARN ?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TELL ME YOUR KEY LEARNINGS OF TODAY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WHAT ARE THE 3 KEY PRINCIPLES OF THE COMPOUND INTEREST?</a:t>
            </a:r>
            <a:endParaRPr lang="en-US" b="1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6212" y="4104217"/>
            <a:ext cx="9566738" cy="63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0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4057650"/>
            <a:ext cx="10769600" cy="6057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137" y="3400425"/>
            <a:ext cx="9395114" cy="708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Warren 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Buffett : Most successful investor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919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Time for rewards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357" y="6205265"/>
            <a:ext cx="10109836" cy="5054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334" y="1245622"/>
            <a:ext cx="1137588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GREAT JOB TODAY</a:t>
            </a:r>
          </a:p>
          <a:p>
            <a:pPr marL="742950" indent="-742950" algn="ctr">
              <a:buAutoNum type="arabicPeriod"/>
            </a:pPr>
            <a:endParaRPr lang="en-US" b="1" dirty="0"/>
          </a:p>
          <a:p>
            <a:pPr algn="ctr"/>
            <a:r>
              <a:rPr lang="en-US" b="1" dirty="0" smtClean="0"/>
              <a:t>CONGRATULATIONS….TIME FOR A REWARD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8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KEEP ON LEARNING EVERY DAY…</a:t>
            </a:r>
          </a:p>
        </p:txBody>
      </p:sp>
    </p:spTree>
    <p:extLst>
      <p:ext uri="{BB962C8B-B14F-4D97-AF65-F5344CB8AC3E}">
        <p14:creationId xmlns:p14="http://schemas.microsoft.com/office/powerpoint/2010/main" val="24017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Answer to exercise 1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50" y="3744981"/>
            <a:ext cx="12635795" cy="52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Answer to exercise 2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076" y="3883564"/>
            <a:ext cx="13455726" cy="5598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526" y="4546309"/>
            <a:ext cx="4886265" cy="493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9148</TotalTime>
  <Words>704</Words>
  <Application>Microsoft Office PowerPoint</Application>
  <PresentationFormat>Custom</PresentationFormat>
  <Paragraphs>141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Bebas Neue</vt:lpstr>
      <vt:lpstr>Calibri</vt:lpstr>
      <vt:lpstr>Lato Light</vt:lpstr>
      <vt:lpstr>Open Sans</vt:lpstr>
      <vt:lpstr>Times New Roman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413</cp:revision>
  <cp:lastPrinted>2016-10-18T09:36:33Z</cp:lastPrinted>
  <dcterms:created xsi:type="dcterms:W3CDTF">2015-04-02T00:30:29Z</dcterms:created>
  <dcterms:modified xsi:type="dcterms:W3CDTF">2017-09-03T12:51:48Z</dcterms:modified>
</cp:coreProperties>
</file>