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3" r:id="rId2"/>
  </p:sldMasterIdLst>
  <p:notesMasterIdLst>
    <p:notesMasterId r:id="rId27"/>
  </p:notesMasterIdLst>
  <p:handoutMasterIdLst>
    <p:handoutMasterId r:id="rId28"/>
  </p:handoutMasterIdLst>
  <p:sldIdLst>
    <p:sldId id="359" r:id="rId3"/>
    <p:sldId id="405" r:id="rId4"/>
    <p:sldId id="399" r:id="rId5"/>
    <p:sldId id="400" r:id="rId6"/>
    <p:sldId id="394" r:id="rId7"/>
    <p:sldId id="395" r:id="rId8"/>
    <p:sldId id="408" r:id="rId9"/>
    <p:sldId id="396" r:id="rId10"/>
    <p:sldId id="409" r:id="rId11"/>
    <p:sldId id="410" r:id="rId12"/>
    <p:sldId id="411" r:id="rId13"/>
    <p:sldId id="412" r:id="rId14"/>
    <p:sldId id="414" r:id="rId15"/>
    <p:sldId id="407" r:id="rId16"/>
    <p:sldId id="415" r:id="rId17"/>
    <p:sldId id="413" r:id="rId18"/>
    <p:sldId id="416" r:id="rId19"/>
    <p:sldId id="379" r:id="rId20"/>
    <p:sldId id="402" r:id="rId21"/>
    <p:sldId id="417" r:id="rId22"/>
    <p:sldId id="420" r:id="rId23"/>
    <p:sldId id="421" r:id="rId24"/>
    <p:sldId id="418" r:id="rId25"/>
    <p:sldId id="419" r:id="rId26"/>
  </p:sldIdLst>
  <p:sldSz cx="24387175" cy="13716000"/>
  <p:notesSz cx="7099300" cy="10234613"/>
  <p:defaultTextStyle>
    <a:defPPr>
      <a:defRPr lang="en-US"/>
    </a:defPPr>
    <a:lvl1pPr marL="0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66">
          <p15:clr>
            <a:srgbClr val="A4A3A4"/>
          </p15:clr>
        </p15:guide>
        <p15:guide id="2" orient="horz" pos="4320">
          <p15:clr>
            <a:srgbClr val="A4A3A4"/>
          </p15:clr>
        </p15:guide>
        <p15:guide id="3" orient="horz" pos="479">
          <p15:clr>
            <a:srgbClr val="A4A3A4"/>
          </p15:clr>
        </p15:guide>
        <p15:guide id="4" pos="7681">
          <p15:clr>
            <a:srgbClr val="A4A3A4"/>
          </p15:clr>
        </p15:guide>
        <p15:guide id="5" pos="1085">
          <p15:clr>
            <a:srgbClr val="A4A3A4"/>
          </p15:clr>
        </p15:guide>
        <p15:guide id="6" pos="142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B236"/>
    <a:srgbClr val="F7CB10"/>
    <a:srgbClr val="045CBC"/>
    <a:srgbClr val="A36A1D"/>
    <a:srgbClr val="305C9C"/>
    <a:srgbClr val="244676"/>
    <a:srgbClr val="009AD4"/>
    <a:srgbClr val="9EAC81"/>
    <a:srgbClr val="708BA9"/>
    <a:srgbClr val="D59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0597" autoAdjust="0"/>
  </p:normalViewPr>
  <p:slideViewPr>
    <p:cSldViewPr snapToGrid="0" snapToObjects="1" showGuides="1">
      <p:cViewPr varScale="1">
        <p:scale>
          <a:sx n="48" d="100"/>
          <a:sy n="48" d="100"/>
        </p:scale>
        <p:origin x="84" y="666"/>
      </p:cViewPr>
      <p:guideLst>
        <p:guide orient="horz" pos="7766"/>
        <p:guide orient="horz" pos="4320"/>
        <p:guide orient="horz" pos="479"/>
        <p:guide pos="7681"/>
        <p:guide pos="1085"/>
        <p:guide pos="14278"/>
      </p:guideLst>
    </p:cSldViewPr>
  </p:slideViewPr>
  <p:outlineViewPr>
    <p:cViewPr>
      <p:scale>
        <a:sx n="33" d="100"/>
        <a:sy n="33" d="100"/>
      </p:scale>
      <p:origin x="0" y="-7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08"/>
    </p:cViewPr>
  </p:sorterViewPr>
  <p:notesViewPr>
    <p:cSldViewPr snapToGrid="0" snapToObjects="1">
      <p:cViewPr varScale="1">
        <p:scale>
          <a:sx n="88" d="100"/>
          <a:sy n="88" d="100"/>
        </p:scale>
        <p:origin x="-3858" y="-10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912C047-BE12-EC46-B9BA-2707E4FC193E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DE75CD9-A899-4B4C-B58D-2FB87FF1F7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88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93E678E-1831-8F48-A62D-BC5A98DE3A4C}" type="datetimeFigureOut">
              <a:rPr lang="en-US" smtClean="0"/>
              <a:pPr/>
              <a:t>9/3/2017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ED8A9B0-80EF-A34D-B345-E2DEC5501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64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5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32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7175" cy="13716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3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3181013" y="2790825"/>
            <a:ext cx="9483725" cy="9485313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7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58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1722438" y="3417253"/>
            <a:ext cx="6332712" cy="63318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3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3588" cy="138705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0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2319943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4644806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3"/>
          <p:cNvSpPr>
            <a:spLocks noGrp="1" noChangeAspect="1"/>
          </p:cNvSpPr>
          <p:nvPr>
            <p:ph type="pic" sz="quarter" idx="18"/>
          </p:nvPr>
        </p:nvSpPr>
        <p:spPr>
          <a:xfrm>
            <a:off x="2319943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2311234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3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4644806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4" name="Picture Placeholder 13"/>
          <p:cNvSpPr>
            <a:spLocks noGrp="1" noChangeAspect="1"/>
          </p:cNvSpPr>
          <p:nvPr>
            <p:ph type="pic" sz="quarter" idx="22"/>
          </p:nvPr>
        </p:nvSpPr>
        <p:spPr>
          <a:xfrm>
            <a:off x="6969669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5" name="Picture Placeholder 13"/>
          <p:cNvSpPr>
            <a:spLocks noGrp="1" noChangeAspect="1"/>
          </p:cNvSpPr>
          <p:nvPr>
            <p:ph type="pic" sz="quarter" idx="23"/>
          </p:nvPr>
        </p:nvSpPr>
        <p:spPr>
          <a:xfrm>
            <a:off x="2311234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6" name="Picture Placeholder 13"/>
          <p:cNvSpPr>
            <a:spLocks noGrp="1" noChangeAspect="1"/>
          </p:cNvSpPr>
          <p:nvPr>
            <p:ph type="pic" sz="quarter" idx="24"/>
          </p:nvPr>
        </p:nvSpPr>
        <p:spPr>
          <a:xfrm>
            <a:off x="4644806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8" name="Picture Placeholder 13"/>
          <p:cNvSpPr>
            <a:spLocks noGrp="1" noChangeAspect="1"/>
          </p:cNvSpPr>
          <p:nvPr>
            <p:ph type="pic" sz="quarter" idx="26"/>
          </p:nvPr>
        </p:nvSpPr>
        <p:spPr>
          <a:xfrm>
            <a:off x="6966442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1" name="Picture Placeholder 13"/>
          <p:cNvSpPr>
            <a:spLocks noGrp="1" noChangeAspect="1"/>
          </p:cNvSpPr>
          <p:nvPr>
            <p:ph type="pic" sz="quarter" idx="29"/>
          </p:nvPr>
        </p:nvSpPr>
        <p:spPr>
          <a:xfrm>
            <a:off x="6966442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2" name="Picture Placeholder 13"/>
          <p:cNvSpPr>
            <a:spLocks noGrp="1" noChangeAspect="1"/>
          </p:cNvSpPr>
          <p:nvPr>
            <p:ph type="pic" sz="quarter" idx="30"/>
          </p:nvPr>
        </p:nvSpPr>
        <p:spPr>
          <a:xfrm>
            <a:off x="9300016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4" name="Picture Placeholder 13"/>
          <p:cNvSpPr>
            <a:spLocks noGrp="1" noChangeAspect="1"/>
          </p:cNvSpPr>
          <p:nvPr>
            <p:ph type="pic" sz="quarter" idx="32"/>
          </p:nvPr>
        </p:nvSpPr>
        <p:spPr>
          <a:xfrm>
            <a:off x="9291304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7" name="Picture Placeholder 13"/>
          <p:cNvSpPr>
            <a:spLocks noGrp="1" noChangeAspect="1"/>
          </p:cNvSpPr>
          <p:nvPr>
            <p:ph type="pic" sz="quarter" idx="35"/>
          </p:nvPr>
        </p:nvSpPr>
        <p:spPr>
          <a:xfrm>
            <a:off x="9291304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21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744788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126826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5487322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7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6332200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166100" y="0"/>
            <a:ext cx="8054975" cy="6858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166100" y="6976872"/>
            <a:ext cx="8054975" cy="673912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8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22438" y="3190890"/>
            <a:ext cx="9485004" cy="6858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5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24387175" cy="1371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03438"/>
            <a:ext cx="24387175" cy="7259637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3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9" y="3200401"/>
            <a:ext cx="21948458" cy="9051926"/>
          </a:xfrm>
          <a:prstGeom prst="rect">
            <a:avLst/>
          </a:prstGeom>
        </p:spPr>
        <p:txBody>
          <a:bodyPr vert="horz" lIns="217728" tIns="108864" rIns="217728" bIns="108864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52" name="Группа 51"/>
          <p:cNvGrpSpPr/>
          <p:nvPr userDrawn="1"/>
        </p:nvGrpSpPr>
        <p:grpSpPr>
          <a:xfrm flipH="1">
            <a:off x="-1" y="13092112"/>
            <a:ext cx="24387175" cy="623886"/>
            <a:chOff x="-22599705" y="12915444"/>
            <a:chExt cx="24378587" cy="800556"/>
          </a:xfrm>
          <a:solidFill>
            <a:srgbClr val="DDB236"/>
          </a:solidFill>
        </p:grpSpPr>
        <p:sp>
          <p:nvSpPr>
            <p:cNvPr id="53" name="Скругленный прямоугольник 52"/>
            <p:cNvSpPr/>
            <p:nvPr userDrawn="1"/>
          </p:nvSpPr>
          <p:spPr>
            <a:xfrm>
              <a:off x="1" y="12915444"/>
              <a:ext cx="1778881" cy="80055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54" name="Rectangle 8"/>
            <p:cNvSpPr/>
            <p:nvPr userDrawn="1"/>
          </p:nvSpPr>
          <p:spPr>
            <a:xfrm>
              <a:off x="1" y="13060800"/>
              <a:ext cx="1778881" cy="655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Rectangle 8"/>
            <p:cNvSpPr/>
            <p:nvPr userDrawn="1"/>
          </p:nvSpPr>
          <p:spPr>
            <a:xfrm>
              <a:off x="-22599705" y="12915444"/>
              <a:ext cx="23052149" cy="80055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6" name="Группа 55"/>
          <p:cNvGrpSpPr/>
          <p:nvPr userDrawn="1"/>
        </p:nvGrpSpPr>
        <p:grpSpPr>
          <a:xfrm flipH="1">
            <a:off x="-1" y="13161406"/>
            <a:ext cx="24387175" cy="554594"/>
            <a:chOff x="-21188762" y="13067840"/>
            <a:chExt cx="23120044" cy="800560"/>
          </a:xfr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</p:grpSpPr>
        <p:sp>
          <p:nvSpPr>
            <p:cNvPr id="57" name="Скругленный прямоугольник 56"/>
            <p:cNvSpPr/>
            <p:nvPr userDrawn="1"/>
          </p:nvSpPr>
          <p:spPr>
            <a:xfrm>
              <a:off x="152401" y="13067844"/>
              <a:ext cx="1778881" cy="80055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58" name="Rectangle 8"/>
            <p:cNvSpPr/>
            <p:nvPr userDrawn="1"/>
          </p:nvSpPr>
          <p:spPr>
            <a:xfrm>
              <a:off x="152401" y="13423105"/>
              <a:ext cx="1778881" cy="44529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Rectangle 8"/>
            <p:cNvSpPr/>
            <p:nvPr userDrawn="1"/>
          </p:nvSpPr>
          <p:spPr>
            <a:xfrm>
              <a:off x="-21188762" y="13067840"/>
              <a:ext cx="21793612" cy="80055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 vert="horz" lIns="217728" tIns="108864" rIns="217728" bIns="108864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783780" y="0"/>
            <a:ext cx="4016945" cy="292796"/>
            <a:chOff x="1783778" y="0"/>
            <a:chExt cx="2407221" cy="292796"/>
          </a:xfrm>
          <a:solidFill>
            <a:srgbClr val="DDB236"/>
          </a:solidFill>
        </p:grpSpPr>
        <p:sp>
          <p:nvSpPr>
            <p:cNvPr id="9" name="Rectangle 8"/>
            <p:cNvSpPr/>
            <p:nvPr userDrawn="1"/>
          </p:nvSpPr>
          <p:spPr>
            <a:xfrm>
              <a:off x="1783778" y="0"/>
              <a:ext cx="2407221" cy="17145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Скругленный прямоугольник 31"/>
            <p:cNvSpPr/>
            <p:nvPr userDrawn="1"/>
          </p:nvSpPr>
          <p:spPr>
            <a:xfrm>
              <a:off x="1783778" y="43754"/>
              <a:ext cx="2407221" cy="249042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uk-UA"/>
            </a:p>
          </p:txBody>
        </p:sp>
      </p:grpSp>
      <p:grpSp>
        <p:nvGrpSpPr>
          <p:cNvPr id="41" name="Группа 40"/>
          <p:cNvGrpSpPr/>
          <p:nvPr userDrawn="1"/>
        </p:nvGrpSpPr>
        <p:grpSpPr>
          <a:xfrm>
            <a:off x="22519439" y="13261774"/>
            <a:ext cx="1389612" cy="355980"/>
            <a:chOff x="250795" y="4925415"/>
            <a:chExt cx="421808" cy="123825"/>
          </a:xfrm>
        </p:grpSpPr>
        <p:sp>
          <p:nvSpPr>
            <p:cNvPr id="42" name="Oval 5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564187" y="4925415"/>
              <a:ext cx="108416" cy="123825"/>
            </a:xfrm>
            <a:prstGeom prst="ellipse">
              <a:avLst/>
            </a:prstGeom>
            <a:solidFill>
              <a:srgbClr val="3F3F3F">
                <a:alpha val="0"/>
              </a:srgbClr>
            </a:solidFill>
            <a:ln w="4445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" name="AutoShape 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5400000">
              <a:off x="596298" y="4965869"/>
              <a:ext cx="63103" cy="405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" name="Oval 5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10800000">
              <a:off x="250795" y="4925415"/>
              <a:ext cx="108416" cy="123825"/>
            </a:xfrm>
            <a:prstGeom prst="ellipse">
              <a:avLst/>
            </a:prstGeom>
            <a:solidFill>
              <a:srgbClr val="3F3F3F">
                <a:alpha val="0"/>
              </a:srgbClr>
            </a:solidFill>
            <a:ln w="4445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" name="AutoShape 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16200000">
              <a:off x="269414" y="4965869"/>
              <a:ext cx="63103" cy="405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0" name="Flowchart: Off-page Connector 9"/>
          <p:cNvSpPr/>
          <p:nvPr userDrawn="1"/>
        </p:nvSpPr>
        <p:spPr>
          <a:xfrm>
            <a:off x="22941734" y="13322548"/>
            <a:ext cx="577921" cy="295200"/>
          </a:xfrm>
          <a:prstGeom prst="flowChartOffpageConnector">
            <a:avLst/>
          </a:prstGeom>
          <a:solidFill>
            <a:srgbClr val="3F3F3F">
              <a:alpha val="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FD54E57D-AA25-48FE-BAD8-96F3F656CFE4}" type="slidenum">
              <a:rPr lang="en-US" sz="1800" b="1" smtClean="0">
                <a:latin typeface="Arial" pitchFamily="34" charset="0"/>
                <a:ea typeface="Open Sans" pitchFamily="34" charset="0"/>
                <a:cs typeface="Arial" pitchFamily="34" charset="0"/>
              </a:rPr>
              <a:pPr algn="ctr"/>
              <a:t>‹#›</a:t>
            </a:fld>
            <a:endParaRPr lang="en-US" sz="900" b="1" dirty="0">
              <a:latin typeface="Arial" pitchFamily="34" charset="0"/>
              <a:ea typeface="Open Sans" pitchFamily="34" charset="0"/>
              <a:cs typeface="Arial" pitchFamily="34" charset="0"/>
            </a:endParaRPr>
          </a:p>
        </p:txBody>
      </p:sp>
      <p:sp>
        <p:nvSpPr>
          <p:cNvPr id="51" name="Rectangle 15"/>
          <p:cNvSpPr>
            <a:spLocks/>
          </p:cNvSpPr>
          <p:nvPr userDrawn="1"/>
        </p:nvSpPr>
        <p:spPr bwMode="auto">
          <a:xfrm>
            <a:off x="2335143" y="13262359"/>
            <a:ext cx="15213902" cy="34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www.dividendcake.com</a:t>
            </a:r>
            <a:r>
              <a:rPr lang="en-US" sz="2000" b="1" baseline="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|               Email</a:t>
            </a:r>
            <a:r>
              <a:rPr lang="en-US" sz="2000" b="1" baseline="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us </a:t>
            </a:r>
            <a:r>
              <a:rPr lang="en-US" sz="2000" b="1" kern="120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	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|   </a:t>
            </a:r>
            <a:r>
              <a:rPr lang="en-US" sz="2000" b="1" kern="120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         info@dividendcake.com</a:t>
            </a:r>
            <a:endParaRPr lang="en-US" sz="2000" b="1" kern="1200" dirty="0">
              <a:solidFill>
                <a:schemeClr val="bg1"/>
              </a:solidFill>
              <a:latin typeface="Arial" pitchFamily="34" charset="0"/>
              <a:ea typeface="Open Sans" pitchFamily="34" charset="0"/>
              <a:cs typeface="Arial" pitchFamily="34" charset="0"/>
              <a:sym typeface="Lato Light" charset="0"/>
            </a:endParaRPr>
          </a:p>
        </p:txBody>
      </p:sp>
      <p:grpSp>
        <p:nvGrpSpPr>
          <p:cNvPr id="60" name="Группа 59"/>
          <p:cNvGrpSpPr/>
          <p:nvPr userDrawn="1"/>
        </p:nvGrpSpPr>
        <p:grpSpPr>
          <a:xfrm>
            <a:off x="1771320" y="13222988"/>
            <a:ext cx="8424375" cy="433196"/>
            <a:chOff x="6326842" y="13161408"/>
            <a:chExt cx="8424375" cy="433196"/>
          </a:xfrm>
        </p:grpSpPr>
        <p:pic>
          <p:nvPicPr>
            <p:cNvPr id="61" name="Picture 6" descr="C:\Users\Home\Desktop\pwp\icon_mail_.png"/>
            <p:cNvPicPr>
              <a:picLocks noChangeAspect="1" noChangeArrowheads="1"/>
            </p:cNvPicPr>
            <p:nvPr userDrawn="1"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4291767" y="13161408"/>
              <a:ext cx="459450" cy="433196"/>
            </a:xfrm>
            <a:prstGeom prst="rect">
              <a:avLst/>
            </a:prstGeom>
            <a:noFill/>
          </p:spPr>
        </p:pic>
        <p:pic>
          <p:nvPicPr>
            <p:cNvPr id="62" name="Picture 7" descr="C:\Users\Home\Desktop\pwp\icon_phone_.png"/>
            <p:cNvPicPr>
              <a:picLocks noChangeAspect="1" noChangeArrowheads="1"/>
            </p:cNvPicPr>
            <p:nvPr userDrawn="1"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0793381" y="13161409"/>
              <a:ext cx="459450" cy="433195"/>
            </a:xfrm>
            <a:prstGeom prst="rect">
              <a:avLst/>
            </a:prstGeom>
            <a:noFill/>
          </p:spPr>
        </p:pic>
        <p:pic>
          <p:nvPicPr>
            <p:cNvPr id="63" name="Picture 8" descr="C:\Users\Home\Desktop\pwp\icon_web_.png"/>
            <p:cNvPicPr>
              <a:picLocks noChangeAspect="1" noChangeArrowheads="1"/>
            </p:cNvPicPr>
            <p:nvPr userDrawn="1"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6326842" y="13172791"/>
              <a:ext cx="431214" cy="406573"/>
            </a:xfrm>
            <a:prstGeom prst="rect">
              <a:avLst/>
            </a:prstGeom>
            <a:noFill/>
          </p:spPr>
        </p:pic>
      </p:grpSp>
      <p:pic>
        <p:nvPicPr>
          <p:cNvPr id="35" name="Picture 2" descr="D:\Cache\DeskTop\DividendCake.p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0266081" y="158057"/>
            <a:ext cx="3834324" cy="18945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468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2" r:id="rId4"/>
    <p:sldLayoutId id="2147483663" r:id="rId5"/>
    <p:sldLayoutId id="2147483678" r:id="rId6"/>
    <p:sldLayoutId id="2147483667" r:id="rId7"/>
    <p:sldLayoutId id="2147483668" r:id="rId8"/>
    <p:sldLayoutId id="2147483669" r:id="rId9"/>
    <p:sldLayoutId id="2147483682" r:id="rId10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1088639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Open Sans"/>
          <a:ea typeface="+mj-ea"/>
          <a:cs typeface="Open Sans"/>
        </a:defRPr>
      </a:lvl1pPr>
    </p:titleStyle>
    <p:bodyStyle>
      <a:lvl1pPr marL="0" indent="0" algn="l" defTabSz="1088639" rtl="0" eaLnBrk="1" latinLnBrk="0" hangingPunct="1">
        <a:spcBef>
          <a:spcPct val="20000"/>
        </a:spcBef>
        <a:buFont typeface="Arial"/>
        <a:buNone/>
        <a:defRPr sz="760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1088639" indent="0" algn="l" defTabSz="1088639" rtl="0" eaLnBrk="1" latinLnBrk="0" hangingPunct="1">
        <a:spcBef>
          <a:spcPct val="20000"/>
        </a:spcBef>
        <a:buFont typeface="Arial"/>
        <a:buNone/>
        <a:defRPr sz="670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2177278" indent="0" algn="l" defTabSz="1088639" rtl="0" eaLnBrk="1" latinLnBrk="0" hangingPunct="1">
        <a:spcBef>
          <a:spcPct val="20000"/>
        </a:spcBef>
        <a:buFont typeface="Arial"/>
        <a:buNone/>
        <a:defRPr sz="570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3265917" indent="0" algn="l" defTabSz="1088639" rtl="0" eaLnBrk="1" latinLnBrk="0" hangingPunct="1">
        <a:spcBef>
          <a:spcPct val="20000"/>
        </a:spcBef>
        <a:buFont typeface="Arial"/>
        <a:buNone/>
        <a:defRPr sz="480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4354556" indent="0" algn="l" defTabSz="1088639" rtl="0" eaLnBrk="1" latinLnBrk="0" hangingPunct="1">
        <a:spcBef>
          <a:spcPct val="20000"/>
        </a:spcBef>
        <a:buFont typeface="Arial"/>
        <a:buNone/>
        <a:defRPr sz="480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5987514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8775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0"/>
            <a:ext cx="21948775" cy="9051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0"/>
            <a:ext cx="569118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48401-7F5F-4364-AB25-69A5BEA7F6E5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2788" y="12712700"/>
            <a:ext cx="7721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6788" y="12712700"/>
            <a:ext cx="569118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8154B-4547-4A72-BB19-147AECD9E7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mmQX0RKFY0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Taylor_Morrison_back_03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97" b="97"/>
          <a:stretch>
            <a:fillRect/>
          </a:stretch>
        </p:blipFill>
        <p:spPr/>
      </p:pic>
      <p:sp>
        <p:nvSpPr>
          <p:cNvPr id="10" name="TextBox 9"/>
          <p:cNvSpPr txBox="1"/>
          <p:nvPr/>
        </p:nvSpPr>
        <p:spPr>
          <a:xfrm>
            <a:off x="19358715" y="-2093653"/>
            <a:ext cx="184666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1"/>
          <p:cNvSpPr/>
          <p:nvPr/>
        </p:nvSpPr>
        <p:spPr>
          <a:xfrm>
            <a:off x="-17462" y="8174945"/>
            <a:ext cx="24404638" cy="1627827"/>
          </a:xfrm>
          <a:prstGeom prst="rect">
            <a:avLst/>
          </a:prstGeo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73591" y="8527193"/>
            <a:ext cx="1543999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n-US" sz="5400" b="1" baseline="30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Wereld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wonder : </a:t>
            </a:r>
            <a:r>
              <a:rPr lang="en-US" sz="5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Samengestelde</a:t>
            </a:r>
            <a:r>
              <a:rPr lang="en-US" sz="5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Interest</a:t>
            </a:r>
            <a:endParaRPr lang="en-US" sz="5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D:\Cache\DeskTop\DividendCak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19874" y="4214794"/>
            <a:ext cx="8014650" cy="39601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23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9" b="5699"/>
          <a:stretch>
            <a:fillRect/>
          </a:stretch>
        </p:blipFill>
        <p:spPr/>
      </p:pic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Wat heb je de vorige keer geleerd ?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err="1" smtClean="0">
                <a:latin typeface="Open Sans"/>
                <a:cs typeface="Open Sans"/>
              </a:rPr>
              <a:t>Laat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ons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eens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zien</a:t>
            </a:r>
            <a:r>
              <a:rPr lang="en-US" sz="4000" dirty="0" smtClean="0">
                <a:latin typeface="Open Sans"/>
                <a:cs typeface="Open Sans"/>
              </a:rPr>
              <a:t>….wat </a:t>
            </a:r>
            <a:r>
              <a:rPr lang="en-US" sz="4000" dirty="0" err="1" smtClean="0">
                <a:latin typeface="Open Sans"/>
                <a:cs typeface="Open Sans"/>
              </a:rPr>
              <a:t>herinner</a:t>
            </a:r>
            <a:r>
              <a:rPr lang="en-US" sz="4000" dirty="0" smtClean="0">
                <a:latin typeface="Open Sans"/>
                <a:cs typeface="Open Sans"/>
              </a:rPr>
              <a:t> je </a:t>
            </a:r>
            <a:r>
              <a:rPr lang="en-US" sz="4000" dirty="0" err="1" smtClean="0">
                <a:latin typeface="Open Sans"/>
                <a:cs typeface="Open Sans"/>
              </a:rPr>
              <a:t>je</a:t>
            </a:r>
            <a:r>
              <a:rPr lang="en-US" sz="4000" dirty="0" smtClean="0">
                <a:latin typeface="Open Sans"/>
                <a:cs typeface="Open Sans"/>
              </a:rPr>
              <a:t> van de 1e les?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6403" y="4794270"/>
            <a:ext cx="8266923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/>
              <a:t>Vertel</a:t>
            </a:r>
            <a:r>
              <a:rPr lang="en-US" sz="7200" dirty="0" smtClean="0"/>
              <a:t> me 3 </a:t>
            </a:r>
            <a:r>
              <a:rPr lang="en-US" sz="7200" dirty="0" err="1" smtClean="0"/>
              <a:t>belangrijke</a:t>
            </a:r>
            <a:r>
              <a:rPr lang="en-US" sz="7200" dirty="0" smtClean="0"/>
              <a:t> </a:t>
            </a:r>
            <a:r>
              <a:rPr lang="en-US" sz="7200" dirty="0" err="1" smtClean="0"/>
              <a:t>punten</a:t>
            </a:r>
            <a:r>
              <a:rPr lang="en-US" sz="7200" dirty="0" smtClean="0"/>
              <a:t> die je </a:t>
            </a:r>
            <a:r>
              <a:rPr lang="en-US" sz="7200" dirty="0" err="1" smtClean="0"/>
              <a:t>hebt</a:t>
            </a:r>
            <a:r>
              <a:rPr lang="en-US" sz="7200" dirty="0" smtClean="0"/>
              <a:t> </a:t>
            </a:r>
            <a:r>
              <a:rPr lang="en-US" sz="7200" dirty="0" err="1" smtClean="0"/>
              <a:t>geleerd</a:t>
            </a:r>
            <a:r>
              <a:rPr lang="en-US" sz="7200" dirty="0" smtClean="0"/>
              <a:t> in de </a:t>
            </a:r>
            <a:r>
              <a:rPr lang="en-US" sz="7200" dirty="0" err="1" smtClean="0"/>
              <a:t>vorige</a:t>
            </a:r>
            <a:r>
              <a:rPr lang="en-US" sz="7200" dirty="0" smtClean="0"/>
              <a:t> les</a:t>
            </a:r>
          </a:p>
          <a:p>
            <a:pPr algn="ctr"/>
            <a:r>
              <a:rPr lang="en-US" sz="7200" dirty="0" err="1"/>
              <a:t>Budg€t</a:t>
            </a:r>
            <a:r>
              <a:rPr lang="en-US" sz="7200" dirty="0"/>
              <a:t> Fun</a:t>
            </a:r>
          </a:p>
          <a:p>
            <a:pPr algn="ctr"/>
            <a:endParaRPr lang="en-US" sz="7200" dirty="0" smtClean="0"/>
          </a:p>
          <a:p>
            <a:pPr marL="742950" indent="-742950">
              <a:buAutoNum type="arabicPeriod"/>
            </a:pP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43196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055" y="1245622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err="1">
                <a:solidFill>
                  <a:schemeClr val="tx2"/>
                </a:solidFill>
                <a:latin typeface="Open Sans"/>
                <a:cs typeface="Open Sans"/>
              </a:rPr>
              <a:t>Leerrijk</a:t>
            </a:r>
            <a:r>
              <a:rPr lang="en-US" sz="6600" b="1" dirty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>
                <a:solidFill>
                  <a:schemeClr val="tx2"/>
                </a:solidFill>
                <a:latin typeface="Open Sans"/>
                <a:cs typeface="Open Sans"/>
              </a:rPr>
              <a:t>Spel</a:t>
            </a:r>
            <a:r>
              <a:rPr lang="en-US" sz="6600" b="1" dirty="0">
                <a:solidFill>
                  <a:schemeClr val="tx2"/>
                </a:solidFill>
                <a:latin typeface="Open Sans"/>
                <a:cs typeface="Open Sans"/>
              </a:rPr>
              <a:t> over Geld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673" y="3230470"/>
            <a:ext cx="15958751" cy="849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7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055" y="1245622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Wat je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vandaag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zal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leren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…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5861" y="2790825"/>
            <a:ext cx="11675841" cy="1191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dirty="0" err="1" smtClean="0"/>
              <a:t>Samengestelde</a:t>
            </a:r>
            <a:r>
              <a:rPr lang="en-US" dirty="0" smtClean="0"/>
              <a:t> interest = het </a:t>
            </a:r>
            <a:r>
              <a:rPr lang="en-US" dirty="0" err="1" smtClean="0"/>
              <a:t>meest</a:t>
            </a:r>
            <a:r>
              <a:rPr lang="en-US" dirty="0" smtClean="0"/>
              <a:t> </a:t>
            </a:r>
            <a:r>
              <a:rPr lang="en-US" dirty="0" err="1" smtClean="0"/>
              <a:t>belangrijke</a:t>
            </a:r>
            <a:r>
              <a:rPr lang="en-US" dirty="0" smtClean="0"/>
              <a:t> concept om je geld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laten</a:t>
            </a:r>
            <a:r>
              <a:rPr lang="en-US" dirty="0" smtClean="0"/>
              <a:t> </a:t>
            </a:r>
            <a:r>
              <a:rPr lang="en-US" dirty="0" err="1" smtClean="0"/>
              <a:t>groeien</a:t>
            </a:r>
            <a:r>
              <a:rPr lang="en-US" dirty="0" smtClean="0"/>
              <a:t>…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/>
              <a:t>Wees </a:t>
            </a:r>
            <a:r>
              <a:rPr lang="en-US" dirty="0" err="1"/>
              <a:t>gelukkig</a:t>
            </a:r>
            <a:r>
              <a:rPr lang="en-US" dirty="0"/>
              <a:t> met wat je </a:t>
            </a:r>
            <a:r>
              <a:rPr lang="en-US" dirty="0" err="1"/>
              <a:t>hebt</a:t>
            </a:r>
            <a:r>
              <a:rPr lang="en-US" dirty="0"/>
              <a:t>.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geen</a:t>
            </a:r>
            <a:r>
              <a:rPr lang="en-US" dirty="0"/>
              <a:t> </a:t>
            </a:r>
            <a:r>
              <a:rPr lang="en-US" dirty="0" err="1"/>
              <a:t>winnaars</a:t>
            </a:r>
            <a:r>
              <a:rPr lang="en-US" dirty="0"/>
              <a:t> of </a:t>
            </a:r>
            <a:r>
              <a:rPr lang="en-US" dirty="0" err="1"/>
              <a:t>verliezers</a:t>
            </a:r>
            <a:r>
              <a:rPr lang="en-US" dirty="0"/>
              <a:t> </a:t>
            </a:r>
            <a:r>
              <a:rPr lang="en-US" dirty="0" err="1"/>
              <a:t>vandaag</a:t>
            </a:r>
            <a:r>
              <a:rPr lang="en-US" dirty="0"/>
              <a:t>…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/>
              <a:t>Geld is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werktuig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je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werken</a:t>
            </a:r>
            <a:r>
              <a:rPr lang="en-US" dirty="0"/>
              <a:t>. </a:t>
            </a:r>
            <a:r>
              <a:rPr lang="en-US" dirty="0" err="1"/>
              <a:t>Gebruik</a:t>
            </a:r>
            <a:r>
              <a:rPr lang="en-US" dirty="0"/>
              <a:t> het </a:t>
            </a:r>
            <a:r>
              <a:rPr lang="en-US" dirty="0" err="1"/>
              <a:t>verstandig</a:t>
            </a:r>
            <a:r>
              <a:rPr lang="en-US" dirty="0"/>
              <a:t> !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/>
              <a:t>Spreek</a:t>
            </a:r>
            <a:r>
              <a:rPr lang="en-US" dirty="0"/>
              <a:t> je </a:t>
            </a:r>
            <a:r>
              <a:rPr lang="en-US" dirty="0" err="1"/>
              <a:t>mening</a:t>
            </a:r>
            <a:r>
              <a:rPr lang="en-US" dirty="0"/>
              <a:t> </a:t>
            </a:r>
            <a:r>
              <a:rPr lang="en-US" dirty="0" err="1"/>
              <a:t>uit</a:t>
            </a:r>
            <a:r>
              <a:rPr lang="en-US" dirty="0"/>
              <a:t>, </a:t>
            </a:r>
            <a:r>
              <a:rPr lang="en-US" dirty="0" err="1"/>
              <a:t>discussieer</a:t>
            </a:r>
            <a:r>
              <a:rPr lang="en-US" dirty="0"/>
              <a:t> met </a:t>
            </a:r>
            <a:r>
              <a:rPr lang="en-US" dirty="0" err="1"/>
              <a:t>elkaar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neem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besluit</a:t>
            </a:r>
            <a:r>
              <a:rPr lang="en-US" dirty="0"/>
              <a:t> maar </a:t>
            </a:r>
            <a:r>
              <a:rPr lang="en-US" dirty="0" err="1"/>
              <a:t>vooral</a:t>
            </a:r>
            <a:r>
              <a:rPr lang="en-US" dirty="0"/>
              <a:t>..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algn="ctr"/>
            <a:r>
              <a:rPr lang="en-US" sz="8000" b="1" dirty="0"/>
              <a:t>LEER EN MAAK PLEZIER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9" r="28129"/>
          <a:stretch>
            <a:fillRect/>
          </a:stretch>
        </p:blipFill>
        <p:spPr>
          <a:xfrm>
            <a:off x="13181013" y="2790825"/>
            <a:ext cx="9483725" cy="9485313"/>
          </a:xfrm>
        </p:spPr>
      </p:pic>
    </p:spTree>
    <p:extLst>
      <p:ext uri="{BB962C8B-B14F-4D97-AF65-F5344CB8AC3E}">
        <p14:creationId xmlns:p14="http://schemas.microsoft.com/office/powerpoint/2010/main" val="30612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Wat is Samengestelde Interest 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err="1" smtClean="0">
                <a:latin typeface="Open Sans"/>
                <a:cs typeface="Open Sans"/>
              </a:rPr>
              <a:t>Samengestelde</a:t>
            </a:r>
            <a:r>
              <a:rPr lang="en-US" sz="4000" dirty="0" smtClean="0">
                <a:latin typeface="Open Sans"/>
                <a:cs typeface="Open Sans"/>
              </a:rPr>
              <a:t> interest is </a:t>
            </a:r>
            <a:r>
              <a:rPr lang="en-US" sz="4000" dirty="0" err="1" smtClean="0">
                <a:latin typeface="Open Sans"/>
                <a:cs typeface="Open Sans"/>
              </a:rPr>
              <a:t>een</a:t>
            </a:r>
            <a:r>
              <a:rPr lang="en-US" sz="4000" dirty="0" smtClean="0">
                <a:latin typeface="Open Sans"/>
                <a:cs typeface="Open Sans"/>
              </a:rPr>
              <a:t> heel </a:t>
            </a:r>
            <a:r>
              <a:rPr lang="en-US" sz="4000" dirty="0" err="1" smtClean="0">
                <a:latin typeface="Open Sans"/>
                <a:cs typeface="Open Sans"/>
              </a:rPr>
              <a:t>eenvoudige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manier</a:t>
            </a:r>
            <a:r>
              <a:rPr lang="en-US" sz="4000" dirty="0" smtClean="0">
                <a:latin typeface="Open Sans"/>
                <a:cs typeface="Open Sans"/>
              </a:rPr>
              <a:t> om je geld </a:t>
            </a:r>
            <a:r>
              <a:rPr lang="en-US" sz="4000" dirty="0" err="1" smtClean="0">
                <a:latin typeface="Open Sans"/>
                <a:cs typeface="Open Sans"/>
              </a:rPr>
              <a:t>te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laten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groeien</a:t>
            </a:r>
            <a:r>
              <a:rPr lang="en-US" sz="4000" dirty="0" smtClean="0">
                <a:latin typeface="Open Sans"/>
                <a:cs typeface="Open Sans"/>
              </a:rPr>
              <a:t> ….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132474" y="4250021"/>
            <a:ext cx="9532264" cy="869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Je geld </a:t>
            </a:r>
            <a:r>
              <a:rPr lang="en-US" dirty="0" err="1" smtClean="0"/>
              <a:t>laten</a:t>
            </a:r>
            <a:r>
              <a:rPr lang="en-US" dirty="0" smtClean="0"/>
              <a:t> </a:t>
            </a:r>
            <a:r>
              <a:rPr lang="en-US" dirty="0" err="1" smtClean="0"/>
              <a:t>groeien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door </a:t>
            </a:r>
            <a:r>
              <a:rPr lang="en-US" dirty="0" err="1" smtClean="0"/>
              <a:t>middel</a:t>
            </a:r>
            <a:r>
              <a:rPr lang="en-US" dirty="0" smtClean="0"/>
              <a:t> van 3 </a:t>
            </a:r>
            <a:r>
              <a:rPr lang="en-US" dirty="0" err="1" smtClean="0"/>
              <a:t>belangrijke</a:t>
            </a:r>
            <a:r>
              <a:rPr lang="en-US" dirty="0" smtClean="0"/>
              <a:t> </a:t>
            </a:r>
            <a:r>
              <a:rPr lang="en-US" dirty="0" err="1" smtClean="0"/>
              <a:t>acties</a:t>
            </a:r>
            <a:endParaRPr lang="en-US" dirty="0" smtClean="0"/>
          </a:p>
          <a:p>
            <a:pPr algn="ctr"/>
            <a:endParaRPr lang="en-US" dirty="0"/>
          </a:p>
          <a:p>
            <a:pPr marL="742950" indent="-742950" algn="ctr">
              <a:buAutoNum type="arabicPeriod"/>
            </a:pPr>
            <a:r>
              <a:rPr lang="en-US" dirty="0" err="1" smtClean="0"/>
              <a:t>Investeer</a:t>
            </a:r>
            <a:r>
              <a:rPr lang="en-US" dirty="0" smtClean="0"/>
              <a:t> je geld met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hoge</a:t>
            </a:r>
            <a:r>
              <a:rPr lang="en-US" dirty="0" smtClean="0"/>
              <a:t> </a:t>
            </a:r>
            <a:r>
              <a:rPr lang="en-US" dirty="0" err="1" smtClean="0"/>
              <a:t>jaarlijkse</a:t>
            </a:r>
            <a:r>
              <a:rPr lang="en-US" dirty="0" smtClean="0"/>
              <a:t> </a:t>
            </a:r>
            <a:r>
              <a:rPr lang="en-US" dirty="0" err="1" smtClean="0"/>
              <a:t>groei</a:t>
            </a:r>
            <a:r>
              <a:rPr lang="en-US" dirty="0" smtClean="0"/>
              <a:t> per </a:t>
            </a:r>
            <a:r>
              <a:rPr lang="en-US" dirty="0" err="1" smtClean="0"/>
              <a:t>jaar</a:t>
            </a:r>
            <a:endParaRPr lang="en-US" dirty="0" smtClean="0"/>
          </a:p>
          <a:p>
            <a:pPr algn="ctr"/>
            <a:r>
              <a:rPr lang="en-US" dirty="0" err="1" smtClean="0"/>
              <a:t>Voorbeeld</a:t>
            </a:r>
            <a:r>
              <a:rPr lang="en-US" dirty="0" smtClean="0"/>
              <a:t> 7%</a:t>
            </a:r>
          </a:p>
          <a:p>
            <a:pPr marL="742950" indent="-742950" algn="ctr">
              <a:buAutoNum type="arabicPeriod"/>
            </a:pPr>
            <a:endParaRPr lang="en-US" dirty="0"/>
          </a:p>
          <a:p>
            <a:pPr algn="ctr"/>
            <a:r>
              <a:rPr lang="en-US" dirty="0" smtClean="0"/>
              <a:t>2. </a:t>
            </a:r>
            <a:r>
              <a:rPr lang="en-US" dirty="0" err="1" smtClean="0"/>
              <a:t>Herinvesteer</a:t>
            </a:r>
            <a:r>
              <a:rPr lang="en-US" dirty="0" smtClean="0"/>
              <a:t> wat je </a:t>
            </a:r>
            <a:r>
              <a:rPr lang="en-US" dirty="0" err="1" smtClean="0"/>
              <a:t>hebt</a:t>
            </a:r>
            <a:r>
              <a:rPr lang="en-US" dirty="0" smtClean="0"/>
              <a:t> </a:t>
            </a:r>
            <a:r>
              <a:rPr lang="en-US" dirty="0" err="1" smtClean="0"/>
              <a:t>verdiend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3. </a:t>
            </a:r>
            <a:r>
              <a:rPr lang="en-US" dirty="0" err="1" smtClean="0"/>
              <a:t>Laat</a:t>
            </a:r>
            <a:r>
              <a:rPr lang="en-US" dirty="0" smtClean="0"/>
              <a:t> de </a:t>
            </a:r>
            <a:r>
              <a:rPr lang="en-US" dirty="0" err="1" smtClean="0"/>
              <a:t>tijd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werk</a:t>
            </a:r>
            <a:r>
              <a:rPr lang="en-US" dirty="0" smtClean="0"/>
              <a:t> </a:t>
            </a:r>
            <a:r>
              <a:rPr lang="en-US" dirty="0" err="1" smtClean="0"/>
              <a:t>doen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neem </a:t>
            </a:r>
            <a:r>
              <a:rPr lang="en-US" dirty="0" err="1" smtClean="0"/>
              <a:t>geen</a:t>
            </a:r>
            <a:r>
              <a:rPr lang="en-US" dirty="0" smtClean="0"/>
              <a:t> </a:t>
            </a:r>
            <a:r>
              <a:rPr lang="en-US" dirty="0" err="1" smtClean="0"/>
              <a:t>risico’s</a:t>
            </a:r>
            <a:r>
              <a:rPr lang="en-US" dirty="0" smtClean="0"/>
              <a:t>. Doe </a:t>
            </a:r>
            <a:r>
              <a:rPr lang="en-US" dirty="0" err="1" smtClean="0"/>
              <a:t>hetzelfde</a:t>
            </a:r>
            <a:r>
              <a:rPr lang="en-US" dirty="0" smtClean="0"/>
              <a:t> </a:t>
            </a:r>
            <a:r>
              <a:rPr lang="en-US" dirty="0" err="1" smtClean="0"/>
              <a:t>opnieuw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opnieuw</a:t>
            </a:r>
            <a:r>
              <a:rPr lang="en-US" dirty="0" smtClean="0"/>
              <a:t>…</a:t>
            </a:r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511" y="3539010"/>
            <a:ext cx="10959963" cy="635360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46328" y="9640388"/>
            <a:ext cx="96123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b="1" dirty="0" smtClean="0"/>
              <a:t>NEEM JE REKENMACHINE</a:t>
            </a:r>
            <a:endParaRPr lang="en-US" b="1" dirty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0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Wat is Samengestelde Interest 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17340814" cy="13579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smtClean="0">
                <a:latin typeface="Open Sans"/>
                <a:cs typeface="Open Sans"/>
              </a:rPr>
              <a:t>Je </a:t>
            </a:r>
            <a:r>
              <a:rPr lang="en-US" sz="4000" dirty="0" err="1" smtClean="0">
                <a:latin typeface="Open Sans"/>
                <a:cs typeface="Open Sans"/>
              </a:rPr>
              <a:t>krijgt</a:t>
            </a:r>
            <a:r>
              <a:rPr lang="en-US" sz="4000" dirty="0" smtClean="0">
                <a:latin typeface="Open Sans"/>
                <a:cs typeface="Open Sans"/>
              </a:rPr>
              <a:t> 10 euro </a:t>
            </a:r>
            <a:r>
              <a:rPr lang="en-US" sz="4000" dirty="0" err="1" smtClean="0">
                <a:latin typeface="Open Sans"/>
                <a:cs typeface="Open Sans"/>
              </a:rPr>
              <a:t>en</a:t>
            </a:r>
            <a:r>
              <a:rPr lang="en-US" sz="4000" dirty="0" smtClean="0">
                <a:latin typeface="Open Sans"/>
                <a:cs typeface="Open Sans"/>
              </a:rPr>
              <a:t> het </a:t>
            </a:r>
            <a:r>
              <a:rPr lang="en-US" sz="4000" dirty="0" err="1" smtClean="0">
                <a:latin typeface="Open Sans"/>
                <a:cs typeface="Open Sans"/>
              </a:rPr>
              <a:t>groeit</a:t>
            </a:r>
            <a:r>
              <a:rPr lang="en-US" sz="4000" dirty="0" smtClean="0">
                <a:latin typeface="Open Sans"/>
                <a:cs typeface="Open Sans"/>
              </a:rPr>
              <a:t> met 9% per </a:t>
            </a:r>
            <a:r>
              <a:rPr lang="en-US" sz="4000" dirty="0" err="1" smtClean="0">
                <a:latin typeface="Open Sans"/>
                <a:cs typeface="Open Sans"/>
              </a:rPr>
              <a:t>jaar</a:t>
            </a:r>
            <a:r>
              <a:rPr lang="en-US" sz="4000" dirty="0" smtClean="0">
                <a:latin typeface="Open Sans"/>
                <a:cs typeface="Open Sans"/>
              </a:rPr>
              <a:t>…</a:t>
            </a:r>
            <a:r>
              <a:rPr lang="en-US" sz="4000" dirty="0" err="1" smtClean="0">
                <a:latin typeface="Open Sans"/>
                <a:cs typeface="Open Sans"/>
              </a:rPr>
              <a:t>hoeveel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heb</a:t>
            </a:r>
            <a:r>
              <a:rPr lang="en-US" sz="4000" dirty="0" smtClean="0">
                <a:latin typeface="Open Sans"/>
                <a:cs typeface="Open Sans"/>
              </a:rPr>
              <a:t> je in </a:t>
            </a:r>
            <a:r>
              <a:rPr lang="en-US" sz="4000" dirty="0" err="1" smtClean="0">
                <a:latin typeface="Open Sans"/>
                <a:cs typeface="Open Sans"/>
              </a:rPr>
              <a:t>jaar</a:t>
            </a:r>
            <a:r>
              <a:rPr lang="en-US" sz="4000" dirty="0" smtClean="0">
                <a:latin typeface="Open Sans"/>
                <a:cs typeface="Open Sans"/>
              </a:rPr>
              <a:t> 5?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11" name="Picture 10" descr="C:\Users\pve\Documents\Financial info\Blog\Version 1 Launch\Blog post - Teach your kids Finances\1322c010170a44fe922e8ebd6d08832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806" y="3043600"/>
            <a:ext cx="20299680" cy="94706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111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Wat is Samengestelde Interest 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14005242" cy="13579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err="1" smtClean="0">
                <a:latin typeface="Open Sans"/>
                <a:cs typeface="Open Sans"/>
              </a:rPr>
              <a:t>Bekijk</a:t>
            </a:r>
            <a:r>
              <a:rPr lang="en-US" sz="4000" dirty="0" smtClean="0">
                <a:latin typeface="Open Sans"/>
                <a:cs typeface="Open Sans"/>
              </a:rPr>
              <a:t> de </a:t>
            </a:r>
            <a:r>
              <a:rPr lang="en-US" sz="4000" dirty="0" err="1" smtClean="0">
                <a:latin typeface="Open Sans"/>
                <a:cs typeface="Open Sans"/>
              </a:rPr>
              <a:t>volgende</a:t>
            </a:r>
            <a:r>
              <a:rPr lang="en-US" sz="4000" dirty="0" smtClean="0">
                <a:latin typeface="Open Sans"/>
                <a:cs typeface="Open Sans"/>
              </a:rPr>
              <a:t> YOUTUBE video…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796" y="3043600"/>
            <a:ext cx="12769413" cy="668265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379916" y="10551109"/>
            <a:ext cx="9320500" cy="942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BE" sz="54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https://youtu.be/immQX0RKFY0</a:t>
            </a:r>
            <a:endParaRPr lang="en-US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15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Oefening 1 : Laat ons wat wiskunde doen..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10.000 Euro – 7% gedurende 10 jaar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87650" y="2534237"/>
            <a:ext cx="10705938" cy="12003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Je </a:t>
            </a:r>
            <a:r>
              <a:rPr lang="en-US" dirty="0" err="1" smtClean="0"/>
              <a:t>krijgt</a:t>
            </a:r>
            <a:r>
              <a:rPr lang="en-US" dirty="0" smtClean="0"/>
              <a:t> 10k van me</a:t>
            </a:r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FontTx/>
              <a:buAutoNum type="arabicPeriod"/>
            </a:pPr>
            <a:r>
              <a:rPr lang="en-US" dirty="0" err="1" smtClean="0"/>
              <a:t>Vandaag</a:t>
            </a:r>
            <a:r>
              <a:rPr lang="en-US" dirty="0" smtClean="0"/>
              <a:t> op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spaarrekening</a:t>
            </a:r>
            <a:r>
              <a:rPr lang="en-US" dirty="0" smtClean="0"/>
              <a:t> </a:t>
            </a:r>
            <a:r>
              <a:rPr lang="en-US" dirty="0" err="1" smtClean="0"/>
              <a:t>krijg</a:t>
            </a:r>
            <a:r>
              <a:rPr lang="en-US" dirty="0" smtClean="0"/>
              <a:t> je 0,11</a:t>
            </a:r>
            <a:r>
              <a:rPr lang="en-US" dirty="0"/>
              <a:t>% </a:t>
            </a:r>
            <a:r>
              <a:rPr lang="en-US" dirty="0" smtClean="0"/>
              <a:t>interest…je </a:t>
            </a:r>
            <a:r>
              <a:rPr lang="en-US" dirty="0" err="1" smtClean="0"/>
              <a:t>wordt</a:t>
            </a:r>
            <a:r>
              <a:rPr lang="en-US" dirty="0" smtClean="0"/>
              <a:t> </a:t>
            </a:r>
            <a:r>
              <a:rPr lang="en-US" dirty="0" err="1" smtClean="0"/>
              <a:t>armer</a:t>
            </a:r>
            <a:r>
              <a:rPr lang="en-US" dirty="0" smtClean="0"/>
              <a:t> </a:t>
            </a:r>
            <a:r>
              <a:rPr lang="en-US" dirty="0" err="1" smtClean="0"/>
              <a:t>elke</a:t>
            </a:r>
            <a:r>
              <a:rPr lang="en-US" dirty="0" smtClean="0"/>
              <a:t> </a:t>
            </a:r>
            <a:r>
              <a:rPr lang="en-US" dirty="0" err="1" smtClean="0"/>
              <a:t>maand</a:t>
            </a:r>
            <a:endParaRPr lang="en-US" dirty="0" smtClean="0"/>
          </a:p>
          <a:p>
            <a:pPr marL="742950" indent="-742950">
              <a:buFontTx/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Je geld </a:t>
            </a:r>
            <a:r>
              <a:rPr lang="en-US" dirty="0" err="1" smtClean="0"/>
              <a:t>groeit</a:t>
            </a:r>
            <a:r>
              <a:rPr lang="en-US" dirty="0" smtClean="0"/>
              <a:t> 7% per </a:t>
            </a:r>
            <a:r>
              <a:rPr lang="en-US" dirty="0" err="1" smtClean="0"/>
              <a:t>jaar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Hoeveel</a:t>
            </a:r>
            <a:r>
              <a:rPr lang="en-US" dirty="0" smtClean="0"/>
              <a:t> geld </a:t>
            </a:r>
            <a:r>
              <a:rPr lang="en-US" dirty="0" err="1" smtClean="0"/>
              <a:t>heb</a:t>
            </a:r>
            <a:r>
              <a:rPr lang="en-US" dirty="0" smtClean="0"/>
              <a:t> je in </a:t>
            </a:r>
            <a:r>
              <a:rPr lang="en-US" dirty="0" err="1" smtClean="0"/>
              <a:t>jaar</a:t>
            </a:r>
            <a:r>
              <a:rPr lang="en-US" dirty="0" smtClean="0"/>
              <a:t> 10 ?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Wat </a:t>
            </a:r>
            <a:r>
              <a:rPr lang="en-US" dirty="0" err="1" smtClean="0"/>
              <a:t>gebeurt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met je </a:t>
            </a:r>
            <a:r>
              <a:rPr lang="en-US" dirty="0" err="1" smtClean="0"/>
              <a:t>maandelijks</a:t>
            </a:r>
            <a:r>
              <a:rPr lang="en-US" dirty="0" smtClean="0"/>
              <a:t> </a:t>
            </a:r>
            <a:r>
              <a:rPr lang="en-US" dirty="0" err="1" smtClean="0"/>
              <a:t>bedrag</a:t>
            </a:r>
            <a:r>
              <a:rPr lang="en-US" dirty="0" smtClean="0"/>
              <a:t>? 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Wat </a:t>
            </a:r>
            <a:r>
              <a:rPr lang="en-US" dirty="0" err="1" smtClean="0"/>
              <a:t>zijn</a:t>
            </a:r>
            <a:r>
              <a:rPr lang="en-US" dirty="0" smtClean="0"/>
              <a:t> je </a:t>
            </a:r>
            <a:r>
              <a:rPr lang="en-US" dirty="0" err="1" smtClean="0"/>
              <a:t>conclusies</a:t>
            </a:r>
            <a:r>
              <a:rPr lang="en-US" dirty="0" smtClean="0"/>
              <a:t> ?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 smtClean="0"/>
              <a:t>Vraag</a:t>
            </a:r>
            <a:r>
              <a:rPr lang="en-US" dirty="0" smtClean="0"/>
              <a:t> </a:t>
            </a:r>
            <a:r>
              <a:rPr lang="en-US" dirty="0" err="1" smtClean="0"/>
              <a:t>hulp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je het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begrijpt</a:t>
            </a:r>
            <a:r>
              <a:rPr lang="en-US" dirty="0" smtClean="0"/>
              <a:t>…</a:t>
            </a:r>
            <a:endParaRPr lang="en-US" dirty="0"/>
          </a:p>
          <a:p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62795"/>
          <a:stretch/>
        </p:blipFill>
        <p:spPr>
          <a:xfrm>
            <a:off x="12611600" y="3024115"/>
            <a:ext cx="10692538" cy="36379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8194" y="7354873"/>
            <a:ext cx="9196139" cy="49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9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Oefening 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2 </a:t>
            </a:r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: Laat ons wat wiskunde doen..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10.000 Euro – 15% gedurende 10 jaar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662" y="2776767"/>
            <a:ext cx="10705938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/>
              <a:t>Je geld </a:t>
            </a:r>
            <a:r>
              <a:rPr lang="en-US" dirty="0" err="1"/>
              <a:t>groeit</a:t>
            </a:r>
            <a:r>
              <a:rPr lang="en-US" dirty="0"/>
              <a:t> </a:t>
            </a:r>
            <a:r>
              <a:rPr lang="en-US" dirty="0" smtClean="0"/>
              <a:t>15% </a:t>
            </a:r>
            <a:r>
              <a:rPr lang="en-US" dirty="0"/>
              <a:t>per </a:t>
            </a:r>
            <a:r>
              <a:rPr lang="en-US" dirty="0" err="1"/>
              <a:t>jaar</a:t>
            </a: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err="1"/>
              <a:t>Hoeveel</a:t>
            </a:r>
            <a:r>
              <a:rPr lang="en-US" dirty="0"/>
              <a:t> geld </a:t>
            </a:r>
            <a:r>
              <a:rPr lang="en-US" dirty="0" err="1"/>
              <a:t>heb</a:t>
            </a:r>
            <a:r>
              <a:rPr lang="en-US" dirty="0"/>
              <a:t> je in </a:t>
            </a:r>
            <a:r>
              <a:rPr lang="en-US" dirty="0" err="1"/>
              <a:t>jaar</a:t>
            </a:r>
            <a:r>
              <a:rPr lang="en-US" dirty="0"/>
              <a:t> 10 ?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/>
              <a:t>Wat </a:t>
            </a:r>
            <a:r>
              <a:rPr lang="en-US" dirty="0" err="1"/>
              <a:t>gebeurt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met je </a:t>
            </a:r>
            <a:r>
              <a:rPr lang="en-US" dirty="0" err="1"/>
              <a:t>maandelijks</a:t>
            </a:r>
            <a:r>
              <a:rPr lang="en-US" dirty="0"/>
              <a:t> </a:t>
            </a:r>
            <a:r>
              <a:rPr lang="en-US" dirty="0" err="1"/>
              <a:t>bedrag</a:t>
            </a:r>
            <a:r>
              <a:rPr lang="en-US" dirty="0"/>
              <a:t>? 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/>
              <a:t>Wat </a:t>
            </a:r>
            <a:r>
              <a:rPr lang="en-US" dirty="0" err="1"/>
              <a:t>zijn</a:t>
            </a:r>
            <a:r>
              <a:rPr lang="en-US" dirty="0"/>
              <a:t> je </a:t>
            </a:r>
            <a:r>
              <a:rPr lang="en-US" dirty="0" err="1"/>
              <a:t>conclusies</a:t>
            </a:r>
            <a:r>
              <a:rPr lang="en-US" dirty="0"/>
              <a:t> </a:t>
            </a:r>
            <a:r>
              <a:rPr lang="en-US" dirty="0" smtClean="0"/>
              <a:t>?</a:t>
            </a: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4714" y="3826896"/>
            <a:ext cx="10358605" cy="690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2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Vraag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63" y="3866606"/>
            <a:ext cx="8912135" cy="59414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7160" y="3152775"/>
            <a:ext cx="9753600" cy="741045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10685417" y="6008914"/>
            <a:ext cx="2586446" cy="1933303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86274" y="10145781"/>
            <a:ext cx="189784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b="1" dirty="0"/>
          </a:p>
          <a:p>
            <a:pPr algn="ctr"/>
            <a:r>
              <a:rPr lang="en-US" sz="6000" b="1" dirty="0" smtClean="0"/>
              <a:t>IS HET MOGELIJK OM JE GELD TE LATEN GROEIEN TOT 1 MILJOEN $ or EURO? </a:t>
            </a:r>
            <a:endParaRPr lang="en-US" sz="4400" b="1" dirty="0" smtClean="0"/>
          </a:p>
        </p:txBody>
      </p:sp>
    </p:spTree>
    <p:extLst>
      <p:ext uri="{BB962C8B-B14F-4D97-AF65-F5344CB8AC3E}">
        <p14:creationId xmlns:p14="http://schemas.microsoft.com/office/powerpoint/2010/main" val="33803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Vraag : wat zou je doen met 1 miljoen $ ?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437" y="2952750"/>
            <a:ext cx="8216669" cy="543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10275842"/>
            <a:ext cx="212140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ZOU JE OP DE LOTTO SPELEN, EEN FERRARI OF GROOT HUIS, REIZEN,… KOPEN? </a:t>
            </a:r>
            <a:endParaRPr lang="en-US" sz="4400" b="1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7592" y="2232759"/>
            <a:ext cx="6858594" cy="38103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9051" y="4785456"/>
            <a:ext cx="7959120" cy="483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1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Correct antwoord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32759"/>
            <a:ext cx="8216669" cy="54336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329" y="680909"/>
            <a:ext cx="8953500" cy="7505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55" y="7133663"/>
            <a:ext cx="7790688" cy="5218176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9326880" y="4433759"/>
            <a:ext cx="1335449" cy="1078767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Curved Right Arrow 9"/>
          <p:cNvSpPr/>
          <p:nvPr/>
        </p:nvSpPr>
        <p:spPr>
          <a:xfrm>
            <a:off x="2353912" y="6600292"/>
            <a:ext cx="2116183" cy="2976988"/>
          </a:xfrm>
          <a:prstGeom prst="curved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3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Correct antwoord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9" name="Right Arrow 8"/>
          <p:cNvSpPr/>
          <p:nvPr/>
        </p:nvSpPr>
        <p:spPr>
          <a:xfrm rot="1878576">
            <a:off x="12523354" y="6684871"/>
            <a:ext cx="3845718" cy="1078767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66" y="3099044"/>
            <a:ext cx="6858594" cy="38103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19" y="1810336"/>
            <a:ext cx="7959120" cy="48362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9347" y="3338602"/>
            <a:ext cx="7771304" cy="77713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06866" y="8684326"/>
            <a:ext cx="127393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/>
              <a:t>KAN EEN LUXE AUTO, GROOT HUIS JE GELD GEVEN ELKE MAAND….?</a:t>
            </a:r>
            <a:endParaRPr lang="en-US" sz="4800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1184519" y="11114514"/>
            <a:ext cx="226771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/>
              <a:t>INVESTEER ALLEEN IN ZAKEN DIE GELD GENEREREN EN JE GELD GEVEN PER MAAND, KWARTAAL OF JAAR</a:t>
            </a:r>
            <a:endParaRPr lang="en-US" sz="4800" b="1" dirty="0" smtClean="0"/>
          </a:p>
        </p:txBody>
      </p:sp>
    </p:spTree>
    <p:extLst>
      <p:ext uri="{BB962C8B-B14F-4D97-AF65-F5344CB8AC3E}">
        <p14:creationId xmlns:p14="http://schemas.microsoft.com/office/powerpoint/2010/main" val="153470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0" y="2534237"/>
            <a:ext cx="13464731" cy="102655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H</a:t>
            </a:r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et financieel gedrag van 4 personen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10.000 Euro – Interest van 6,5%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22438" y="2374434"/>
            <a:ext cx="8153082" cy="12003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Start </a:t>
            </a:r>
            <a:r>
              <a:rPr lang="en-US" dirty="0" err="1" smtClean="0"/>
              <a:t>bedrag</a:t>
            </a:r>
            <a:r>
              <a:rPr lang="en-US" dirty="0" smtClean="0"/>
              <a:t> van 10.000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/>
              <a:t>4 </a:t>
            </a:r>
            <a:r>
              <a:rPr lang="en-US" dirty="0" err="1" smtClean="0"/>
              <a:t>personenChloe</a:t>
            </a:r>
            <a:r>
              <a:rPr lang="en-US" dirty="0"/>
              <a:t>, Quincy, Lyla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/>
              <a:t>Noah </a:t>
            </a: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Chloe </a:t>
            </a:r>
            <a:r>
              <a:rPr lang="en-US" dirty="0" err="1" smtClean="0"/>
              <a:t>spaart</a:t>
            </a:r>
            <a:r>
              <a:rPr lang="en-US" dirty="0" smtClean="0"/>
              <a:t> 10.000 </a:t>
            </a:r>
            <a:r>
              <a:rPr lang="en-US" dirty="0" err="1" smtClean="0"/>
              <a:t>bij</a:t>
            </a:r>
            <a:r>
              <a:rPr lang="en-US" dirty="0" smtClean="0"/>
              <a:t> elk </a:t>
            </a:r>
            <a:r>
              <a:rPr lang="en-US" dirty="0" err="1" smtClean="0"/>
              <a:t>jaar</a:t>
            </a:r>
            <a:r>
              <a:rPr lang="en-US" dirty="0" smtClean="0"/>
              <a:t>. Quincy </a:t>
            </a:r>
            <a:r>
              <a:rPr lang="en-US" dirty="0" err="1" smtClean="0"/>
              <a:t>alleen</a:t>
            </a:r>
            <a:r>
              <a:rPr lang="en-US" dirty="0" smtClean="0"/>
              <a:t> de </a:t>
            </a:r>
            <a:r>
              <a:rPr lang="en-US" dirty="0" err="1" smtClean="0"/>
              <a:t>eerste</a:t>
            </a:r>
            <a:r>
              <a:rPr lang="en-US" dirty="0" smtClean="0"/>
              <a:t> 10 </a:t>
            </a:r>
            <a:r>
              <a:rPr lang="en-US" dirty="0" err="1" smtClean="0"/>
              <a:t>jaar</a:t>
            </a:r>
            <a:r>
              <a:rPr lang="en-US" dirty="0" smtClean="0"/>
              <a:t>, Lyla start </a:t>
            </a:r>
            <a:r>
              <a:rPr lang="en-US" dirty="0" err="1" smtClean="0"/>
              <a:t>vanaf</a:t>
            </a:r>
            <a:r>
              <a:rPr lang="en-US" dirty="0" smtClean="0"/>
              <a:t> </a:t>
            </a:r>
            <a:r>
              <a:rPr lang="en-US" dirty="0" err="1" smtClean="0"/>
              <a:t>haar</a:t>
            </a:r>
            <a:r>
              <a:rPr lang="en-US" dirty="0" smtClean="0"/>
              <a:t> 35 </a:t>
            </a:r>
            <a:r>
              <a:rPr lang="en-US" dirty="0" err="1" smtClean="0"/>
              <a:t>jaar</a:t>
            </a:r>
            <a:r>
              <a:rPr lang="en-US" dirty="0" smtClean="0"/>
              <a:t>, Noah </a:t>
            </a:r>
            <a:r>
              <a:rPr lang="en-US" dirty="0" err="1" smtClean="0"/>
              <a:t>zet</a:t>
            </a:r>
            <a:r>
              <a:rPr lang="en-US" dirty="0" smtClean="0"/>
              <a:t> </a:t>
            </a:r>
            <a:r>
              <a:rPr lang="en-US" dirty="0" err="1" smtClean="0"/>
              <a:t>alles</a:t>
            </a:r>
            <a:r>
              <a:rPr lang="en-US" dirty="0" smtClean="0"/>
              <a:t> op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spaarrekening</a:t>
            </a:r>
            <a:r>
              <a:rPr lang="en-US" dirty="0" smtClean="0"/>
              <a:t>…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r>
              <a:rPr lang="en-US" dirty="0" smtClean="0"/>
              <a:t>Wat </a:t>
            </a:r>
            <a:r>
              <a:rPr lang="en-US" dirty="0" err="1" smtClean="0"/>
              <a:t>zijn</a:t>
            </a:r>
            <a:r>
              <a:rPr lang="en-US" dirty="0" smtClean="0"/>
              <a:t> je </a:t>
            </a:r>
            <a:r>
              <a:rPr lang="en-US" dirty="0" err="1" smtClean="0"/>
              <a:t>conclusies</a:t>
            </a:r>
            <a:r>
              <a:rPr lang="en-US" dirty="0" smtClean="0"/>
              <a:t> ?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 smtClean="0"/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5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Basisonderdelen van samengestelde interest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763" y="3867423"/>
            <a:ext cx="10149825" cy="64078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88291" y="2941304"/>
            <a:ext cx="10705938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buAutoNum type="arabicPeriod"/>
            </a:pPr>
            <a:r>
              <a:rPr lang="en-US" sz="6600" b="1" dirty="0" err="1" smtClean="0"/>
              <a:t>Jaarlijkse</a:t>
            </a:r>
            <a:r>
              <a:rPr lang="en-US" sz="6600" b="1" dirty="0" smtClean="0"/>
              <a:t> % </a:t>
            </a:r>
            <a:r>
              <a:rPr lang="en-US" sz="6600" b="1" dirty="0" err="1" smtClean="0"/>
              <a:t>groei</a:t>
            </a:r>
            <a:r>
              <a:rPr lang="en-US" sz="6600" b="1" dirty="0" smtClean="0"/>
              <a:t> van je geld (Hoe </a:t>
            </a:r>
            <a:r>
              <a:rPr lang="en-US" sz="6600" b="1" dirty="0" err="1" smtClean="0"/>
              <a:t>snel</a:t>
            </a:r>
            <a:r>
              <a:rPr lang="en-US" sz="6600" b="1" dirty="0" smtClean="0"/>
              <a:t> </a:t>
            </a:r>
            <a:r>
              <a:rPr lang="en-US" sz="6600" b="1" dirty="0" err="1" smtClean="0"/>
              <a:t>kan</a:t>
            </a:r>
            <a:r>
              <a:rPr lang="en-US" sz="6600" b="1" dirty="0" smtClean="0"/>
              <a:t> je </a:t>
            </a:r>
            <a:r>
              <a:rPr lang="en-US" sz="6600" b="1" dirty="0" err="1" smtClean="0"/>
              <a:t>je</a:t>
            </a:r>
            <a:r>
              <a:rPr lang="en-US" sz="6600" b="1" dirty="0" smtClean="0"/>
              <a:t> geld </a:t>
            </a:r>
            <a:r>
              <a:rPr lang="en-US" sz="6600" b="1" dirty="0" err="1" smtClean="0"/>
              <a:t>laten</a:t>
            </a:r>
            <a:r>
              <a:rPr lang="en-US" sz="6600" b="1" dirty="0" smtClean="0"/>
              <a:t> </a:t>
            </a:r>
            <a:r>
              <a:rPr lang="en-US" sz="6600" b="1" dirty="0" err="1" smtClean="0"/>
              <a:t>groeien</a:t>
            </a:r>
            <a:r>
              <a:rPr lang="en-US" sz="6600" b="1" dirty="0" smtClean="0"/>
              <a:t>…)</a:t>
            </a:r>
          </a:p>
          <a:p>
            <a:pPr marL="742950" indent="-742950" algn="ctr">
              <a:buAutoNum type="arabicPeriod"/>
            </a:pPr>
            <a:endParaRPr lang="en-US" sz="6600" b="1" dirty="0"/>
          </a:p>
          <a:p>
            <a:pPr marL="742950" indent="-742950" algn="ctr">
              <a:buAutoNum type="arabicPeriod"/>
            </a:pPr>
            <a:r>
              <a:rPr lang="en-US" sz="6600" b="1" dirty="0" smtClean="0"/>
              <a:t>TIJD</a:t>
            </a:r>
          </a:p>
          <a:p>
            <a:pPr marL="742950" indent="-742950" algn="ctr">
              <a:buAutoNum type="arabicPeriod"/>
            </a:pPr>
            <a:endParaRPr lang="en-US" sz="6600" b="1" dirty="0"/>
          </a:p>
          <a:p>
            <a:pPr marL="742950" indent="-742950" algn="ctr">
              <a:buAutoNum type="arabicPeriod"/>
            </a:pPr>
            <a:r>
              <a:rPr lang="en-US" sz="6600" b="1" dirty="0" smtClean="0"/>
              <a:t>HOEVEEL VOEG JE TOE ELK JAAR?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3027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799" y="2927439"/>
            <a:ext cx="15638986" cy="89924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9538" y="556255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Groei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van geld tot 1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miljoen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-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Tabel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smtClean="0">
                <a:latin typeface="Open Sans"/>
                <a:cs typeface="Open Sans"/>
              </a:rPr>
              <a:t>25 </a:t>
            </a:r>
            <a:r>
              <a:rPr lang="en-US" sz="4000" dirty="0" err="1" smtClean="0">
                <a:latin typeface="Open Sans"/>
                <a:cs typeface="Open Sans"/>
              </a:rPr>
              <a:t>jaar</a:t>
            </a:r>
            <a:r>
              <a:rPr lang="en-US" sz="4000" dirty="0" smtClean="0">
                <a:latin typeface="Open Sans"/>
                <a:cs typeface="Open Sans"/>
              </a:rPr>
              <a:t> met </a:t>
            </a:r>
            <a:r>
              <a:rPr lang="en-US" sz="4000" dirty="0" err="1" smtClean="0">
                <a:latin typeface="Open Sans"/>
                <a:cs typeface="Open Sans"/>
              </a:rPr>
              <a:t>verschillende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jaarlijkse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opbrengst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en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maandelijkse</a:t>
            </a:r>
            <a:r>
              <a:rPr lang="en-US" sz="4000" dirty="0" smtClean="0">
                <a:latin typeface="Open Sans"/>
                <a:cs typeface="Open Sans"/>
              </a:rPr>
              <a:t> </a:t>
            </a:r>
            <a:r>
              <a:rPr lang="en-US" sz="4000" dirty="0" err="1" smtClean="0">
                <a:latin typeface="Open Sans"/>
                <a:cs typeface="Open Sans"/>
              </a:rPr>
              <a:t>investeringen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5975" y="5444008"/>
            <a:ext cx="49434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/>
          </a:p>
          <a:p>
            <a:pPr algn="ctr"/>
            <a:r>
              <a:rPr lang="en-US" sz="5400" b="1" dirty="0" smtClean="0"/>
              <a:t>Wat </a:t>
            </a:r>
            <a:r>
              <a:rPr lang="en-US" sz="5400" b="1" dirty="0" err="1" smtClean="0"/>
              <a:t>kan</a:t>
            </a:r>
            <a:r>
              <a:rPr lang="en-US" sz="5400" b="1" dirty="0" smtClean="0"/>
              <a:t> je </a:t>
            </a:r>
            <a:r>
              <a:rPr lang="en-US" sz="5400" b="1" dirty="0" err="1" smtClean="0"/>
              <a:t>leren</a:t>
            </a:r>
            <a:r>
              <a:rPr lang="en-US" sz="5400" b="1" dirty="0" smtClean="0"/>
              <a:t> van </a:t>
            </a:r>
            <a:r>
              <a:rPr lang="en-US" sz="5400" b="1" dirty="0" err="1" smtClean="0"/>
              <a:t>deze</a:t>
            </a:r>
            <a:r>
              <a:rPr lang="en-US" sz="5400" b="1" dirty="0" smtClean="0"/>
              <a:t> table?</a:t>
            </a:r>
          </a:p>
        </p:txBody>
      </p:sp>
    </p:spTree>
    <p:extLst>
      <p:ext uri="{BB962C8B-B14F-4D97-AF65-F5344CB8AC3E}">
        <p14:creationId xmlns:p14="http://schemas.microsoft.com/office/powerpoint/2010/main" val="56300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98" y="5929242"/>
            <a:ext cx="10157951" cy="49436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713" y="2481850"/>
            <a:ext cx="7771938" cy="40673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9538" y="556255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Denk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je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dat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je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dit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kan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bereiken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1987" y="5033961"/>
            <a:ext cx="9239250" cy="61626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22438" y="11733167"/>
            <a:ext cx="21214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SPAAR EN INVESTEER ZO VEEL EN ZO SNEL MOGELIJK ….</a:t>
            </a:r>
            <a:endParaRPr lang="en-US" sz="44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1465695" y="1773543"/>
            <a:ext cx="178224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Open Sans"/>
                <a:cs typeface="Open Sans"/>
              </a:rPr>
              <a:t>Wat </a:t>
            </a:r>
            <a:r>
              <a:rPr lang="en-US" sz="4400" dirty="0" err="1" smtClean="0">
                <a:latin typeface="Open Sans"/>
                <a:cs typeface="Open Sans"/>
              </a:rPr>
              <a:t>heb</a:t>
            </a:r>
            <a:r>
              <a:rPr lang="en-US" sz="4400" dirty="0" smtClean="0">
                <a:latin typeface="Open Sans"/>
                <a:cs typeface="Open Sans"/>
              </a:rPr>
              <a:t> je </a:t>
            </a:r>
            <a:r>
              <a:rPr lang="en-US" sz="4400" dirty="0" err="1" smtClean="0">
                <a:latin typeface="Open Sans"/>
                <a:cs typeface="Open Sans"/>
              </a:rPr>
              <a:t>nodig</a:t>
            </a:r>
            <a:r>
              <a:rPr lang="en-US" sz="4400" dirty="0" smtClean="0">
                <a:latin typeface="Open Sans"/>
                <a:cs typeface="Open Sans"/>
              </a:rPr>
              <a:t> om </a:t>
            </a:r>
            <a:r>
              <a:rPr lang="en-US" sz="4400" dirty="0" err="1" smtClean="0">
                <a:latin typeface="Open Sans"/>
                <a:cs typeface="Open Sans"/>
              </a:rPr>
              <a:t>succesvol</a:t>
            </a:r>
            <a:r>
              <a:rPr lang="en-US" sz="4400" dirty="0" smtClean="0">
                <a:latin typeface="Open Sans"/>
                <a:cs typeface="Open Sans"/>
              </a:rPr>
              <a:t> </a:t>
            </a:r>
            <a:r>
              <a:rPr lang="en-US" sz="4400" dirty="0" err="1" smtClean="0">
                <a:latin typeface="Open Sans"/>
                <a:cs typeface="Open Sans"/>
              </a:rPr>
              <a:t>te</a:t>
            </a:r>
            <a:r>
              <a:rPr lang="en-US" sz="4400" dirty="0" smtClean="0">
                <a:latin typeface="Open Sans"/>
                <a:cs typeface="Open Sans"/>
              </a:rPr>
              <a:t> </a:t>
            </a:r>
            <a:r>
              <a:rPr lang="en-US" sz="4400" dirty="0" err="1" smtClean="0">
                <a:latin typeface="Open Sans"/>
                <a:cs typeface="Open Sans"/>
              </a:rPr>
              <a:t>zijn</a:t>
            </a:r>
            <a:r>
              <a:rPr lang="en-US" sz="4400" dirty="0" smtClean="0">
                <a:latin typeface="Open Sans"/>
                <a:cs typeface="Open Sans"/>
              </a:rPr>
              <a:t>?</a:t>
            </a:r>
            <a:endParaRPr lang="en-US" sz="4400" dirty="0"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64869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>
                <a:solidFill>
                  <a:schemeClr val="tx2"/>
                </a:solidFill>
                <a:latin typeface="Open Sans"/>
                <a:cs typeface="Open Sans"/>
              </a:rPr>
              <a:t>Jouw Financiële Piramide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4000" dirty="0" smtClean="0">
                <a:latin typeface="Open Sans"/>
                <a:cs typeface="Open Sans"/>
              </a:rPr>
              <a:t>Pas samengestelde interest toe op de volgende 3 lagen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0100" y="2534237"/>
            <a:ext cx="23031450" cy="7028155"/>
          </a:xfrm>
          <a:prstGeom prst="rect">
            <a:avLst/>
          </a:prstGeom>
          <a:noFill/>
          <a:ln w="2698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0" name="Группа 77"/>
          <p:cNvGrpSpPr/>
          <p:nvPr/>
        </p:nvGrpSpPr>
        <p:grpSpPr>
          <a:xfrm>
            <a:off x="2773171" y="3220436"/>
            <a:ext cx="19312369" cy="8928330"/>
            <a:chOff x="6541653" y="6186926"/>
            <a:chExt cx="11429674" cy="5284070"/>
          </a:xfrm>
        </p:grpSpPr>
        <p:grpSp>
          <p:nvGrpSpPr>
            <p:cNvPr id="31" name="Group 6"/>
            <p:cNvGrpSpPr/>
            <p:nvPr/>
          </p:nvGrpSpPr>
          <p:grpSpPr>
            <a:xfrm>
              <a:off x="12015539" y="6186926"/>
              <a:ext cx="5955788" cy="4855191"/>
              <a:chOff x="2358218" y="2177834"/>
              <a:chExt cx="4217987" cy="3438526"/>
            </a:xfrm>
          </p:grpSpPr>
          <p:sp>
            <p:nvSpPr>
              <p:cNvPr id="48" name="Freeform 7"/>
              <p:cNvSpPr>
                <a:spLocks/>
              </p:cNvSpPr>
              <p:nvPr/>
            </p:nvSpPr>
            <p:spPr bwMode="auto">
              <a:xfrm>
                <a:off x="3858405" y="2562009"/>
                <a:ext cx="1076325" cy="879475"/>
              </a:xfrm>
              <a:custGeom>
                <a:avLst/>
                <a:gdLst>
                  <a:gd name="T0" fmla="*/ 182 w 678"/>
                  <a:gd name="T1" fmla="*/ 554 h 554"/>
                  <a:gd name="T2" fmla="*/ 678 w 678"/>
                  <a:gd name="T3" fmla="*/ 218 h 554"/>
                  <a:gd name="T4" fmla="*/ 541 w 678"/>
                  <a:gd name="T5" fmla="*/ 0 h 554"/>
                  <a:gd name="T6" fmla="*/ 0 w 678"/>
                  <a:gd name="T7" fmla="*/ 365 h 554"/>
                  <a:gd name="T8" fmla="*/ 182 w 678"/>
                  <a:gd name="T9" fmla="*/ 554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8" h="554">
                    <a:moveTo>
                      <a:pt x="182" y="554"/>
                    </a:moveTo>
                    <a:lnTo>
                      <a:pt x="678" y="218"/>
                    </a:lnTo>
                    <a:lnTo>
                      <a:pt x="541" y="0"/>
                    </a:lnTo>
                    <a:lnTo>
                      <a:pt x="0" y="365"/>
                    </a:lnTo>
                    <a:lnTo>
                      <a:pt x="182" y="55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80000">
                    <a:schemeClr val="accent3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49" name="Freeform 8"/>
              <p:cNvSpPr>
                <a:spLocks/>
              </p:cNvSpPr>
              <p:nvPr/>
            </p:nvSpPr>
            <p:spPr bwMode="auto">
              <a:xfrm>
                <a:off x="2358218" y="4084422"/>
                <a:ext cx="3652837" cy="1531938"/>
              </a:xfrm>
              <a:custGeom>
                <a:avLst/>
                <a:gdLst>
                  <a:gd name="T0" fmla="*/ 2075 w 2301"/>
                  <a:gd name="T1" fmla="*/ 0 h 965"/>
                  <a:gd name="T2" fmla="*/ 226 w 2301"/>
                  <a:gd name="T3" fmla="*/ 593 h 965"/>
                  <a:gd name="T4" fmla="*/ 0 w 2301"/>
                  <a:gd name="T5" fmla="*/ 965 h 965"/>
                  <a:gd name="T6" fmla="*/ 2301 w 2301"/>
                  <a:gd name="T7" fmla="*/ 375 h 965"/>
                  <a:gd name="T8" fmla="*/ 2075 w 2301"/>
                  <a:gd name="T9" fmla="*/ 0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1" h="965">
                    <a:moveTo>
                      <a:pt x="2075" y="0"/>
                    </a:moveTo>
                    <a:lnTo>
                      <a:pt x="226" y="593"/>
                    </a:lnTo>
                    <a:lnTo>
                      <a:pt x="0" y="965"/>
                    </a:lnTo>
                    <a:lnTo>
                      <a:pt x="2301" y="375"/>
                    </a:lnTo>
                    <a:lnTo>
                      <a:pt x="207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</a:schemeClr>
                  </a:gs>
                  <a:gs pos="80000">
                    <a:schemeClr val="accent1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0" name="Freeform 9"/>
              <p:cNvSpPr>
                <a:spLocks/>
              </p:cNvSpPr>
              <p:nvPr/>
            </p:nvSpPr>
            <p:spPr bwMode="auto">
              <a:xfrm>
                <a:off x="2929718" y="3141447"/>
                <a:ext cx="2511425" cy="1538288"/>
              </a:xfrm>
              <a:custGeom>
                <a:avLst/>
                <a:gdLst>
                  <a:gd name="T0" fmla="*/ 1352 w 1582"/>
                  <a:gd name="T1" fmla="*/ 0 h 969"/>
                  <a:gd name="T2" fmla="*/ 226 w 1582"/>
                  <a:gd name="T3" fmla="*/ 594 h 969"/>
                  <a:gd name="T4" fmla="*/ 0 w 1582"/>
                  <a:gd name="T5" fmla="*/ 969 h 969"/>
                  <a:gd name="T6" fmla="*/ 1582 w 1582"/>
                  <a:gd name="T7" fmla="*/ 379 h 969"/>
                  <a:gd name="T8" fmla="*/ 1352 w 1582"/>
                  <a:gd name="T9" fmla="*/ 0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2" h="969">
                    <a:moveTo>
                      <a:pt x="1352" y="0"/>
                    </a:moveTo>
                    <a:lnTo>
                      <a:pt x="226" y="594"/>
                    </a:lnTo>
                    <a:lnTo>
                      <a:pt x="0" y="969"/>
                    </a:lnTo>
                    <a:lnTo>
                      <a:pt x="1582" y="379"/>
                    </a:lnTo>
                    <a:lnTo>
                      <a:pt x="135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5000"/>
                    </a:schemeClr>
                  </a:gs>
                  <a:gs pos="80000">
                    <a:schemeClr val="accent2"/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2358218" y="5025809"/>
                <a:ext cx="4217987" cy="590550"/>
              </a:xfrm>
              <a:custGeom>
                <a:avLst/>
                <a:gdLst>
                  <a:gd name="T0" fmla="*/ 226 w 2657"/>
                  <a:gd name="T1" fmla="*/ 0 h 372"/>
                  <a:gd name="T2" fmla="*/ 0 w 2657"/>
                  <a:gd name="T3" fmla="*/ 372 h 372"/>
                  <a:gd name="T4" fmla="*/ 2657 w 2657"/>
                  <a:gd name="T5" fmla="*/ 372 h 372"/>
                  <a:gd name="T6" fmla="*/ 2431 w 2657"/>
                  <a:gd name="T7" fmla="*/ 0 h 372"/>
                  <a:gd name="T8" fmla="*/ 226 w 2657"/>
                  <a:gd name="T9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7" h="372">
                    <a:moveTo>
                      <a:pt x="226" y="0"/>
                    </a:moveTo>
                    <a:lnTo>
                      <a:pt x="0" y="372"/>
                    </a:lnTo>
                    <a:lnTo>
                      <a:pt x="2657" y="372"/>
                    </a:lnTo>
                    <a:lnTo>
                      <a:pt x="2431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 dirty="0"/>
              </a:p>
            </p:txBody>
          </p:sp>
          <p:sp>
            <p:nvSpPr>
              <p:cNvPr id="52" name="Freeform 11"/>
              <p:cNvSpPr>
                <a:spLocks/>
              </p:cNvSpPr>
              <p:nvPr/>
            </p:nvSpPr>
            <p:spPr bwMode="auto">
              <a:xfrm>
                <a:off x="3493280" y="3141447"/>
                <a:ext cx="1947862" cy="601663"/>
              </a:xfrm>
              <a:custGeom>
                <a:avLst/>
                <a:gdLst>
                  <a:gd name="T0" fmla="*/ 1227 w 1227"/>
                  <a:gd name="T1" fmla="*/ 379 h 379"/>
                  <a:gd name="T2" fmla="*/ 997 w 1227"/>
                  <a:gd name="T3" fmla="*/ 0 h 379"/>
                  <a:gd name="T4" fmla="*/ 230 w 1227"/>
                  <a:gd name="T5" fmla="*/ 0 h 379"/>
                  <a:gd name="T6" fmla="*/ 0 w 1227"/>
                  <a:gd name="T7" fmla="*/ 379 h 379"/>
                  <a:gd name="T8" fmla="*/ 1227 w 1227"/>
                  <a:gd name="T9" fmla="*/ 379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7" h="379">
                    <a:moveTo>
                      <a:pt x="1227" y="379"/>
                    </a:moveTo>
                    <a:lnTo>
                      <a:pt x="997" y="0"/>
                    </a:lnTo>
                    <a:lnTo>
                      <a:pt x="230" y="0"/>
                    </a:lnTo>
                    <a:lnTo>
                      <a:pt x="0" y="379"/>
                    </a:lnTo>
                    <a:lnTo>
                      <a:pt x="1227" y="379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3" name="Freeform 12"/>
              <p:cNvSpPr>
                <a:spLocks/>
              </p:cNvSpPr>
              <p:nvPr/>
            </p:nvSpPr>
            <p:spPr bwMode="auto">
              <a:xfrm>
                <a:off x="2929718" y="4084422"/>
                <a:ext cx="3076575" cy="595313"/>
              </a:xfrm>
              <a:custGeom>
                <a:avLst/>
                <a:gdLst>
                  <a:gd name="T0" fmla="*/ 226 w 1938"/>
                  <a:gd name="T1" fmla="*/ 0 h 375"/>
                  <a:gd name="T2" fmla="*/ 0 w 1938"/>
                  <a:gd name="T3" fmla="*/ 375 h 375"/>
                  <a:gd name="T4" fmla="*/ 1938 w 1938"/>
                  <a:gd name="T5" fmla="*/ 375 h 375"/>
                  <a:gd name="T6" fmla="*/ 1712 w 1938"/>
                  <a:gd name="T7" fmla="*/ 0 h 375"/>
                  <a:gd name="T8" fmla="*/ 226 w 1938"/>
                  <a:gd name="T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8" h="375">
                    <a:moveTo>
                      <a:pt x="226" y="0"/>
                    </a:moveTo>
                    <a:lnTo>
                      <a:pt x="0" y="375"/>
                    </a:lnTo>
                    <a:lnTo>
                      <a:pt x="1938" y="375"/>
                    </a:lnTo>
                    <a:lnTo>
                      <a:pt x="1712" y="0"/>
                    </a:lnTo>
                    <a:lnTo>
                      <a:pt x="226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4009120" y="2177834"/>
                <a:ext cx="935037" cy="730250"/>
              </a:xfrm>
              <a:custGeom>
                <a:avLst/>
                <a:gdLst>
                  <a:gd name="T0" fmla="*/ 0 w 589"/>
                  <a:gd name="T1" fmla="*/ 460 h 460"/>
                  <a:gd name="T2" fmla="*/ 589 w 589"/>
                  <a:gd name="T3" fmla="*/ 460 h 460"/>
                  <a:gd name="T4" fmla="*/ 300 w 589"/>
                  <a:gd name="T5" fmla="*/ 0 h 460"/>
                  <a:gd name="T6" fmla="*/ 0 w 589"/>
                  <a:gd name="T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9" h="460">
                    <a:moveTo>
                      <a:pt x="0" y="460"/>
                    </a:moveTo>
                    <a:lnTo>
                      <a:pt x="589" y="460"/>
                    </a:lnTo>
                    <a:lnTo>
                      <a:pt x="300" y="0"/>
                    </a:lnTo>
                    <a:lnTo>
                      <a:pt x="0" y="46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0"/>
              </a:p>
            </p:txBody>
          </p:sp>
        </p:grpSp>
        <p:sp>
          <p:nvSpPr>
            <p:cNvPr id="32" name="Rectangle 14"/>
            <p:cNvSpPr/>
            <p:nvPr/>
          </p:nvSpPr>
          <p:spPr>
            <a:xfrm>
              <a:off x="7466980" y="10542021"/>
              <a:ext cx="4642922" cy="9289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Verwezenlijk eerst jouw financiële buffer van 6 tot 18 maanden van je huidig salaris en plaats het op een spaarboekje. Raak het verder niet aan ! Dit is </a:t>
              </a:r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</a:rPr>
                <a:t>voor </a:t>
              </a:r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onverwachte financiële tegenslagen.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466980" y="10208258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</a:t>
              </a:r>
              <a:r>
                <a:rPr lang="en-US" sz="40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 </a:t>
              </a:r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Financiële buffer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4" name="Oval 16"/>
            <p:cNvSpPr/>
            <p:nvPr/>
          </p:nvSpPr>
          <p:spPr>
            <a:xfrm>
              <a:off x="6541653" y="10208258"/>
              <a:ext cx="731520" cy="7315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35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824" y="10421618"/>
              <a:ext cx="304800" cy="304800"/>
            </a:xfrm>
            <a:prstGeom prst="rect">
              <a:avLst/>
            </a:prstGeom>
          </p:spPr>
        </p:pic>
        <p:sp>
          <p:nvSpPr>
            <p:cNvPr id="36" name="Rectangle 18"/>
            <p:cNvSpPr/>
            <p:nvPr/>
          </p:nvSpPr>
          <p:spPr>
            <a:xfrm>
              <a:off x="8171135" y="9229905"/>
              <a:ext cx="4548560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maandelijks bedrag voor je pensioen. Dit kan door een pensioenspaarfonds, pensioenspaarverzekering of een groepsverzekering bij je werkgever.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171135" y="8896142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Pensioen Spaarplan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8" name="Oval 20"/>
            <p:cNvSpPr/>
            <p:nvPr/>
          </p:nvSpPr>
          <p:spPr>
            <a:xfrm>
              <a:off x="7245808" y="8896142"/>
              <a:ext cx="731520" cy="7315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39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6979" y="9109502"/>
              <a:ext cx="304800" cy="304800"/>
            </a:xfrm>
            <a:prstGeom prst="rect">
              <a:avLst/>
            </a:prstGeom>
          </p:spPr>
        </p:pic>
        <p:sp>
          <p:nvSpPr>
            <p:cNvPr id="40" name="Rectangle 22"/>
            <p:cNvSpPr/>
            <p:nvPr/>
          </p:nvSpPr>
          <p:spPr>
            <a:xfrm>
              <a:off x="8793848" y="7931573"/>
              <a:ext cx="4923931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Spaar een vast bedrag voor een specifiek doen of droom die hebt. </a:t>
              </a:r>
              <a:r>
                <a:rPr lang="nl-BE" sz="2400" dirty="0">
                  <a:solidFill>
                    <a:schemeClr val="tx2">
                      <a:lumMod val="50000"/>
                    </a:schemeClr>
                  </a:solidFill>
                </a:rPr>
                <a:t>J</a:t>
              </a:r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e kan ook geld sparen voor je kinderen of kleinkinderen. Jij beslist. 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786963" y="7597810"/>
              <a:ext cx="5201431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Spaarplan voor je kids of andere doelen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42" name="Oval 24"/>
            <p:cNvSpPr/>
            <p:nvPr/>
          </p:nvSpPr>
          <p:spPr>
            <a:xfrm>
              <a:off x="7993731" y="7597810"/>
              <a:ext cx="731520" cy="7315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43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091" y="7811170"/>
              <a:ext cx="304800" cy="304800"/>
            </a:xfrm>
            <a:prstGeom prst="rect">
              <a:avLst/>
            </a:prstGeom>
          </p:spPr>
        </p:pic>
        <p:sp>
          <p:nvSpPr>
            <p:cNvPr id="44" name="Rectangle 26"/>
            <p:cNvSpPr/>
            <p:nvPr/>
          </p:nvSpPr>
          <p:spPr>
            <a:xfrm>
              <a:off x="9774221" y="6621907"/>
              <a:ext cx="4572388" cy="710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BE" sz="2400" dirty="0" smtClean="0">
                  <a:solidFill>
                    <a:schemeClr val="tx2">
                      <a:lumMod val="50000"/>
                    </a:schemeClr>
                  </a:solidFill>
                </a:rPr>
                <a:t>In het begin zullen je investeringen in dividend aandelen of andere activa klein zijn maar pas de juiste strategie toe en langzaam aan zal je piramide draaien</a:t>
              </a:r>
              <a:endParaRPr lang="en-US" sz="2400" b="0" i="0" dirty="0"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774222" y="6288144"/>
              <a:ext cx="4923930" cy="418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Jouw Investeringen</a:t>
              </a: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46" name="Oval 28"/>
            <p:cNvSpPr/>
            <p:nvPr/>
          </p:nvSpPr>
          <p:spPr>
            <a:xfrm>
              <a:off x="8848895" y="6288144"/>
              <a:ext cx="731520" cy="7315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pic>
          <p:nvPicPr>
            <p:cNvPr id="47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2255" y="6518976"/>
              <a:ext cx="304800" cy="304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729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Wat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hebben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we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vandaag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geleerd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?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365" y="2961217"/>
            <a:ext cx="11375882" cy="1021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sz="5400" b="1" dirty="0" smtClean="0"/>
              <a:t>Wat </a:t>
            </a:r>
            <a:r>
              <a:rPr lang="en-US" sz="5400" b="1" dirty="0" err="1" smtClean="0"/>
              <a:t>heb</a:t>
            </a:r>
            <a:r>
              <a:rPr lang="en-US" sz="5400" b="1" dirty="0" smtClean="0"/>
              <a:t> je </a:t>
            </a:r>
            <a:r>
              <a:rPr lang="en-US" sz="5400" b="1" dirty="0" err="1" smtClean="0"/>
              <a:t>geleerd</a:t>
            </a:r>
            <a:r>
              <a:rPr lang="en-US" sz="5400" b="1" dirty="0" smtClean="0"/>
              <a:t> ?</a:t>
            </a:r>
          </a:p>
          <a:p>
            <a:pPr algn="ctr"/>
            <a:endParaRPr lang="en-US" sz="5400" b="1" dirty="0"/>
          </a:p>
          <a:p>
            <a:pPr algn="ctr"/>
            <a:r>
              <a:rPr lang="en-US" sz="5400" b="1" dirty="0" smtClean="0"/>
              <a:t>SCHRIJF OP DE 3 BELANGRIJKSTE ZAKEN DIE JE HEBT GELEERD VANDAAG</a:t>
            </a:r>
          </a:p>
          <a:p>
            <a:pPr algn="ctr"/>
            <a:endParaRPr lang="en-US" sz="5400" b="1" dirty="0"/>
          </a:p>
          <a:p>
            <a:pPr algn="ctr"/>
            <a:r>
              <a:rPr lang="en-US" sz="5400" b="1" dirty="0" smtClean="0"/>
              <a:t>WAT ZIJN DE 3 BASISONDERDELEN VAN DE SAMENGESTELDE INTEREST?</a:t>
            </a:r>
            <a:endParaRPr lang="en-US" b="1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6212" y="4104217"/>
            <a:ext cx="9566738" cy="638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0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" y="4057650"/>
            <a:ext cx="10769600" cy="6057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7137" y="3400425"/>
            <a:ext cx="9395114" cy="7086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2438" y="1245622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Warren Buffett :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Meest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succesvolle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investeerder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59190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Tijd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voor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een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beloning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357" y="6205265"/>
            <a:ext cx="10109836" cy="50549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334" y="1245622"/>
            <a:ext cx="11375882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 smtClean="0"/>
          </a:p>
          <a:p>
            <a:pPr algn="ctr"/>
            <a:endParaRPr lang="en-US" sz="5400" dirty="0"/>
          </a:p>
          <a:p>
            <a:pPr algn="ctr"/>
            <a:r>
              <a:rPr lang="en-US" b="1" dirty="0" smtClean="0"/>
              <a:t>HEEL GOED GEDAAN !</a:t>
            </a:r>
          </a:p>
          <a:p>
            <a:pPr marL="742950" indent="-742950" algn="ctr">
              <a:buAutoNum type="arabicPeriod"/>
            </a:pPr>
            <a:endParaRPr lang="en-US" b="1" dirty="0"/>
          </a:p>
          <a:p>
            <a:pPr algn="ctr"/>
            <a:r>
              <a:rPr lang="en-US" b="1" dirty="0" smtClean="0"/>
              <a:t>PROFICIAT….TIJD VOOR EEN BELONING</a:t>
            </a:r>
            <a:endParaRPr lang="en-US" b="1" dirty="0"/>
          </a:p>
          <a:p>
            <a:pPr marL="742950" indent="-742950" algn="ctr">
              <a:buAutoNum type="arabicPeriod"/>
            </a:pPr>
            <a:endParaRPr lang="en-US" dirty="0" smtClean="0"/>
          </a:p>
          <a:p>
            <a:pPr marL="742950" indent="-742950" algn="ctr">
              <a:buAutoNum type="arabicPeriod"/>
            </a:pPr>
            <a:endParaRPr lang="en-US" dirty="0"/>
          </a:p>
          <a:p>
            <a:pPr marL="742950" indent="-742950" algn="ctr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0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7" b="7167"/>
          <a:stretch>
            <a:fillRect/>
          </a:stretch>
        </p:blipFill>
        <p:spPr>
          <a:xfrm>
            <a:off x="0" y="0"/>
            <a:ext cx="24387175" cy="13716000"/>
          </a:xfrm>
        </p:spPr>
      </p:pic>
      <p:sp>
        <p:nvSpPr>
          <p:cNvPr id="10" name="Rectangle 1"/>
          <p:cNvSpPr/>
          <p:nvPr/>
        </p:nvSpPr>
        <p:spPr>
          <a:xfrm>
            <a:off x="-17462" y="8174945"/>
            <a:ext cx="24404638" cy="1627827"/>
          </a:xfrm>
          <a:prstGeom prst="rect">
            <a:avLst/>
          </a:prstGeo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73591" y="8527193"/>
            <a:ext cx="1543999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INVESTEER IN JEZELF EN LEER ELKE DAG…</a:t>
            </a:r>
          </a:p>
        </p:txBody>
      </p:sp>
    </p:spTree>
    <p:extLst>
      <p:ext uri="{BB962C8B-B14F-4D97-AF65-F5344CB8AC3E}">
        <p14:creationId xmlns:p14="http://schemas.microsoft.com/office/powerpoint/2010/main" val="418862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>
            <a:fillRect/>
          </a:stretch>
        </p:blipFill>
        <p:spPr/>
      </p:pic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Antwoord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op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oefening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1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150" y="3744981"/>
            <a:ext cx="12635795" cy="529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1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Antwoord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op </a:t>
            </a:r>
            <a:r>
              <a:rPr lang="en-US" sz="6600" b="1" dirty="0" err="1" smtClean="0">
                <a:solidFill>
                  <a:schemeClr val="tx2"/>
                </a:solidFill>
                <a:latin typeface="Open Sans"/>
                <a:cs typeface="Open Sans"/>
              </a:rPr>
              <a:t>oefening</a:t>
            </a:r>
            <a:r>
              <a:rPr lang="en-US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 2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076" y="3883564"/>
            <a:ext cx="13455726" cy="55983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4526" y="4546309"/>
            <a:ext cx="4886265" cy="493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1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Другая 29">
      <a:dk1>
        <a:srgbClr val="737572"/>
      </a:dk1>
      <a:lt1>
        <a:sysClr val="window" lastClr="FFFFFF"/>
      </a:lt1>
      <a:dk2>
        <a:srgbClr val="DDB236"/>
      </a:dk2>
      <a:lt2>
        <a:srgbClr val="FFFFFF"/>
      </a:lt2>
      <a:accent1>
        <a:srgbClr val="DDB236"/>
      </a:accent1>
      <a:accent2>
        <a:srgbClr val="253C6E"/>
      </a:accent2>
      <a:accent3>
        <a:srgbClr val="1D75BC"/>
      </a:accent3>
      <a:accent4>
        <a:srgbClr val="737572"/>
      </a:accent4>
      <a:accent5>
        <a:srgbClr val="92D050"/>
      </a:accent5>
      <a:accent6>
        <a:srgbClr val="96A0D2"/>
      </a:accent6>
      <a:hlink>
        <a:srgbClr val="216BA9"/>
      </a:hlink>
      <a:folHlink>
        <a:srgbClr val="3B73D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9198</TotalTime>
  <Words>767</Words>
  <Application>Microsoft Office PowerPoint</Application>
  <PresentationFormat>Custom</PresentationFormat>
  <Paragraphs>134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Bebas Neue</vt:lpstr>
      <vt:lpstr>Calibri</vt:lpstr>
      <vt:lpstr>Lato Light</vt:lpstr>
      <vt:lpstr>Open Sans</vt:lpstr>
      <vt:lpstr>Times New Roman</vt:lpstr>
      <vt:lpstr>Office Theme</vt:lpstr>
      <vt:lpstr>Специальное оформление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Louis Twelve 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DividendCake</dc:creator>
  <cp:lastModifiedBy>Patrick Verlee</cp:lastModifiedBy>
  <cp:revision>422</cp:revision>
  <cp:lastPrinted>2016-10-18T09:36:33Z</cp:lastPrinted>
  <dcterms:created xsi:type="dcterms:W3CDTF">2015-04-02T00:30:29Z</dcterms:created>
  <dcterms:modified xsi:type="dcterms:W3CDTF">2017-09-03T12:55:42Z</dcterms:modified>
</cp:coreProperties>
</file>