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3" r:id="rId2"/>
  </p:sldMasterIdLst>
  <p:notesMasterIdLst>
    <p:notesMasterId r:id="rId18"/>
  </p:notesMasterIdLst>
  <p:handoutMasterIdLst>
    <p:handoutMasterId r:id="rId19"/>
  </p:handoutMasterIdLst>
  <p:sldIdLst>
    <p:sldId id="359" r:id="rId3"/>
    <p:sldId id="399" r:id="rId4"/>
    <p:sldId id="400" r:id="rId5"/>
    <p:sldId id="394" r:id="rId6"/>
    <p:sldId id="395" r:id="rId7"/>
    <p:sldId id="396" r:id="rId8"/>
    <p:sldId id="397" r:id="rId9"/>
    <p:sldId id="398" r:id="rId10"/>
    <p:sldId id="401" r:id="rId11"/>
    <p:sldId id="379" r:id="rId12"/>
    <p:sldId id="387" r:id="rId13"/>
    <p:sldId id="403" r:id="rId14"/>
    <p:sldId id="402" r:id="rId15"/>
    <p:sldId id="404" r:id="rId16"/>
    <p:sldId id="393" r:id="rId17"/>
  </p:sldIdLst>
  <p:sldSz cx="24387175" cy="13716000"/>
  <p:notesSz cx="7099300" cy="10234613"/>
  <p:defaultTextStyle>
    <a:defPPr>
      <a:defRPr lang="en-US"/>
    </a:defPPr>
    <a:lvl1pPr marL="0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66">
          <p15:clr>
            <a:srgbClr val="A4A3A4"/>
          </p15:clr>
        </p15:guide>
        <p15:guide id="2" orient="horz" pos="4320">
          <p15:clr>
            <a:srgbClr val="A4A3A4"/>
          </p15:clr>
        </p15:guide>
        <p15:guide id="3" orient="horz" pos="479">
          <p15:clr>
            <a:srgbClr val="A4A3A4"/>
          </p15:clr>
        </p15:guide>
        <p15:guide id="4" pos="7681">
          <p15:clr>
            <a:srgbClr val="A4A3A4"/>
          </p15:clr>
        </p15:guide>
        <p15:guide id="5" pos="1085">
          <p15:clr>
            <a:srgbClr val="A4A3A4"/>
          </p15:clr>
        </p15:guide>
        <p15:guide id="6" pos="142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B236"/>
    <a:srgbClr val="F7CB10"/>
    <a:srgbClr val="045CBC"/>
    <a:srgbClr val="A36A1D"/>
    <a:srgbClr val="305C9C"/>
    <a:srgbClr val="244676"/>
    <a:srgbClr val="009AD4"/>
    <a:srgbClr val="9EAC81"/>
    <a:srgbClr val="708BA9"/>
    <a:srgbClr val="D59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4" autoAdjust="0"/>
    <p:restoredTop sz="90580" autoAdjust="0"/>
  </p:normalViewPr>
  <p:slideViewPr>
    <p:cSldViewPr snapToGrid="0" snapToObjects="1" showGuides="1">
      <p:cViewPr varScale="1">
        <p:scale>
          <a:sx n="37" d="100"/>
          <a:sy n="37" d="100"/>
        </p:scale>
        <p:origin x="582" y="24"/>
      </p:cViewPr>
      <p:guideLst>
        <p:guide orient="horz" pos="7766"/>
        <p:guide orient="horz" pos="4320"/>
        <p:guide orient="horz" pos="479"/>
        <p:guide pos="7681"/>
        <p:guide pos="1085"/>
        <p:guide pos="142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08"/>
    </p:cViewPr>
  </p:sorterViewPr>
  <p:notesViewPr>
    <p:cSldViewPr snapToGrid="0" snapToObjects="1">
      <p:cViewPr varScale="1">
        <p:scale>
          <a:sx n="88" d="100"/>
          <a:sy n="88" d="100"/>
        </p:scale>
        <p:origin x="-3858" y="-10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912C047-BE12-EC46-B9BA-2707E4FC193E}" type="datetimeFigureOut">
              <a:rPr lang="en-US" smtClean="0"/>
              <a:pPr/>
              <a:t>4/16/2017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DE75CD9-A899-4B4C-B58D-2FB87FF1F7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8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93E678E-1831-8F48-A62D-BC5A98DE3A4C}" type="datetimeFigureOut">
              <a:rPr lang="en-US" smtClean="0"/>
              <a:pPr/>
              <a:t>4/16/2017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ED8A9B0-80EF-A34D-B345-E2DEC5501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64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5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1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31780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200">
                <a:solidFill>
                  <a:schemeClr val="tx1"/>
                </a:solidFill>
                <a:latin typeface="Roboto Condensed" charset="0"/>
                <a:ea typeface="ＭＳ Ｐゴシック" charset="0"/>
                <a:cs typeface="FontAwesome" charset="0"/>
              </a:defRPr>
            </a:lvl1pPr>
            <a:lvl2pPr marL="804763" indent="-309524"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2pPr>
            <a:lvl3pPr marL="1238098" indent="-247620"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3pPr>
            <a:lvl4pPr marL="1733337" indent="-247620"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4pPr>
            <a:lvl5pPr marL="2228576" indent="-247620"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5pPr>
            <a:lvl6pPr marL="2723815" indent="-247620" defTabSz="111600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6pPr>
            <a:lvl7pPr marL="3219054" indent="-247620" defTabSz="111600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7pPr>
            <a:lvl8pPr marL="3714293" indent="-247620" defTabSz="111600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8pPr>
            <a:lvl9pPr marL="4209532" indent="-247620" defTabSz="111600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9pPr>
          </a:lstStyle>
          <a:p>
            <a:pPr defTabSz="1116008"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latin typeface="Calibri" charset="0"/>
                <a:cs typeface="Arial"/>
              </a:rPr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63421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7175" cy="13716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3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3181013" y="2790825"/>
            <a:ext cx="9483725" cy="948531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7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58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1722438" y="3417253"/>
            <a:ext cx="6332712" cy="63318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3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3588" cy="138705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0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319943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4644806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2319943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231123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3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4644806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4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6969669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5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231123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6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4644806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8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6966442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1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6966442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2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9300016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4" name="Picture Placeholder 13"/>
          <p:cNvSpPr>
            <a:spLocks noGrp="1" noChangeAspect="1"/>
          </p:cNvSpPr>
          <p:nvPr>
            <p:ph type="pic" sz="quarter" idx="32"/>
          </p:nvPr>
        </p:nvSpPr>
        <p:spPr>
          <a:xfrm>
            <a:off x="929130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7" name="Picture Placeholder 13"/>
          <p:cNvSpPr>
            <a:spLocks noGrp="1" noChangeAspect="1"/>
          </p:cNvSpPr>
          <p:nvPr>
            <p:ph type="pic" sz="quarter" idx="35"/>
          </p:nvPr>
        </p:nvSpPr>
        <p:spPr>
          <a:xfrm>
            <a:off x="929130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21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744788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126826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5487322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633220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166100" y="0"/>
            <a:ext cx="8054975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166100" y="6976872"/>
            <a:ext cx="8054975" cy="673912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8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22438" y="3190890"/>
            <a:ext cx="9485004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5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24387175" cy="1371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03438"/>
            <a:ext cx="24387175" cy="725963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3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52" name="Группа 51"/>
          <p:cNvGrpSpPr/>
          <p:nvPr userDrawn="1"/>
        </p:nvGrpSpPr>
        <p:grpSpPr>
          <a:xfrm flipH="1">
            <a:off x="-1" y="13092112"/>
            <a:ext cx="24387175" cy="623886"/>
            <a:chOff x="-22599705" y="12915444"/>
            <a:chExt cx="24378587" cy="800556"/>
          </a:xfrm>
          <a:solidFill>
            <a:srgbClr val="DDB236"/>
          </a:solidFill>
        </p:grpSpPr>
        <p:sp>
          <p:nvSpPr>
            <p:cNvPr id="53" name="Скругленный прямоугольник 52"/>
            <p:cNvSpPr/>
            <p:nvPr userDrawn="1"/>
          </p:nvSpPr>
          <p:spPr>
            <a:xfrm>
              <a:off x="1" y="129154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4" name="Rectangle 8"/>
            <p:cNvSpPr/>
            <p:nvPr userDrawn="1"/>
          </p:nvSpPr>
          <p:spPr>
            <a:xfrm>
              <a:off x="1" y="13060800"/>
              <a:ext cx="1778881" cy="655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Rectangle 8"/>
            <p:cNvSpPr/>
            <p:nvPr userDrawn="1"/>
          </p:nvSpPr>
          <p:spPr>
            <a:xfrm>
              <a:off x="-22599705" y="12915444"/>
              <a:ext cx="23052149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Группа 55"/>
          <p:cNvGrpSpPr/>
          <p:nvPr userDrawn="1"/>
        </p:nvGrpSpPr>
        <p:grpSpPr>
          <a:xfrm flipH="1">
            <a:off x="-1" y="13161406"/>
            <a:ext cx="24387175" cy="554594"/>
            <a:chOff x="-21188762" y="13067840"/>
            <a:chExt cx="23120044" cy="800560"/>
          </a:xfr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</p:grpSpPr>
        <p:sp>
          <p:nvSpPr>
            <p:cNvPr id="57" name="Скругленный прямоугольник 56"/>
            <p:cNvSpPr/>
            <p:nvPr userDrawn="1"/>
          </p:nvSpPr>
          <p:spPr>
            <a:xfrm>
              <a:off x="152401" y="130678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8" name="Rectangle 8"/>
            <p:cNvSpPr/>
            <p:nvPr userDrawn="1"/>
          </p:nvSpPr>
          <p:spPr>
            <a:xfrm>
              <a:off x="152401" y="13423105"/>
              <a:ext cx="1778881" cy="44529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8"/>
            <p:cNvSpPr/>
            <p:nvPr userDrawn="1"/>
          </p:nvSpPr>
          <p:spPr>
            <a:xfrm>
              <a:off x="-21188762" y="13067840"/>
              <a:ext cx="21793612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783780" y="0"/>
            <a:ext cx="4016945" cy="292796"/>
            <a:chOff x="1783778" y="0"/>
            <a:chExt cx="2407221" cy="292796"/>
          </a:xfrm>
          <a:solidFill>
            <a:srgbClr val="DDB236"/>
          </a:solidFill>
        </p:grpSpPr>
        <p:sp>
          <p:nvSpPr>
            <p:cNvPr id="9" name="Rectangle 8"/>
            <p:cNvSpPr/>
            <p:nvPr userDrawn="1"/>
          </p:nvSpPr>
          <p:spPr>
            <a:xfrm>
              <a:off x="1783778" y="0"/>
              <a:ext cx="2407221" cy="1714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Скругленный прямоугольник 31"/>
            <p:cNvSpPr/>
            <p:nvPr userDrawn="1"/>
          </p:nvSpPr>
          <p:spPr>
            <a:xfrm>
              <a:off x="1783778" y="43754"/>
              <a:ext cx="2407221" cy="249042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/>
            </a:p>
          </p:txBody>
        </p:sp>
      </p:grpSp>
      <p:grpSp>
        <p:nvGrpSpPr>
          <p:cNvPr id="41" name="Группа 40"/>
          <p:cNvGrpSpPr/>
          <p:nvPr userDrawn="1"/>
        </p:nvGrpSpPr>
        <p:grpSpPr>
          <a:xfrm>
            <a:off x="22519439" y="13261774"/>
            <a:ext cx="1389612" cy="355980"/>
            <a:chOff x="250795" y="4925415"/>
            <a:chExt cx="421808" cy="123825"/>
          </a:xfrm>
        </p:grpSpPr>
        <p:sp>
          <p:nvSpPr>
            <p:cNvPr id="42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564187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5400000">
              <a:off x="596298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0800000">
              <a:off x="250795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6200000">
              <a:off x="269414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0" name="Flowchart: Off-page Connector 9"/>
          <p:cNvSpPr/>
          <p:nvPr userDrawn="1"/>
        </p:nvSpPr>
        <p:spPr>
          <a:xfrm>
            <a:off x="22941734" y="13322548"/>
            <a:ext cx="577921" cy="295200"/>
          </a:xfrm>
          <a:prstGeom prst="flowChartOffpageConnector">
            <a:avLst/>
          </a:prstGeom>
          <a:solidFill>
            <a:srgbClr val="3F3F3F">
              <a:alpha val="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D54E57D-AA25-48FE-BAD8-96F3F656CFE4}" type="slidenum">
              <a:rPr lang="en-US" sz="1800" b="1" smtClean="0">
                <a:latin typeface="Arial" pitchFamily="34" charset="0"/>
                <a:ea typeface="Open Sans" pitchFamily="34" charset="0"/>
                <a:cs typeface="Arial" pitchFamily="34" charset="0"/>
              </a:rPr>
              <a:pPr algn="ctr"/>
              <a:t>‹#›</a:t>
            </a:fld>
            <a:endParaRPr lang="en-US" sz="900" b="1" dirty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51" name="Rectangle 15"/>
          <p:cNvSpPr>
            <a:spLocks/>
          </p:cNvSpPr>
          <p:nvPr userDrawn="1"/>
        </p:nvSpPr>
        <p:spPr bwMode="auto">
          <a:xfrm>
            <a:off x="2335143" y="13262359"/>
            <a:ext cx="15213902" cy="34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www.dividendcake.com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            Email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us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	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   info@dividendcake.com</a:t>
            </a:r>
            <a:endParaRPr lang="en-US" sz="2000" b="1" kern="1200" dirty="0">
              <a:solidFill>
                <a:schemeClr val="bg1"/>
              </a:solidFill>
              <a:latin typeface="Arial" pitchFamily="34" charset="0"/>
              <a:ea typeface="Open Sans" pitchFamily="34" charset="0"/>
              <a:cs typeface="Arial" pitchFamily="34" charset="0"/>
              <a:sym typeface="Lato Light" charset="0"/>
            </a:endParaRPr>
          </a:p>
        </p:txBody>
      </p:sp>
      <p:grpSp>
        <p:nvGrpSpPr>
          <p:cNvPr id="60" name="Группа 59"/>
          <p:cNvGrpSpPr/>
          <p:nvPr userDrawn="1"/>
        </p:nvGrpSpPr>
        <p:grpSpPr>
          <a:xfrm>
            <a:off x="1771320" y="13222988"/>
            <a:ext cx="8424375" cy="433196"/>
            <a:chOff x="6326842" y="13161408"/>
            <a:chExt cx="8424375" cy="433196"/>
          </a:xfrm>
        </p:grpSpPr>
        <p:pic>
          <p:nvPicPr>
            <p:cNvPr id="61" name="Picture 6" descr="C:\Users\Home\Desktop\pwp\icon_mail_.png"/>
            <p:cNvPicPr>
              <a:picLocks noChangeAspect="1" noChangeArrowheads="1"/>
            </p:cNvPicPr>
            <p:nvPr userDrawn="1"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4291767" y="13161408"/>
              <a:ext cx="459450" cy="433196"/>
            </a:xfrm>
            <a:prstGeom prst="rect">
              <a:avLst/>
            </a:prstGeom>
            <a:noFill/>
          </p:spPr>
        </p:pic>
        <p:pic>
          <p:nvPicPr>
            <p:cNvPr id="62" name="Picture 7" descr="C:\Users\Home\Desktop\pwp\icon_phone_.png"/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793381" y="13161409"/>
              <a:ext cx="459450" cy="433195"/>
            </a:xfrm>
            <a:prstGeom prst="rect">
              <a:avLst/>
            </a:prstGeom>
            <a:noFill/>
          </p:spPr>
        </p:pic>
        <p:pic>
          <p:nvPicPr>
            <p:cNvPr id="63" name="Picture 8" descr="C:\Users\Home\Desktop\pwp\icon_web_.png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326842" y="13172791"/>
              <a:ext cx="431214" cy="406573"/>
            </a:xfrm>
            <a:prstGeom prst="rect">
              <a:avLst/>
            </a:prstGeom>
            <a:noFill/>
          </p:spPr>
        </p:pic>
      </p:grpSp>
      <p:pic>
        <p:nvPicPr>
          <p:cNvPr id="35" name="Picture 2" descr="D:\Cache\DeskTop\DividendCake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266081" y="158057"/>
            <a:ext cx="3834324" cy="1894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468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3" r:id="rId5"/>
    <p:sldLayoutId id="2147483678" r:id="rId6"/>
    <p:sldLayoutId id="2147483667" r:id="rId7"/>
    <p:sldLayoutId id="2147483668" r:id="rId8"/>
    <p:sldLayoutId id="2147483669" r:id="rId9"/>
    <p:sldLayoutId id="2147483682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088639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0" indent="0" algn="l" defTabSz="1088639" rtl="0" eaLnBrk="1" latinLnBrk="0" hangingPunct="1">
        <a:spcBef>
          <a:spcPct val="20000"/>
        </a:spcBef>
        <a:buFont typeface="Arial"/>
        <a:buNone/>
        <a:defRPr sz="76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1088639" indent="0" algn="l" defTabSz="1088639" rtl="0" eaLnBrk="1" latinLnBrk="0" hangingPunct="1">
        <a:spcBef>
          <a:spcPct val="20000"/>
        </a:spcBef>
        <a:buFont typeface="Arial"/>
        <a:buNone/>
        <a:defRPr sz="67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2177278" indent="0" algn="l" defTabSz="1088639" rtl="0" eaLnBrk="1" latinLnBrk="0" hangingPunct="1">
        <a:spcBef>
          <a:spcPct val="20000"/>
        </a:spcBef>
        <a:buFont typeface="Arial"/>
        <a:buNone/>
        <a:defRPr sz="57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3265917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4354556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8775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8775" cy="905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0"/>
            <a:ext cx="569118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48401-7F5F-4364-AB25-69A5BEA7F6E5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2788" y="12712700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6788" y="12712700"/>
            <a:ext cx="569118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8154B-4547-4A72-BB19-147AECD9E7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Taylor_Morrison_back_03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97" b="97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19358715" y="-2093653"/>
            <a:ext cx="184666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543999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Budg€t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Fun</a:t>
            </a:r>
          </a:p>
        </p:txBody>
      </p:sp>
      <p:pic>
        <p:nvPicPr>
          <p:cNvPr id="7" name="Picture 2" descr="D:\Cache\DeskTop\DividendCak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19874" y="4214794"/>
            <a:ext cx="8014650" cy="3960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23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055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Educational Game about money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734" y="3148711"/>
            <a:ext cx="13655577" cy="909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7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055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Rules of the game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05878" y="3415004"/>
            <a:ext cx="9983755" cy="1191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smtClean="0"/>
              <a:t>Pursue and believe in your dreams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Be happy with what you have. No winners &amp; no losers today…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Money is a tool that can work for you. Use it wisely !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Voice your opinion, discuss with each other, compromise but most important..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r>
              <a:rPr lang="en-US" sz="8000" b="1" dirty="0" smtClean="0"/>
              <a:t>LEARN AND HAVE FUN</a:t>
            </a:r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9" r="28129"/>
          <a:stretch>
            <a:fillRect/>
          </a:stretch>
        </p:blipFill>
        <p:spPr>
          <a:xfrm>
            <a:off x="13181013" y="2790825"/>
            <a:ext cx="9483725" cy="9485313"/>
          </a:xfrm>
        </p:spPr>
      </p:pic>
    </p:spTree>
    <p:extLst>
      <p:ext uri="{BB962C8B-B14F-4D97-AF65-F5344CB8AC3E}">
        <p14:creationId xmlns:p14="http://schemas.microsoft.com/office/powerpoint/2010/main" val="30612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Task 1 : What is your FUTURE profession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Let’s see what is your first MONTHLY salary when you graduate….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439" y="3258138"/>
            <a:ext cx="13788150" cy="72189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5058" y="8554813"/>
            <a:ext cx="8970509" cy="384450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72439" y="11225156"/>
            <a:ext cx="9760108" cy="754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https://www.vacature.com/salariskompas/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466906" y="4254256"/>
            <a:ext cx="644716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Fill in your GROSS salary amount of your dream profession</a:t>
            </a:r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0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Task 2 : Where do you want to live?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What is your dream location to live alone? Fill in the MONTHLY RENT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7691" y="2982782"/>
            <a:ext cx="7959120" cy="48362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0475" y="7558471"/>
            <a:ext cx="8022976" cy="40114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295" y="3338673"/>
            <a:ext cx="6558542" cy="44042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61" y="8787976"/>
            <a:ext cx="6006861" cy="39972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803" y="4197121"/>
            <a:ext cx="6129028" cy="45908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714" y="7742949"/>
            <a:ext cx="8711131" cy="490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1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Task 3 : List out all your monthly expenses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Which monthly expenses do you think you need to pay?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" r="10141" b="1415"/>
          <a:stretch/>
        </p:blipFill>
        <p:spPr>
          <a:xfrm>
            <a:off x="13181013" y="2790825"/>
            <a:ext cx="8521991" cy="9485313"/>
          </a:xfrm>
        </p:spPr>
      </p:pic>
      <p:sp>
        <p:nvSpPr>
          <p:cNvPr id="9" name="TextBox 8"/>
          <p:cNvSpPr txBox="1"/>
          <p:nvPr/>
        </p:nvSpPr>
        <p:spPr>
          <a:xfrm>
            <a:off x="2444621" y="2756758"/>
            <a:ext cx="9983755" cy="12572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smtClean="0"/>
              <a:t>Write down what you think you need to pay…fixed or variable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Think on what you need or want to spend money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Ask questions if you need help…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Use your imagination and brains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759" y="9043095"/>
            <a:ext cx="5819030" cy="371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9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Task 4 : Compose Your Weekly DREAM Menu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Where are you in the buildout of your Financial Pyramid ? 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5" b="7325"/>
          <a:stretch>
            <a:fillRect/>
          </a:stretch>
        </p:blipFill>
        <p:spPr/>
      </p:pic>
      <p:sp>
        <p:nvSpPr>
          <p:cNvPr id="8" name="TextBox 7"/>
          <p:cNvSpPr txBox="1"/>
          <p:nvPr/>
        </p:nvSpPr>
        <p:spPr>
          <a:xfrm>
            <a:off x="2444621" y="2756758"/>
            <a:ext cx="9983755" cy="1765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smtClean="0"/>
              <a:t>Each of you creates a MENU of the day with breakfast, lunch and dinner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List all ingredients that you need to prepare your dream menu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Work together so you don’t waste food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Create for ONE day your dream menu where you ALL discuss and agree what parents will prepare for YOU..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Create a SHOPPING LIST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NOW let’s go   </a:t>
            </a:r>
            <a:r>
              <a:rPr lang="en-US" sz="7200" b="1" dirty="0" smtClean="0"/>
              <a:t>SHOPPING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5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3" r="16853"/>
          <a:stretch>
            <a:fillRect/>
          </a:stretch>
        </p:blipFill>
        <p:spPr/>
      </p:pic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Task 4 : Shopping to do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Here’s what you need to do in the shop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4621" y="2756758"/>
            <a:ext cx="9983755" cy="13896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smtClean="0"/>
              <a:t>Each of you searches his food and/or drinks </a:t>
            </a:r>
            <a:r>
              <a:rPr lang="en-US" dirty="0" smtClean="0"/>
              <a:t>and put it in the shopping basket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We will pay </a:t>
            </a:r>
            <a:r>
              <a:rPr lang="en-US" dirty="0" smtClean="0"/>
              <a:t>the bill assuming this is ONE weekly food and drinks expense. </a:t>
            </a: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At home, we will multiply </a:t>
            </a:r>
            <a:r>
              <a:rPr lang="en-US" dirty="0" smtClean="0"/>
              <a:t>this one </a:t>
            </a:r>
            <a:r>
              <a:rPr lang="en-US" dirty="0" smtClean="0"/>
              <a:t>week expense with a factor x3.5 </a:t>
            </a:r>
            <a:r>
              <a:rPr lang="en-US" dirty="0" smtClean="0"/>
              <a:t>for MONTHLY FOOD expense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Fill this amount in your budget sheet</a:t>
            </a: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88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Task 5 : Make your Financial Summary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Reality check on your BUDGET Sheet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5" r="20005"/>
          <a:stretch>
            <a:fillRect/>
          </a:stretch>
        </p:blipFill>
        <p:spPr/>
      </p:pic>
      <p:sp>
        <p:nvSpPr>
          <p:cNvPr id="12" name="TextBox 11"/>
          <p:cNvSpPr txBox="1"/>
          <p:nvPr/>
        </p:nvSpPr>
        <p:spPr>
          <a:xfrm>
            <a:off x="2444621" y="2756758"/>
            <a:ext cx="9983755" cy="1455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smtClean="0"/>
              <a:t>Give back 40% of your GROSS Salary for Belgian government. Yes, painful… we know </a:t>
            </a:r>
            <a:r>
              <a:rPr lang="en-US" dirty="0" smtClean="0">
                <a:sym typeface="Wingdings" panose="05000000000000000000" pitchFamily="2" charset="2"/>
              </a:rPr>
              <a:t></a:t>
            </a: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r>
              <a:rPr lang="en-US" dirty="0" smtClean="0"/>
              <a:t>We will review your expense items and give you our actual costs of the family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Fill the actual costs in your sheet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Make sure you have all costs in your list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See if you have any SAVINGS left …</a:t>
            </a:r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62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Your Financial Pyramid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Where are you in the buildout of your Financial Pyramid ? </a:t>
            </a:r>
            <a:endParaRPr lang="en-US" sz="4000" dirty="0">
              <a:latin typeface="Open Sans"/>
              <a:cs typeface="Open Sans"/>
            </a:endParaRPr>
          </a:p>
        </p:txBody>
      </p:sp>
      <p:grpSp>
        <p:nvGrpSpPr>
          <p:cNvPr id="2" name="Группа 77"/>
          <p:cNvGrpSpPr/>
          <p:nvPr/>
        </p:nvGrpSpPr>
        <p:grpSpPr>
          <a:xfrm>
            <a:off x="2773171" y="3220435"/>
            <a:ext cx="19312369" cy="8558999"/>
            <a:chOff x="6541653" y="6186926"/>
            <a:chExt cx="11429674" cy="5065488"/>
          </a:xfrm>
        </p:grpSpPr>
        <p:grpSp>
          <p:nvGrpSpPr>
            <p:cNvPr id="3" name="Group 6"/>
            <p:cNvGrpSpPr/>
            <p:nvPr/>
          </p:nvGrpSpPr>
          <p:grpSpPr>
            <a:xfrm>
              <a:off x="12015539" y="6186926"/>
              <a:ext cx="5955788" cy="4855191"/>
              <a:chOff x="2358218" y="2177834"/>
              <a:chExt cx="4217987" cy="3438526"/>
            </a:xfrm>
          </p:grpSpPr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3858405" y="2562009"/>
                <a:ext cx="1076325" cy="879475"/>
              </a:xfrm>
              <a:custGeom>
                <a:avLst/>
                <a:gdLst>
                  <a:gd name="T0" fmla="*/ 182 w 678"/>
                  <a:gd name="T1" fmla="*/ 554 h 554"/>
                  <a:gd name="T2" fmla="*/ 678 w 678"/>
                  <a:gd name="T3" fmla="*/ 218 h 554"/>
                  <a:gd name="T4" fmla="*/ 541 w 678"/>
                  <a:gd name="T5" fmla="*/ 0 h 554"/>
                  <a:gd name="T6" fmla="*/ 0 w 678"/>
                  <a:gd name="T7" fmla="*/ 365 h 554"/>
                  <a:gd name="T8" fmla="*/ 182 w 678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554">
                    <a:moveTo>
                      <a:pt x="182" y="554"/>
                    </a:moveTo>
                    <a:lnTo>
                      <a:pt x="678" y="218"/>
                    </a:lnTo>
                    <a:lnTo>
                      <a:pt x="541" y="0"/>
                    </a:lnTo>
                    <a:lnTo>
                      <a:pt x="0" y="365"/>
                    </a:lnTo>
                    <a:lnTo>
                      <a:pt x="182" y="5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auto">
              <a:xfrm>
                <a:off x="2358218" y="4084422"/>
                <a:ext cx="3652837" cy="1531938"/>
              </a:xfrm>
              <a:custGeom>
                <a:avLst/>
                <a:gdLst>
                  <a:gd name="T0" fmla="*/ 2075 w 2301"/>
                  <a:gd name="T1" fmla="*/ 0 h 965"/>
                  <a:gd name="T2" fmla="*/ 226 w 2301"/>
                  <a:gd name="T3" fmla="*/ 593 h 965"/>
                  <a:gd name="T4" fmla="*/ 0 w 2301"/>
                  <a:gd name="T5" fmla="*/ 965 h 965"/>
                  <a:gd name="T6" fmla="*/ 2301 w 2301"/>
                  <a:gd name="T7" fmla="*/ 375 h 965"/>
                  <a:gd name="T8" fmla="*/ 2075 w 2301"/>
                  <a:gd name="T9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965">
                    <a:moveTo>
                      <a:pt x="2075" y="0"/>
                    </a:moveTo>
                    <a:lnTo>
                      <a:pt x="226" y="593"/>
                    </a:lnTo>
                    <a:lnTo>
                      <a:pt x="0" y="965"/>
                    </a:lnTo>
                    <a:lnTo>
                      <a:pt x="2301" y="375"/>
                    </a:lnTo>
                    <a:lnTo>
                      <a:pt x="207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80000">
                    <a:schemeClr val="accent1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7" name="Freeform 9"/>
              <p:cNvSpPr>
                <a:spLocks/>
              </p:cNvSpPr>
              <p:nvPr/>
            </p:nvSpPr>
            <p:spPr bwMode="auto">
              <a:xfrm>
                <a:off x="2929718" y="3141447"/>
                <a:ext cx="2511425" cy="1538288"/>
              </a:xfrm>
              <a:custGeom>
                <a:avLst/>
                <a:gdLst>
                  <a:gd name="T0" fmla="*/ 1352 w 1582"/>
                  <a:gd name="T1" fmla="*/ 0 h 969"/>
                  <a:gd name="T2" fmla="*/ 226 w 1582"/>
                  <a:gd name="T3" fmla="*/ 594 h 969"/>
                  <a:gd name="T4" fmla="*/ 0 w 1582"/>
                  <a:gd name="T5" fmla="*/ 969 h 969"/>
                  <a:gd name="T6" fmla="*/ 1582 w 1582"/>
                  <a:gd name="T7" fmla="*/ 379 h 969"/>
                  <a:gd name="T8" fmla="*/ 1352 w 1582"/>
                  <a:gd name="T9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2" h="969">
                    <a:moveTo>
                      <a:pt x="1352" y="0"/>
                    </a:moveTo>
                    <a:lnTo>
                      <a:pt x="226" y="594"/>
                    </a:lnTo>
                    <a:lnTo>
                      <a:pt x="0" y="969"/>
                    </a:lnTo>
                    <a:lnTo>
                      <a:pt x="1582" y="379"/>
                    </a:lnTo>
                    <a:lnTo>
                      <a:pt x="135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8" name="Freeform 10"/>
              <p:cNvSpPr>
                <a:spLocks/>
              </p:cNvSpPr>
              <p:nvPr/>
            </p:nvSpPr>
            <p:spPr bwMode="auto">
              <a:xfrm>
                <a:off x="2358218" y="5025809"/>
                <a:ext cx="4217987" cy="590550"/>
              </a:xfrm>
              <a:custGeom>
                <a:avLst/>
                <a:gdLst>
                  <a:gd name="T0" fmla="*/ 226 w 2657"/>
                  <a:gd name="T1" fmla="*/ 0 h 372"/>
                  <a:gd name="T2" fmla="*/ 0 w 2657"/>
                  <a:gd name="T3" fmla="*/ 372 h 372"/>
                  <a:gd name="T4" fmla="*/ 2657 w 2657"/>
                  <a:gd name="T5" fmla="*/ 372 h 372"/>
                  <a:gd name="T6" fmla="*/ 2431 w 2657"/>
                  <a:gd name="T7" fmla="*/ 0 h 372"/>
                  <a:gd name="T8" fmla="*/ 226 w 2657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7" h="372">
                    <a:moveTo>
                      <a:pt x="226" y="0"/>
                    </a:moveTo>
                    <a:lnTo>
                      <a:pt x="0" y="372"/>
                    </a:lnTo>
                    <a:lnTo>
                      <a:pt x="2657" y="372"/>
                    </a:lnTo>
                    <a:lnTo>
                      <a:pt x="2431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 dirty="0"/>
              </a:p>
            </p:txBody>
          </p:sp>
          <p:sp>
            <p:nvSpPr>
              <p:cNvPr id="59" name="Freeform 11"/>
              <p:cNvSpPr>
                <a:spLocks/>
              </p:cNvSpPr>
              <p:nvPr/>
            </p:nvSpPr>
            <p:spPr bwMode="auto">
              <a:xfrm>
                <a:off x="3493280" y="3141447"/>
                <a:ext cx="1947862" cy="601663"/>
              </a:xfrm>
              <a:custGeom>
                <a:avLst/>
                <a:gdLst>
                  <a:gd name="T0" fmla="*/ 1227 w 1227"/>
                  <a:gd name="T1" fmla="*/ 379 h 379"/>
                  <a:gd name="T2" fmla="*/ 997 w 1227"/>
                  <a:gd name="T3" fmla="*/ 0 h 379"/>
                  <a:gd name="T4" fmla="*/ 230 w 1227"/>
                  <a:gd name="T5" fmla="*/ 0 h 379"/>
                  <a:gd name="T6" fmla="*/ 0 w 1227"/>
                  <a:gd name="T7" fmla="*/ 379 h 379"/>
                  <a:gd name="T8" fmla="*/ 1227 w 1227"/>
                  <a:gd name="T9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7" h="379">
                    <a:moveTo>
                      <a:pt x="1227" y="379"/>
                    </a:moveTo>
                    <a:lnTo>
                      <a:pt x="997" y="0"/>
                    </a:lnTo>
                    <a:lnTo>
                      <a:pt x="230" y="0"/>
                    </a:lnTo>
                    <a:lnTo>
                      <a:pt x="0" y="379"/>
                    </a:lnTo>
                    <a:lnTo>
                      <a:pt x="1227" y="37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60" name="Freeform 12"/>
              <p:cNvSpPr>
                <a:spLocks/>
              </p:cNvSpPr>
              <p:nvPr/>
            </p:nvSpPr>
            <p:spPr bwMode="auto">
              <a:xfrm>
                <a:off x="2929718" y="4084422"/>
                <a:ext cx="3076575" cy="595313"/>
              </a:xfrm>
              <a:custGeom>
                <a:avLst/>
                <a:gdLst>
                  <a:gd name="T0" fmla="*/ 226 w 1938"/>
                  <a:gd name="T1" fmla="*/ 0 h 375"/>
                  <a:gd name="T2" fmla="*/ 0 w 1938"/>
                  <a:gd name="T3" fmla="*/ 375 h 375"/>
                  <a:gd name="T4" fmla="*/ 1938 w 1938"/>
                  <a:gd name="T5" fmla="*/ 375 h 375"/>
                  <a:gd name="T6" fmla="*/ 1712 w 1938"/>
                  <a:gd name="T7" fmla="*/ 0 h 375"/>
                  <a:gd name="T8" fmla="*/ 226 w 193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8" h="375">
                    <a:moveTo>
                      <a:pt x="226" y="0"/>
                    </a:moveTo>
                    <a:lnTo>
                      <a:pt x="0" y="375"/>
                    </a:lnTo>
                    <a:lnTo>
                      <a:pt x="1938" y="375"/>
                    </a:lnTo>
                    <a:lnTo>
                      <a:pt x="1712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61" name="Freeform 13"/>
              <p:cNvSpPr>
                <a:spLocks/>
              </p:cNvSpPr>
              <p:nvPr/>
            </p:nvSpPr>
            <p:spPr bwMode="auto">
              <a:xfrm>
                <a:off x="4009120" y="2177834"/>
                <a:ext cx="935037" cy="730250"/>
              </a:xfrm>
              <a:custGeom>
                <a:avLst/>
                <a:gdLst>
                  <a:gd name="T0" fmla="*/ 0 w 589"/>
                  <a:gd name="T1" fmla="*/ 460 h 460"/>
                  <a:gd name="T2" fmla="*/ 589 w 589"/>
                  <a:gd name="T3" fmla="*/ 460 h 460"/>
                  <a:gd name="T4" fmla="*/ 300 w 589"/>
                  <a:gd name="T5" fmla="*/ 0 h 460"/>
                  <a:gd name="T6" fmla="*/ 0 w 589"/>
                  <a:gd name="T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460">
                    <a:moveTo>
                      <a:pt x="0" y="460"/>
                    </a:moveTo>
                    <a:lnTo>
                      <a:pt x="589" y="460"/>
                    </a:lnTo>
                    <a:lnTo>
                      <a:pt x="300" y="0"/>
                    </a:lnTo>
                    <a:lnTo>
                      <a:pt x="0" y="46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</p:grpSp>
        <p:sp>
          <p:nvSpPr>
            <p:cNvPr id="62" name="Rectangle 14"/>
            <p:cNvSpPr/>
            <p:nvPr/>
          </p:nvSpPr>
          <p:spPr>
            <a:xfrm>
              <a:off x="7466979" y="10542021"/>
              <a:ext cx="4923931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Establish your financial buffer of 6 to 18 months of your current salary and don’t touch it. Put it on a savings account for unexpected financial setbacks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466980" y="10208258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Your Financial buffer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4" name="Oval 16"/>
            <p:cNvSpPr/>
            <p:nvPr/>
          </p:nvSpPr>
          <p:spPr>
            <a:xfrm>
              <a:off x="6541653" y="10208258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65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24" y="10421618"/>
              <a:ext cx="304800" cy="304800"/>
            </a:xfrm>
            <a:prstGeom prst="rect">
              <a:avLst/>
            </a:prstGeom>
          </p:spPr>
        </p:pic>
        <p:sp>
          <p:nvSpPr>
            <p:cNvPr id="66" name="Rectangle 18"/>
            <p:cNvSpPr/>
            <p:nvPr/>
          </p:nvSpPr>
          <p:spPr>
            <a:xfrm>
              <a:off x="8171135" y="9229905"/>
              <a:ext cx="4548560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Save a defined amount for your pension. This can be done through a pension fund, pension insurance plan or through your employer if they offer it.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171135" y="8896142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Your Pension Saving Plan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8" name="Oval 20"/>
            <p:cNvSpPr/>
            <p:nvPr/>
          </p:nvSpPr>
          <p:spPr>
            <a:xfrm>
              <a:off x="7245808" y="8896142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69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979" y="9109502"/>
              <a:ext cx="304800" cy="304800"/>
            </a:xfrm>
            <a:prstGeom prst="rect">
              <a:avLst/>
            </a:prstGeom>
          </p:spPr>
        </p:pic>
        <p:sp>
          <p:nvSpPr>
            <p:cNvPr id="70" name="Rectangle 22"/>
            <p:cNvSpPr/>
            <p:nvPr/>
          </p:nvSpPr>
          <p:spPr>
            <a:xfrm>
              <a:off x="8919057" y="7931573"/>
              <a:ext cx="4923931" cy="491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Save money for a specific goal or dream that you have. You can also save money for your kids or grandchild. You decide.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919058" y="7597810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Your Savings for (grand)kids or other goals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72" name="Oval 24"/>
            <p:cNvSpPr/>
            <p:nvPr/>
          </p:nvSpPr>
          <p:spPr>
            <a:xfrm>
              <a:off x="7993731" y="7597810"/>
              <a:ext cx="731520" cy="731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73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091" y="7811170"/>
              <a:ext cx="304800" cy="304800"/>
            </a:xfrm>
            <a:prstGeom prst="rect">
              <a:avLst/>
            </a:prstGeom>
          </p:spPr>
        </p:pic>
        <p:sp>
          <p:nvSpPr>
            <p:cNvPr id="74" name="Rectangle 26"/>
            <p:cNvSpPr/>
            <p:nvPr/>
          </p:nvSpPr>
          <p:spPr>
            <a:xfrm>
              <a:off x="9774221" y="6621907"/>
              <a:ext cx="4572388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At first your investment in dividend stocks or other activa will be small but apply the right strategy and this pyramid will turn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774222" y="6288144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Your Investments 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76" name="Oval 28"/>
            <p:cNvSpPr/>
            <p:nvPr/>
          </p:nvSpPr>
          <p:spPr>
            <a:xfrm>
              <a:off x="8848895" y="6288144"/>
              <a:ext cx="731520" cy="7315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77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255" y="6518976"/>
              <a:ext cx="304800" cy="30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729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l 76"/>
          <p:cNvSpPr>
            <a:spLocks noChangeAspect="1"/>
          </p:cNvSpPr>
          <p:nvPr/>
        </p:nvSpPr>
        <p:spPr bwMode="auto">
          <a:xfrm>
            <a:off x="3324519" y="7177962"/>
            <a:ext cx="1892545" cy="1896533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Oval 57"/>
          <p:cNvSpPr>
            <a:spLocks noChangeAspect="1"/>
          </p:cNvSpPr>
          <p:nvPr/>
        </p:nvSpPr>
        <p:spPr bwMode="auto">
          <a:xfrm>
            <a:off x="9421314" y="6767331"/>
            <a:ext cx="2713919" cy="2717800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4" name="Oval 73"/>
          <p:cNvSpPr>
            <a:spLocks noChangeAspect="1"/>
          </p:cNvSpPr>
          <p:nvPr/>
        </p:nvSpPr>
        <p:spPr bwMode="auto">
          <a:xfrm>
            <a:off x="20497155" y="4072316"/>
            <a:ext cx="2688516" cy="2688166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5" name="Oval 64"/>
          <p:cNvSpPr>
            <a:spLocks noChangeAspect="1"/>
          </p:cNvSpPr>
          <p:nvPr/>
        </p:nvSpPr>
        <p:spPr bwMode="auto">
          <a:xfrm>
            <a:off x="13053986" y="4159597"/>
            <a:ext cx="2891742" cy="2891365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0" name="Oval 69"/>
          <p:cNvSpPr>
            <a:spLocks noChangeAspect="1"/>
          </p:cNvSpPr>
          <p:nvPr/>
        </p:nvSpPr>
        <p:spPr bwMode="auto">
          <a:xfrm>
            <a:off x="16957628" y="6767331"/>
            <a:ext cx="2713919" cy="2717800"/>
          </a:xfrm>
          <a:prstGeom prst="ellipse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Oval 48"/>
          <p:cNvSpPr>
            <a:spLocks noChangeAspect="1"/>
          </p:cNvSpPr>
          <p:nvPr/>
        </p:nvSpPr>
        <p:spPr bwMode="auto">
          <a:xfrm>
            <a:off x="6190859" y="4159597"/>
            <a:ext cx="2248194" cy="2252133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0" name="Straight Connector 109"/>
          <p:cNvCxnSpPr/>
          <p:nvPr/>
        </p:nvCxnSpPr>
        <p:spPr>
          <a:xfrm rot="5400000" flipH="1" flipV="1">
            <a:off x="5217129" y="6276201"/>
            <a:ext cx="977901" cy="969558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 flipH="1" flipV="1">
            <a:off x="12042151" y="6276201"/>
            <a:ext cx="977901" cy="969558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 flipH="1" flipV="1">
            <a:off x="19523425" y="6170365"/>
            <a:ext cx="977899" cy="969561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16200000" flipH="1">
            <a:off x="16085509" y="6276200"/>
            <a:ext cx="977901" cy="969561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16200000" flipH="1">
            <a:off x="8394658" y="6278317"/>
            <a:ext cx="977901" cy="965326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Our 5 Financial Steps Methodology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Take one step at a time</a:t>
            </a:r>
            <a:endParaRPr lang="en-US" sz="4000" dirty="0">
              <a:latin typeface="Open Sans"/>
              <a:cs typeface="Open Sans"/>
            </a:endParaRPr>
          </a:p>
        </p:txBody>
      </p:sp>
      <p:grpSp>
        <p:nvGrpSpPr>
          <p:cNvPr id="35" name="Group 56"/>
          <p:cNvGrpSpPr>
            <a:grpSpLocks/>
          </p:cNvGrpSpPr>
          <p:nvPr/>
        </p:nvGrpSpPr>
        <p:grpSpPr bwMode="auto">
          <a:xfrm>
            <a:off x="1722439" y="9910762"/>
            <a:ext cx="4507532" cy="1886500"/>
            <a:chOff x="-296510" y="1392685"/>
            <a:chExt cx="2276196" cy="706655"/>
          </a:xfrm>
        </p:grpSpPr>
        <p:sp>
          <p:nvSpPr>
            <p:cNvPr id="36" name="TextBox 35"/>
            <p:cNvSpPr txBox="1"/>
            <p:nvPr/>
          </p:nvSpPr>
          <p:spPr>
            <a:xfrm>
              <a:off x="-296510" y="1656632"/>
              <a:ext cx="2276196" cy="44270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Know your financial situation or net worth before starting. </a:t>
              </a:r>
            </a:p>
            <a:p>
              <a:pPr algn="ctr" defTabSz="2438522">
                <a:spcBef>
                  <a:spcPct val="20000"/>
                </a:spcBef>
                <a:defRPr/>
              </a:pP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A critical step before you begin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37" name="Rectangle 56"/>
            <p:cNvSpPr>
              <a:spLocks noChangeArrowheads="1"/>
            </p:cNvSpPr>
            <p:nvPr/>
          </p:nvSpPr>
          <p:spPr bwMode="auto">
            <a:xfrm>
              <a:off x="-296510" y="1392685"/>
              <a:ext cx="2276196" cy="415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1"/>
                  </a:solidFill>
                  <a:latin typeface="Open Sans"/>
                  <a:cs typeface="Open Sans"/>
                </a:rPr>
                <a:t>Where are you now?</a:t>
              </a:r>
              <a:endParaRPr lang="en-US" sz="3600" dirty="0">
                <a:solidFill>
                  <a:schemeClr val="accent1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38" name="Group 56"/>
          <p:cNvGrpSpPr>
            <a:grpSpLocks/>
          </p:cNvGrpSpPr>
          <p:nvPr/>
        </p:nvGrpSpPr>
        <p:grpSpPr bwMode="auto">
          <a:xfrm>
            <a:off x="999515" y="2854963"/>
            <a:ext cx="5356691" cy="2274630"/>
            <a:chOff x="-296510" y="1378978"/>
            <a:chExt cx="2276196" cy="541353"/>
          </a:xfrm>
        </p:grpSpPr>
        <p:sp>
          <p:nvSpPr>
            <p:cNvPr id="45" name="TextBox 44"/>
            <p:cNvSpPr txBox="1"/>
            <p:nvPr/>
          </p:nvSpPr>
          <p:spPr>
            <a:xfrm>
              <a:off x="-296510" y="1656632"/>
              <a:ext cx="2276196" cy="26369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Where are you on the financial pyramid ladder ? Are you ready to start with growing your money? 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46" name="Rectangle 56"/>
            <p:cNvSpPr>
              <a:spLocks noChangeArrowheads="1"/>
            </p:cNvSpPr>
            <p:nvPr/>
          </p:nvSpPr>
          <p:spPr bwMode="auto">
            <a:xfrm>
              <a:off x="-296510" y="1378978"/>
              <a:ext cx="2276196" cy="415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2"/>
                  </a:solidFill>
                  <a:latin typeface="Open Sans"/>
                  <a:cs typeface="Open Sans"/>
                </a:rPr>
                <a:t>1. Your Financial Pyramid</a:t>
              </a:r>
              <a:endParaRPr lang="en-US" sz="3600" dirty="0">
                <a:solidFill>
                  <a:schemeClr val="accent2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47" name="Group 56"/>
          <p:cNvGrpSpPr>
            <a:grpSpLocks/>
          </p:cNvGrpSpPr>
          <p:nvPr/>
        </p:nvGrpSpPr>
        <p:grpSpPr bwMode="auto">
          <a:xfrm>
            <a:off x="8972917" y="9910763"/>
            <a:ext cx="4904074" cy="2551296"/>
            <a:chOff x="-296510" y="1392685"/>
            <a:chExt cx="2276196" cy="955678"/>
          </a:xfrm>
        </p:grpSpPr>
        <p:sp>
          <p:nvSpPr>
            <p:cNvPr id="48" name="TextBox 47"/>
            <p:cNvSpPr txBox="1"/>
            <p:nvPr/>
          </p:nvSpPr>
          <p:spPr>
            <a:xfrm>
              <a:off x="-296510" y="1656632"/>
              <a:ext cx="2276196" cy="69173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The KEY to everything is to pay yourself first. Know your exact monthly amount and increase it over time. This strategy also works with small amounts of money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50" name="Rectangle 56"/>
            <p:cNvSpPr>
              <a:spLocks noChangeArrowheads="1"/>
            </p:cNvSpPr>
            <p:nvPr/>
          </p:nvSpPr>
          <p:spPr bwMode="auto">
            <a:xfrm>
              <a:off x="-296510" y="1392685"/>
              <a:ext cx="2276196" cy="415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3"/>
                  </a:solidFill>
                  <a:latin typeface="Open Sans"/>
                  <a:cs typeface="Open Sans"/>
                </a:rPr>
                <a:t>2. Pay yourself FIRST</a:t>
              </a:r>
              <a:endParaRPr lang="en-US" sz="3600" dirty="0">
                <a:solidFill>
                  <a:schemeClr val="accent3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51" name="Group 56"/>
          <p:cNvGrpSpPr>
            <a:grpSpLocks/>
          </p:cNvGrpSpPr>
          <p:nvPr/>
        </p:nvGrpSpPr>
        <p:grpSpPr bwMode="auto">
          <a:xfrm>
            <a:off x="16507138" y="9910763"/>
            <a:ext cx="4495487" cy="2181965"/>
            <a:chOff x="-296510" y="1392685"/>
            <a:chExt cx="2276196" cy="817332"/>
          </a:xfrm>
        </p:grpSpPr>
        <p:sp>
          <p:nvSpPr>
            <p:cNvPr id="52" name="TextBox 51"/>
            <p:cNvSpPr txBox="1"/>
            <p:nvPr/>
          </p:nvSpPr>
          <p:spPr>
            <a:xfrm>
              <a:off x="-296510" y="1656632"/>
              <a:ext cx="2276196" cy="55338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RIP stands for Re-Investment Strategy. Put every euro or dollar you earn back in the system to grow your money exponentially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53" name="Rectangle 56"/>
            <p:cNvSpPr>
              <a:spLocks noChangeArrowheads="1"/>
            </p:cNvSpPr>
            <p:nvPr/>
          </p:nvSpPr>
          <p:spPr bwMode="auto">
            <a:xfrm>
              <a:off x="-296510" y="1392685"/>
              <a:ext cx="2276196" cy="20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5"/>
                  </a:solidFill>
                  <a:latin typeface="Open Sans"/>
                  <a:cs typeface="Open Sans"/>
                </a:rPr>
                <a:t>4. RIP Strategy</a:t>
              </a:r>
              <a:endParaRPr lang="en-US" sz="3600" dirty="0">
                <a:solidFill>
                  <a:schemeClr val="accent5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54" name="Group 56"/>
          <p:cNvGrpSpPr>
            <a:grpSpLocks/>
          </p:cNvGrpSpPr>
          <p:nvPr/>
        </p:nvGrpSpPr>
        <p:grpSpPr bwMode="auto">
          <a:xfrm>
            <a:off x="8824561" y="2815110"/>
            <a:ext cx="4395292" cy="1617002"/>
            <a:chOff x="-296510" y="1392685"/>
            <a:chExt cx="2276196" cy="485921"/>
          </a:xfrm>
        </p:grpSpPr>
        <p:sp>
          <p:nvSpPr>
            <p:cNvPr id="55" name="TextBox 54"/>
            <p:cNvSpPr txBox="1"/>
            <p:nvPr/>
          </p:nvSpPr>
          <p:spPr>
            <a:xfrm>
              <a:off x="-296510" y="1656632"/>
              <a:ext cx="2276196" cy="22197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Pick the right portfolio strategy that fits your risk profile. 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>
              <a:off x="-296510" y="1392685"/>
              <a:ext cx="2276196" cy="33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4"/>
                  </a:solidFill>
                  <a:latin typeface="Open Sans"/>
                  <a:cs typeface="Open Sans"/>
                </a:rPr>
                <a:t>3. Portfolio Strategy</a:t>
              </a:r>
              <a:endParaRPr lang="en-US" sz="3600" dirty="0">
                <a:solidFill>
                  <a:schemeClr val="accent4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16186265" y="2873403"/>
            <a:ext cx="4328115" cy="2181965"/>
            <a:chOff x="-296510" y="1392685"/>
            <a:chExt cx="2276196" cy="817332"/>
          </a:xfrm>
        </p:grpSpPr>
        <p:sp>
          <p:nvSpPr>
            <p:cNvPr id="59" name="TextBox 58"/>
            <p:cNvSpPr txBox="1"/>
            <p:nvPr/>
          </p:nvSpPr>
          <p:spPr>
            <a:xfrm>
              <a:off x="-296510" y="1656632"/>
              <a:ext cx="2276196" cy="55338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Mistakes will be made but analyze constantly to cut out the investments that give you no more cash flow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-296510" y="1392685"/>
              <a:ext cx="2276196" cy="415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6"/>
                  </a:solidFill>
                  <a:latin typeface="Open Sans"/>
                  <a:cs typeface="Open Sans"/>
                </a:rPr>
                <a:t>5. Portfolio Analysis</a:t>
              </a:r>
              <a:endParaRPr lang="en-US" sz="3600" dirty="0">
                <a:solidFill>
                  <a:schemeClr val="accent6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7492203" y="7601747"/>
            <a:ext cx="1392143" cy="1077583"/>
            <a:chOff x="2625725" y="2146300"/>
            <a:chExt cx="423863" cy="390526"/>
          </a:xfrm>
          <a:solidFill>
            <a:schemeClr val="bg1"/>
          </a:solidFill>
        </p:grpSpPr>
        <p:sp>
          <p:nvSpPr>
            <p:cNvPr id="67" name="Oval 271"/>
            <p:cNvSpPr>
              <a:spLocks noChangeArrowheads="1"/>
            </p:cNvSpPr>
            <p:nvPr/>
          </p:nvSpPr>
          <p:spPr bwMode="auto">
            <a:xfrm>
              <a:off x="2868613" y="2146300"/>
              <a:ext cx="84138" cy="8413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72"/>
            <p:cNvSpPr>
              <a:spLocks/>
            </p:cNvSpPr>
            <p:nvPr/>
          </p:nvSpPr>
          <p:spPr bwMode="auto">
            <a:xfrm>
              <a:off x="2647950" y="2224088"/>
              <a:ext cx="401638" cy="312738"/>
            </a:xfrm>
            <a:custGeom>
              <a:avLst/>
              <a:gdLst/>
              <a:ahLst/>
              <a:cxnLst>
                <a:cxn ang="0">
                  <a:pos x="203" y="41"/>
                </a:cxn>
                <a:cxn ang="0">
                  <a:pos x="175" y="19"/>
                </a:cxn>
                <a:cxn ang="0">
                  <a:pos x="128" y="0"/>
                </a:cxn>
                <a:cxn ang="0">
                  <a:pos x="70" y="0"/>
                </a:cxn>
                <a:cxn ang="0">
                  <a:pos x="42" y="64"/>
                </a:cxn>
                <a:cxn ang="0">
                  <a:pos x="34" y="61"/>
                </a:cxn>
                <a:cxn ang="0">
                  <a:pos x="31" y="68"/>
                </a:cxn>
                <a:cxn ang="0">
                  <a:pos x="30" y="71"/>
                </a:cxn>
                <a:cxn ang="0">
                  <a:pos x="29" y="73"/>
                </a:cxn>
                <a:cxn ang="0">
                  <a:pos x="20" y="70"/>
                </a:cxn>
                <a:cxn ang="0">
                  <a:pos x="0" y="118"/>
                </a:cxn>
                <a:cxn ang="0">
                  <a:pos x="47" y="137"/>
                </a:cxn>
                <a:cxn ang="0">
                  <a:pos x="51" y="139"/>
                </a:cxn>
                <a:cxn ang="0">
                  <a:pos x="52" y="137"/>
                </a:cxn>
                <a:cxn ang="0">
                  <a:pos x="71" y="91"/>
                </a:cxn>
                <a:cxn ang="0">
                  <a:pos x="62" y="87"/>
                </a:cxn>
                <a:cxn ang="0">
                  <a:pos x="63" y="85"/>
                </a:cxn>
                <a:cxn ang="0">
                  <a:pos x="65" y="82"/>
                </a:cxn>
                <a:cxn ang="0">
                  <a:pos x="68" y="75"/>
                </a:cxn>
                <a:cxn ang="0">
                  <a:pos x="60" y="72"/>
                </a:cxn>
                <a:cxn ang="0">
                  <a:pos x="82" y="20"/>
                </a:cxn>
                <a:cxn ang="0">
                  <a:pos x="121" y="20"/>
                </a:cxn>
                <a:cxn ang="0">
                  <a:pos x="94" y="94"/>
                </a:cxn>
                <a:cxn ang="0">
                  <a:pos x="88" y="134"/>
                </a:cxn>
                <a:cxn ang="0">
                  <a:pos x="76" y="135"/>
                </a:cxn>
                <a:cxn ang="0">
                  <a:pos x="71" y="147"/>
                </a:cxn>
                <a:cxn ang="0">
                  <a:pos x="69" y="153"/>
                </a:cxn>
                <a:cxn ang="0">
                  <a:pos x="63" y="150"/>
                </a:cxn>
                <a:cxn ang="0">
                  <a:pos x="34" y="138"/>
                </a:cxn>
                <a:cxn ang="0">
                  <a:pos x="30" y="139"/>
                </a:cxn>
                <a:cxn ang="0">
                  <a:pos x="32" y="165"/>
                </a:cxn>
                <a:cxn ang="0">
                  <a:pos x="110" y="159"/>
                </a:cxn>
                <a:cxn ang="0">
                  <a:pos x="118" y="111"/>
                </a:cxn>
                <a:cxn ang="0">
                  <a:pos x="120" y="112"/>
                </a:cxn>
                <a:cxn ang="0">
                  <a:pos x="151" y="135"/>
                </a:cxn>
                <a:cxn ang="0">
                  <a:pos x="154" y="197"/>
                </a:cxn>
                <a:cxn ang="0">
                  <a:pos x="181" y="196"/>
                </a:cxn>
                <a:cxn ang="0">
                  <a:pos x="177" y="122"/>
                </a:cxn>
                <a:cxn ang="0">
                  <a:pos x="139" y="94"/>
                </a:cxn>
                <a:cxn ang="0">
                  <a:pos x="166" y="38"/>
                </a:cxn>
                <a:cxn ang="0">
                  <a:pos x="203" y="67"/>
                </a:cxn>
                <a:cxn ang="0">
                  <a:pos x="253" y="23"/>
                </a:cxn>
                <a:cxn ang="0">
                  <a:pos x="240" y="8"/>
                </a:cxn>
                <a:cxn ang="0">
                  <a:pos x="203" y="41"/>
                </a:cxn>
              </a:cxnLst>
              <a:rect l="0" t="0" r="r" b="b"/>
              <a:pathLst>
                <a:path w="253" h="197">
                  <a:moveTo>
                    <a:pt x="203" y="41"/>
                  </a:moveTo>
                  <a:lnTo>
                    <a:pt x="175" y="19"/>
                  </a:lnTo>
                  <a:lnTo>
                    <a:pt x="128" y="0"/>
                  </a:lnTo>
                  <a:lnTo>
                    <a:pt x="70" y="0"/>
                  </a:lnTo>
                  <a:lnTo>
                    <a:pt x="42" y="64"/>
                  </a:lnTo>
                  <a:lnTo>
                    <a:pt x="34" y="61"/>
                  </a:lnTo>
                  <a:lnTo>
                    <a:pt x="31" y="68"/>
                  </a:lnTo>
                  <a:lnTo>
                    <a:pt x="30" y="71"/>
                  </a:lnTo>
                  <a:lnTo>
                    <a:pt x="29" y="73"/>
                  </a:lnTo>
                  <a:lnTo>
                    <a:pt x="20" y="70"/>
                  </a:lnTo>
                  <a:lnTo>
                    <a:pt x="0" y="118"/>
                  </a:lnTo>
                  <a:lnTo>
                    <a:pt x="47" y="137"/>
                  </a:lnTo>
                  <a:lnTo>
                    <a:pt x="51" y="139"/>
                  </a:lnTo>
                  <a:lnTo>
                    <a:pt x="52" y="137"/>
                  </a:lnTo>
                  <a:lnTo>
                    <a:pt x="71" y="91"/>
                  </a:lnTo>
                  <a:lnTo>
                    <a:pt x="62" y="87"/>
                  </a:lnTo>
                  <a:lnTo>
                    <a:pt x="63" y="85"/>
                  </a:lnTo>
                  <a:lnTo>
                    <a:pt x="65" y="82"/>
                  </a:lnTo>
                  <a:lnTo>
                    <a:pt x="68" y="75"/>
                  </a:lnTo>
                  <a:lnTo>
                    <a:pt x="60" y="72"/>
                  </a:lnTo>
                  <a:lnTo>
                    <a:pt x="82" y="20"/>
                  </a:lnTo>
                  <a:lnTo>
                    <a:pt x="121" y="20"/>
                  </a:lnTo>
                  <a:lnTo>
                    <a:pt x="94" y="94"/>
                  </a:lnTo>
                  <a:lnTo>
                    <a:pt x="88" y="134"/>
                  </a:lnTo>
                  <a:lnTo>
                    <a:pt x="76" y="135"/>
                  </a:lnTo>
                  <a:lnTo>
                    <a:pt x="71" y="147"/>
                  </a:lnTo>
                  <a:lnTo>
                    <a:pt x="69" y="153"/>
                  </a:lnTo>
                  <a:lnTo>
                    <a:pt x="63" y="150"/>
                  </a:lnTo>
                  <a:lnTo>
                    <a:pt x="34" y="138"/>
                  </a:lnTo>
                  <a:lnTo>
                    <a:pt x="30" y="139"/>
                  </a:lnTo>
                  <a:lnTo>
                    <a:pt x="32" y="165"/>
                  </a:lnTo>
                  <a:lnTo>
                    <a:pt x="110" y="159"/>
                  </a:lnTo>
                  <a:lnTo>
                    <a:pt x="118" y="111"/>
                  </a:lnTo>
                  <a:lnTo>
                    <a:pt x="120" y="112"/>
                  </a:lnTo>
                  <a:lnTo>
                    <a:pt x="151" y="135"/>
                  </a:lnTo>
                  <a:lnTo>
                    <a:pt x="154" y="197"/>
                  </a:lnTo>
                  <a:lnTo>
                    <a:pt x="181" y="196"/>
                  </a:lnTo>
                  <a:lnTo>
                    <a:pt x="177" y="122"/>
                  </a:lnTo>
                  <a:lnTo>
                    <a:pt x="139" y="94"/>
                  </a:lnTo>
                  <a:lnTo>
                    <a:pt x="166" y="38"/>
                  </a:lnTo>
                  <a:lnTo>
                    <a:pt x="203" y="67"/>
                  </a:lnTo>
                  <a:lnTo>
                    <a:pt x="253" y="23"/>
                  </a:lnTo>
                  <a:lnTo>
                    <a:pt x="240" y="8"/>
                  </a:lnTo>
                  <a:lnTo>
                    <a:pt x="203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73"/>
            <p:cNvSpPr>
              <a:spLocks/>
            </p:cNvSpPr>
            <p:nvPr/>
          </p:nvSpPr>
          <p:spPr bwMode="auto">
            <a:xfrm>
              <a:off x="2625725" y="2325688"/>
              <a:ext cx="44450" cy="809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20" y="0"/>
                </a:cxn>
                <a:cxn ang="0">
                  <a:pos x="28" y="3"/>
                </a:cxn>
                <a:cxn ang="0">
                  <a:pos x="8" y="51"/>
                </a:cxn>
                <a:cxn ang="0">
                  <a:pos x="0" y="48"/>
                </a:cxn>
              </a:cxnLst>
              <a:rect l="0" t="0" r="r" b="b"/>
              <a:pathLst>
                <a:path w="28" h="51">
                  <a:moveTo>
                    <a:pt x="0" y="48"/>
                  </a:moveTo>
                  <a:lnTo>
                    <a:pt x="20" y="0"/>
                  </a:lnTo>
                  <a:lnTo>
                    <a:pt x="28" y="3"/>
                  </a:lnTo>
                  <a:lnTo>
                    <a:pt x="8" y="51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74"/>
            <p:cNvSpPr>
              <a:spLocks/>
            </p:cNvSpPr>
            <p:nvPr/>
          </p:nvSpPr>
          <p:spPr bwMode="auto">
            <a:xfrm>
              <a:off x="2738438" y="2373313"/>
              <a:ext cx="46038" cy="80963"/>
            </a:xfrm>
            <a:custGeom>
              <a:avLst/>
              <a:gdLst/>
              <a:ahLst/>
              <a:cxnLst>
                <a:cxn ang="0">
                  <a:pos x="13" y="41"/>
                </a:cxn>
                <a:cxn ang="0">
                  <a:pos x="29" y="3"/>
                </a:cxn>
                <a:cxn ang="0">
                  <a:pos x="20" y="0"/>
                </a:cxn>
                <a:cxn ang="0">
                  <a:pos x="3" y="42"/>
                </a:cxn>
                <a:cxn ang="0">
                  <a:pos x="0" y="48"/>
                </a:cxn>
                <a:cxn ang="0">
                  <a:pos x="9" y="51"/>
                </a:cxn>
                <a:cxn ang="0">
                  <a:pos x="13" y="41"/>
                </a:cxn>
              </a:cxnLst>
              <a:rect l="0" t="0" r="r" b="b"/>
              <a:pathLst>
                <a:path w="29" h="51">
                  <a:moveTo>
                    <a:pt x="13" y="41"/>
                  </a:moveTo>
                  <a:lnTo>
                    <a:pt x="29" y="3"/>
                  </a:lnTo>
                  <a:lnTo>
                    <a:pt x="20" y="0"/>
                  </a:lnTo>
                  <a:lnTo>
                    <a:pt x="3" y="42"/>
                  </a:lnTo>
                  <a:lnTo>
                    <a:pt x="0" y="48"/>
                  </a:lnTo>
                  <a:lnTo>
                    <a:pt x="9" y="51"/>
                  </a:lnTo>
                  <a:lnTo>
                    <a:pt x="13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3" name="Freeform 62"/>
          <p:cNvSpPr>
            <a:spLocks noChangeArrowheads="1"/>
          </p:cNvSpPr>
          <p:nvPr/>
        </p:nvSpPr>
        <p:spPr bwMode="auto">
          <a:xfrm>
            <a:off x="13655204" y="5754348"/>
            <a:ext cx="221787" cy="402447"/>
          </a:xfrm>
          <a:custGeom>
            <a:avLst/>
            <a:gdLst>
              <a:gd name="T0" fmla="*/ 0 w 118"/>
              <a:gd name="T1" fmla="*/ 183 h 218"/>
              <a:gd name="T2" fmla="*/ 25 w 118"/>
              <a:gd name="T3" fmla="*/ 217 h 218"/>
              <a:gd name="T4" fmla="*/ 84 w 118"/>
              <a:gd name="T5" fmla="*/ 217 h 218"/>
              <a:gd name="T6" fmla="*/ 117 w 118"/>
              <a:gd name="T7" fmla="*/ 183 h 218"/>
              <a:gd name="T8" fmla="*/ 117 w 118"/>
              <a:gd name="T9" fmla="*/ 0 h 218"/>
              <a:gd name="T10" fmla="*/ 17 w 118"/>
              <a:gd name="T11" fmla="*/ 91 h 218"/>
              <a:gd name="T12" fmla="*/ 0 w 118"/>
              <a:gd name="T13" fmla="*/ 75 h 218"/>
              <a:gd name="T14" fmla="*/ 0 w 118"/>
              <a:gd name="T15" fmla="*/ 183 h 218"/>
              <a:gd name="T16" fmla="*/ 0 w 118"/>
              <a:gd name="T17" fmla="*/ 183 h 218"/>
              <a:gd name="T18" fmla="*/ 0 w 118"/>
              <a:gd name="T19" fmla="*/ 183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8" h="218">
                <a:moveTo>
                  <a:pt x="0" y="183"/>
                </a:moveTo>
                <a:cubicBezTo>
                  <a:pt x="0" y="200"/>
                  <a:pt x="8" y="217"/>
                  <a:pt x="25" y="217"/>
                </a:cubicBezTo>
                <a:cubicBezTo>
                  <a:pt x="84" y="217"/>
                  <a:pt x="84" y="217"/>
                  <a:pt x="84" y="217"/>
                </a:cubicBezTo>
                <a:cubicBezTo>
                  <a:pt x="100" y="217"/>
                  <a:pt x="117" y="200"/>
                  <a:pt x="117" y="183"/>
                </a:cubicBezTo>
                <a:cubicBezTo>
                  <a:pt x="117" y="0"/>
                  <a:pt x="117" y="0"/>
                  <a:pt x="117" y="0"/>
                </a:cubicBezTo>
                <a:cubicBezTo>
                  <a:pt x="17" y="91"/>
                  <a:pt x="17" y="91"/>
                  <a:pt x="17" y="91"/>
                </a:cubicBezTo>
                <a:cubicBezTo>
                  <a:pt x="0" y="75"/>
                  <a:pt x="0" y="75"/>
                  <a:pt x="0" y="75"/>
                </a:cubicBezTo>
                <a:lnTo>
                  <a:pt x="0" y="183"/>
                </a:lnTo>
                <a:close/>
                <a:moveTo>
                  <a:pt x="0" y="183"/>
                </a:moveTo>
                <a:lnTo>
                  <a:pt x="0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xmlns:lc="http://schemas.openxmlformats.org/drawingml/2006/lockedCanvas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 xmlns:lc="http://schemas.openxmlformats.org/drawingml/2006/lockedCanvas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64" name="Freeform 63"/>
          <p:cNvSpPr>
            <a:spLocks noChangeArrowheads="1"/>
          </p:cNvSpPr>
          <p:nvPr/>
        </p:nvSpPr>
        <p:spPr bwMode="auto">
          <a:xfrm>
            <a:off x="14016630" y="5532596"/>
            <a:ext cx="221787" cy="624199"/>
          </a:xfrm>
          <a:custGeom>
            <a:avLst/>
            <a:gdLst>
              <a:gd name="T0" fmla="*/ 0 w 118"/>
              <a:gd name="T1" fmla="*/ 301 h 336"/>
              <a:gd name="T2" fmla="*/ 34 w 118"/>
              <a:gd name="T3" fmla="*/ 335 h 336"/>
              <a:gd name="T4" fmla="*/ 84 w 118"/>
              <a:gd name="T5" fmla="*/ 335 h 336"/>
              <a:gd name="T6" fmla="*/ 117 w 118"/>
              <a:gd name="T7" fmla="*/ 301 h 336"/>
              <a:gd name="T8" fmla="*/ 117 w 118"/>
              <a:gd name="T9" fmla="*/ 76 h 336"/>
              <a:gd name="T10" fmla="*/ 42 w 118"/>
              <a:gd name="T11" fmla="*/ 0 h 336"/>
              <a:gd name="T12" fmla="*/ 0 w 118"/>
              <a:gd name="T13" fmla="*/ 42 h 336"/>
              <a:gd name="T14" fmla="*/ 0 w 118"/>
              <a:gd name="T15" fmla="*/ 301 h 336"/>
              <a:gd name="T16" fmla="*/ 0 w 118"/>
              <a:gd name="T17" fmla="*/ 301 h 336"/>
              <a:gd name="T18" fmla="*/ 0 w 118"/>
              <a:gd name="T19" fmla="*/ 301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8" h="336">
                <a:moveTo>
                  <a:pt x="0" y="301"/>
                </a:moveTo>
                <a:cubicBezTo>
                  <a:pt x="0" y="318"/>
                  <a:pt x="17" y="335"/>
                  <a:pt x="34" y="335"/>
                </a:cubicBezTo>
                <a:cubicBezTo>
                  <a:pt x="84" y="335"/>
                  <a:pt x="84" y="335"/>
                  <a:pt x="84" y="335"/>
                </a:cubicBezTo>
                <a:cubicBezTo>
                  <a:pt x="101" y="335"/>
                  <a:pt x="117" y="318"/>
                  <a:pt x="117" y="301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42" y="0"/>
                  <a:pt x="42" y="0"/>
                  <a:pt x="42" y="0"/>
                </a:cubicBezTo>
                <a:cubicBezTo>
                  <a:pt x="0" y="42"/>
                  <a:pt x="0" y="42"/>
                  <a:pt x="0" y="42"/>
                </a:cubicBezTo>
                <a:lnTo>
                  <a:pt x="0" y="301"/>
                </a:lnTo>
                <a:close/>
                <a:moveTo>
                  <a:pt x="0" y="301"/>
                </a:moveTo>
                <a:lnTo>
                  <a:pt x="0" y="3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xmlns:lc="http://schemas.openxmlformats.org/drawingml/2006/lockedCanvas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 xmlns:lc="http://schemas.openxmlformats.org/drawingml/2006/lockedCanvas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81" name="Freeform 80"/>
          <p:cNvSpPr>
            <a:spLocks noChangeArrowheads="1"/>
          </p:cNvSpPr>
          <p:nvPr/>
        </p:nvSpPr>
        <p:spPr bwMode="auto">
          <a:xfrm>
            <a:off x="14378055" y="5532596"/>
            <a:ext cx="221787" cy="624199"/>
          </a:xfrm>
          <a:custGeom>
            <a:avLst/>
            <a:gdLst>
              <a:gd name="T0" fmla="*/ 92 w 118"/>
              <a:gd name="T1" fmla="*/ 335 h 336"/>
              <a:gd name="T2" fmla="*/ 117 w 118"/>
              <a:gd name="T3" fmla="*/ 301 h 336"/>
              <a:gd name="T4" fmla="*/ 117 w 118"/>
              <a:gd name="T5" fmla="*/ 0 h 336"/>
              <a:gd name="T6" fmla="*/ 0 w 118"/>
              <a:gd name="T7" fmla="*/ 118 h 336"/>
              <a:gd name="T8" fmla="*/ 0 w 118"/>
              <a:gd name="T9" fmla="*/ 301 h 336"/>
              <a:gd name="T10" fmla="*/ 33 w 118"/>
              <a:gd name="T11" fmla="*/ 335 h 336"/>
              <a:gd name="T12" fmla="*/ 92 w 118"/>
              <a:gd name="T13" fmla="*/ 335 h 336"/>
              <a:gd name="T14" fmla="*/ 92 w 118"/>
              <a:gd name="T15" fmla="*/ 335 h 336"/>
              <a:gd name="T16" fmla="*/ 92 w 118"/>
              <a:gd name="T17" fmla="*/ 335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336">
                <a:moveTo>
                  <a:pt x="92" y="335"/>
                </a:moveTo>
                <a:cubicBezTo>
                  <a:pt x="108" y="335"/>
                  <a:pt x="117" y="318"/>
                  <a:pt x="117" y="301"/>
                </a:cubicBezTo>
                <a:cubicBezTo>
                  <a:pt x="117" y="0"/>
                  <a:pt x="117" y="0"/>
                  <a:pt x="117" y="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301"/>
                  <a:pt x="0" y="301"/>
                  <a:pt x="0" y="301"/>
                </a:cubicBezTo>
                <a:cubicBezTo>
                  <a:pt x="0" y="318"/>
                  <a:pt x="16" y="335"/>
                  <a:pt x="33" y="335"/>
                </a:cubicBezTo>
                <a:lnTo>
                  <a:pt x="92" y="335"/>
                </a:lnTo>
                <a:close/>
                <a:moveTo>
                  <a:pt x="92" y="335"/>
                </a:moveTo>
                <a:lnTo>
                  <a:pt x="92" y="3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xmlns:lc="http://schemas.openxmlformats.org/drawingml/2006/lockedCanvas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 xmlns:lc="http://schemas.openxmlformats.org/drawingml/2006/lockedCanvas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85" name="Freeform 84"/>
          <p:cNvSpPr>
            <a:spLocks noChangeArrowheads="1"/>
          </p:cNvSpPr>
          <p:nvPr/>
        </p:nvSpPr>
        <p:spPr bwMode="auto">
          <a:xfrm>
            <a:off x="14731269" y="5319054"/>
            <a:ext cx="238210" cy="845951"/>
          </a:xfrm>
          <a:custGeom>
            <a:avLst/>
            <a:gdLst>
              <a:gd name="T0" fmla="*/ 0 w 126"/>
              <a:gd name="T1" fmla="*/ 41 h 452"/>
              <a:gd name="T2" fmla="*/ 0 w 126"/>
              <a:gd name="T3" fmla="*/ 417 h 452"/>
              <a:gd name="T4" fmla="*/ 33 w 126"/>
              <a:gd name="T5" fmla="*/ 451 h 452"/>
              <a:gd name="T6" fmla="*/ 92 w 126"/>
              <a:gd name="T7" fmla="*/ 451 h 452"/>
              <a:gd name="T8" fmla="*/ 125 w 126"/>
              <a:gd name="T9" fmla="*/ 417 h 452"/>
              <a:gd name="T10" fmla="*/ 125 w 126"/>
              <a:gd name="T11" fmla="*/ 66 h 452"/>
              <a:gd name="T12" fmla="*/ 50 w 126"/>
              <a:gd name="T13" fmla="*/ 0 h 452"/>
              <a:gd name="T14" fmla="*/ 0 w 126"/>
              <a:gd name="T15" fmla="*/ 41 h 452"/>
              <a:gd name="T16" fmla="*/ 0 w 126"/>
              <a:gd name="T17" fmla="*/ 41 h 452"/>
              <a:gd name="T18" fmla="*/ 0 w 126"/>
              <a:gd name="T19" fmla="*/ 4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6" h="452">
                <a:moveTo>
                  <a:pt x="0" y="41"/>
                </a:moveTo>
                <a:cubicBezTo>
                  <a:pt x="0" y="417"/>
                  <a:pt x="0" y="417"/>
                  <a:pt x="0" y="417"/>
                </a:cubicBezTo>
                <a:cubicBezTo>
                  <a:pt x="0" y="434"/>
                  <a:pt x="17" y="451"/>
                  <a:pt x="33" y="451"/>
                </a:cubicBezTo>
                <a:cubicBezTo>
                  <a:pt x="92" y="451"/>
                  <a:pt x="92" y="451"/>
                  <a:pt x="92" y="451"/>
                </a:cubicBezTo>
                <a:cubicBezTo>
                  <a:pt x="109" y="451"/>
                  <a:pt x="125" y="434"/>
                  <a:pt x="125" y="417"/>
                </a:cubicBezTo>
                <a:cubicBezTo>
                  <a:pt x="125" y="66"/>
                  <a:pt x="125" y="66"/>
                  <a:pt x="125" y="66"/>
                </a:cubicBezTo>
                <a:cubicBezTo>
                  <a:pt x="50" y="0"/>
                  <a:pt x="50" y="0"/>
                  <a:pt x="50" y="0"/>
                </a:cubicBezTo>
                <a:lnTo>
                  <a:pt x="0" y="41"/>
                </a:lnTo>
                <a:close/>
                <a:moveTo>
                  <a:pt x="0" y="41"/>
                </a:moveTo>
                <a:lnTo>
                  <a:pt x="0" y="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xmlns:lc="http://schemas.openxmlformats.org/drawingml/2006/lockedCanvas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 xmlns:lc="http://schemas.openxmlformats.org/drawingml/2006/lockedCanvas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86" name="Freeform 85"/>
          <p:cNvSpPr>
            <a:spLocks noChangeArrowheads="1"/>
          </p:cNvSpPr>
          <p:nvPr/>
        </p:nvSpPr>
        <p:spPr bwMode="auto">
          <a:xfrm>
            <a:off x="13597707" y="4941249"/>
            <a:ext cx="1355344" cy="845951"/>
          </a:xfrm>
          <a:custGeom>
            <a:avLst/>
            <a:gdLst>
              <a:gd name="T0" fmla="*/ 234 w 728"/>
              <a:gd name="T1" fmla="*/ 284 h 452"/>
              <a:gd name="T2" fmla="*/ 292 w 728"/>
              <a:gd name="T3" fmla="*/ 284 h 452"/>
              <a:gd name="T4" fmla="*/ 359 w 728"/>
              <a:gd name="T5" fmla="*/ 351 h 452"/>
              <a:gd name="T6" fmla="*/ 401 w 728"/>
              <a:gd name="T7" fmla="*/ 368 h 452"/>
              <a:gd name="T8" fmla="*/ 434 w 728"/>
              <a:gd name="T9" fmla="*/ 351 h 452"/>
              <a:gd name="T10" fmla="*/ 660 w 728"/>
              <a:gd name="T11" fmla="*/ 134 h 452"/>
              <a:gd name="T12" fmla="*/ 694 w 728"/>
              <a:gd name="T13" fmla="*/ 167 h 452"/>
              <a:gd name="T14" fmla="*/ 710 w 728"/>
              <a:gd name="T15" fmla="*/ 175 h 452"/>
              <a:gd name="T16" fmla="*/ 727 w 728"/>
              <a:gd name="T17" fmla="*/ 159 h 452"/>
              <a:gd name="T18" fmla="*/ 727 w 728"/>
              <a:gd name="T19" fmla="*/ 33 h 452"/>
              <a:gd name="T20" fmla="*/ 719 w 728"/>
              <a:gd name="T21" fmla="*/ 8 h 452"/>
              <a:gd name="T22" fmla="*/ 694 w 728"/>
              <a:gd name="T23" fmla="*/ 0 h 452"/>
              <a:gd name="T24" fmla="*/ 568 w 728"/>
              <a:gd name="T25" fmla="*/ 0 h 452"/>
              <a:gd name="T26" fmla="*/ 551 w 728"/>
              <a:gd name="T27" fmla="*/ 8 h 452"/>
              <a:gd name="T28" fmla="*/ 551 w 728"/>
              <a:gd name="T29" fmla="*/ 33 h 452"/>
              <a:gd name="T30" fmla="*/ 585 w 728"/>
              <a:gd name="T31" fmla="*/ 58 h 452"/>
              <a:gd name="T32" fmla="*/ 426 w 728"/>
              <a:gd name="T33" fmla="*/ 217 h 452"/>
              <a:gd name="T34" fmla="*/ 401 w 728"/>
              <a:gd name="T35" fmla="*/ 225 h 452"/>
              <a:gd name="T36" fmla="*/ 368 w 728"/>
              <a:gd name="T37" fmla="*/ 217 h 452"/>
              <a:gd name="T38" fmla="*/ 292 w 728"/>
              <a:gd name="T39" fmla="*/ 142 h 452"/>
              <a:gd name="T40" fmla="*/ 234 w 728"/>
              <a:gd name="T41" fmla="*/ 142 h 452"/>
              <a:gd name="T42" fmla="*/ 8 w 728"/>
              <a:gd name="T43" fmla="*/ 359 h 452"/>
              <a:gd name="T44" fmla="*/ 0 w 728"/>
              <a:gd name="T45" fmla="*/ 393 h 452"/>
              <a:gd name="T46" fmla="*/ 8 w 728"/>
              <a:gd name="T47" fmla="*/ 426 h 452"/>
              <a:gd name="T48" fmla="*/ 25 w 728"/>
              <a:gd name="T49" fmla="*/ 435 h 452"/>
              <a:gd name="T50" fmla="*/ 83 w 728"/>
              <a:gd name="T51" fmla="*/ 435 h 452"/>
              <a:gd name="T52" fmla="*/ 234 w 728"/>
              <a:gd name="T53" fmla="*/ 284 h 452"/>
              <a:gd name="T54" fmla="*/ 234 w 728"/>
              <a:gd name="T55" fmla="*/ 284 h 452"/>
              <a:gd name="T56" fmla="*/ 234 w 728"/>
              <a:gd name="T57" fmla="*/ 284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28" h="452">
                <a:moveTo>
                  <a:pt x="234" y="284"/>
                </a:moveTo>
                <a:cubicBezTo>
                  <a:pt x="250" y="267"/>
                  <a:pt x="276" y="267"/>
                  <a:pt x="292" y="284"/>
                </a:cubicBezTo>
                <a:cubicBezTo>
                  <a:pt x="359" y="351"/>
                  <a:pt x="359" y="351"/>
                  <a:pt x="359" y="351"/>
                </a:cubicBezTo>
                <a:cubicBezTo>
                  <a:pt x="376" y="368"/>
                  <a:pt x="384" y="368"/>
                  <a:pt x="401" y="368"/>
                </a:cubicBezTo>
                <a:cubicBezTo>
                  <a:pt x="418" y="368"/>
                  <a:pt x="426" y="368"/>
                  <a:pt x="434" y="351"/>
                </a:cubicBezTo>
                <a:cubicBezTo>
                  <a:pt x="660" y="134"/>
                  <a:pt x="660" y="134"/>
                  <a:pt x="660" y="134"/>
                </a:cubicBezTo>
                <a:cubicBezTo>
                  <a:pt x="694" y="167"/>
                  <a:pt x="694" y="167"/>
                  <a:pt x="694" y="167"/>
                </a:cubicBezTo>
                <a:cubicBezTo>
                  <a:pt x="702" y="175"/>
                  <a:pt x="710" y="175"/>
                  <a:pt x="710" y="175"/>
                </a:cubicBezTo>
                <a:cubicBezTo>
                  <a:pt x="719" y="175"/>
                  <a:pt x="727" y="167"/>
                  <a:pt x="727" y="159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7" y="25"/>
                  <a:pt x="727" y="16"/>
                  <a:pt x="719" y="8"/>
                </a:cubicBezTo>
                <a:cubicBezTo>
                  <a:pt x="710" y="0"/>
                  <a:pt x="702" y="0"/>
                  <a:pt x="694" y="0"/>
                </a:cubicBezTo>
                <a:cubicBezTo>
                  <a:pt x="568" y="0"/>
                  <a:pt x="568" y="0"/>
                  <a:pt x="568" y="0"/>
                </a:cubicBezTo>
                <a:cubicBezTo>
                  <a:pt x="560" y="0"/>
                  <a:pt x="551" y="0"/>
                  <a:pt x="551" y="8"/>
                </a:cubicBezTo>
                <a:cubicBezTo>
                  <a:pt x="543" y="16"/>
                  <a:pt x="551" y="25"/>
                  <a:pt x="551" y="33"/>
                </a:cubicBezTo>
                <a:cubicBezTo>
                  <a:pt x="585" y="58"/>
                  <a:pt x="585" y="58"/>
                  <a:pt x="585" y="58"/>
                </a:cubicBezTo>
                <a:cubicBezTo>
                  <a:pt x="426" y="217"/>
                  <a:pt x="426" y="217"/>
                  <a:pt x="426" y="217"/>
                </a:cubicBezTo>
                <a:cubicBezTo>
                  <a:pt x="426" y="225"/>
                  <a:pt x="409" y="225"/>
                  <a:pt x="401" y="225"/>
                </a:cubicBezTo>
                <a:cubicBezTo>
                  <a:pt x="393" y="225"/>
                  <a:pt x="376" y="225"/>
                  <a:pt x="368" y="217"/>
                </a:cubicBezTo>
                <a:cubicBezTo>
                  <a:pt x="292" y="142"/>
                  <a:pt x="292" y="142"/>
                  <a:pt x="292" y="142"/>
                </a:cubicBezTo>
                <a:cubicBezTo>
                  <a:pt x="276" y="125"/>
                  <a:pt x="250" y="125"/>
                  <a:pt x="234" y="142"/>
                </a:cubicBezTo>
                <a:cubicBezTo>
                  <a:pt x="8" y="359"/>
                  <a:pt x="8" y="359"/>
                  <a:pt x="8" y="359"/>
                </a:cubicBezTo>
                <a:cubicBezTo>
                  <a:pt x="0" y="368"/>
                  <a:pt x="0" y="384"/>
                  <a:pt x="0" y="393"/>
                </a:cubicBezTo>
                <a:cubicBezTo>
                  <a:pt x="0" y="410"/>
                  <a:pt x="0" y="418"/>
                  <a:pt x="8" y="426"/>
                </a:cubicBezTo>
                <a:cubicBezTo>
                  <a:pt x="25" y="435"/>
                  <a:pt x="25" y="435"/>
                  <a:pt x="25" y="435"/>
                </a:cubicBezTo>
                <a:cubicBezTo>
                  <a:pt x="41" y="451"/>
                  <a:pt x="67" y="451"/>
                  <a:pt x="83" y="435"/>
                </a:cubicBezTo>
                <a:lnTo>
                  <a:pt x="234" y="284"/>
                </a:lnTo>
                <a:close/>
                <a:moveTo>
                  <a:pt x="234" y="284"/>
                </a:moveTo>
                <a:lnTo>
                  <a:pt x="234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xmlns:lc="http://schemas.openxmlformats.org/drawingml/2006/lockedCanvas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 xmlns:lc="http://schemas.openxmlformats.org/drawingml/2006/lockedCanvas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87" name="Freeform 86"/>
          <p:cNvSpPr>
            <a:spLocks noChangeArrowheads="1"/>
          </p:cNvSpPr>
          <p:nvPr/>
        </p:nvSpPr>
        <p:spPr bwMode="auto">
          <a:xfrm>
            <a:off x="13561849" y="4650941"/>
            <a:ext cx="1733198" cy="1716550"/>
          </a:xfrm>
          <a:custGeom>
            <a:avLst/>
            <a:gdLst>
              <a:gd name="T0" fmla="*/ 887 w 929"/>
              <a:gd name="T1" fmla="*/ 0 h 921"/>
              <a:gd name="T2" fmla="*/ 836 w 929"/>
              <a:gd name="T3" fmla="*/ 50 h 921"/>
              <a:gd name="T4" fmla="*/ 836 w 929"/>
              <a:gd name="T5" fmla="*/ 837 h 921"/>
              <a:gd name="T6" fmla="*/ 51 w 929"/>
              <a:gd name="T7" fmla="*/ 837 h 921"/>
              <a:gd name="T8" fmla="*/ 0 w 929"/>
              <a:gd name="T9" fmla="*/ 878 h 921"/>
              <a:gd name="T10" fmla="*/ 51 w 929"/>
              <a:gd name="T11" fmla="*/ 920 h 921"/>
              <a:gd name="T12" fmla="*/ 887 w 929"/>
              <a:gd name="T13" fmla="*/ 920 h 921"/>
              <a:gd name="T14" fmla="*/ 928 w 929"/>
              <a:gd name="T15" fmla="*/ 878 h 921"/>
              <a:gd name="T16" fmla="*/ 928 w 929"/>
              <a:gd name="T17" fmla="*/ 50 h 921"/>
              <a:gd name="T18" fmla="*/ 887 w 929"/>
              <a:gd name="T19" fmla="*/ 0 h 921"/>
              <a:gd name="T20" fmla="*/ 887 w 929"/>
              <a:gd name="T21" fmla="*/ 0 h 921"/>
              <a:gd name="T22" fmla="*/ 887 w 929"/>
              <a:gd name="T23" fmla="*/ 0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29" h="921">
                <a:moveTo>
                  <a:pt x="887" y="0"/>
                </a:moveTo>
                <a:cubicBezTo>
                  <a:pt x="862" y="0"/>
                  <a:pt x="836" y="26"/>
                  <a:pt x="836" y="50"/>
                </a:cubicBezTo>
                <a:cubicBezTo>
                  <a:pt x="836" y="837"/>
                  <a:pt x="836" y="837"/>
                  <a:pt x="836" y="837"/>
                </a:cubicBezTo>
                <a:cubicBezTo>
                  <a:pt x="51" y="837"/>
                  <a:pt x="51" y="837"/>
                  <a:pt x="51" y="837"/>
                </a:cubicBezTo>
                <a:cubicBezTo>
                  <a:pt x="26" y="837"/>
                  <a:pt x="0" y="853"/>
                  <a:pt x="0" y="878"/>
                </a:cubicBezTo>
                <a:cubicBezTo>
                  <a:pt x="0" y="903"/>
                  <a:pt x="26" y="920"/>
                  <a:pt x="51" y="920"/>
                </a:cubicBezTo>
                <a:cubicBezTo>
                  <a:pt x="887" y="920"/>
                  <a:pt x="887" y="920"/>
                  <a:pt x="887" y="920"/>
                </a:cubicBezTo>
                <a:cubicBezTo>
                  <a:pt x="912" y="920"/>
                  <a:pt x="928" y="903"/>
                  <a:pt x="928" y="878"/>
                </a:cubicBezTo>
                <a:cubicBezTo>
                  <a:pt x="928" y="50"/>
                  <a:pt x="928" y="50"/>
                  <a:pt x="928" y="50"/>
                </a:cubicBezTo>
                <a:cubicBezTo>
                  <a:pt x="928" y="26"/>
                  <a:pt x="903" y="0"/>
                  <a:pt x="887" y="0"/>
                </a:cubicBezTo>
                <a:close/>
                <a:moveTo>
                  <a:pt x="887" y="0"/>
                </a:moveTo>
                <a:lnTo>
                  <a:pt x="8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xmlns:lc="http://schemas.openxmlformats.org/drawingml/2006/lockedCanvas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 xmlns:lc="http://schemas.openxmlformats.org/drawingml/2006/lockedCanvas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88" name="AutoShape 54"/>
          <p:cNvSpPr>
            <a:spLocks/>
          </p:cNvSpPr>
          <p:nvPr/>
        </p:nvSpPr>
        <p:spPr bwMode="auto">
          <a:xfrm rot="10800000">
            <a:off x="6906463" y="4730076"/>
            <a:ext cx="898560" cy="8066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27" y="0"/>
                  <a:pt x="20942" y="234"/>
                  <a:pt x="21203" y="709"/>
                </a:cubicBezTo>
                <a:cubicBezTo>
                  <a:pt x="21467" y="1198"/>
                  <a:pt x="21599" y="1764"/>
                  <a:pt x="21599" y="2428"/>
                </a:cubicBezTo>
                <a:cubicBezTo>
                  <a:pt x="21599" y="3119"/>
                  <a:pt x="21464" y="3698"/>
                  <a:pt x="21196" y="4180"/>
                </a:cubicBezTo>
                <a:lnTo>
                  <a:pt x="11774" y="20883"/>
                </a:lnTo>
                <a:cubicBezTo>
                  <a:pt x="11506" y="21359"/>
                  <a:pt x="11179" y="21599"/>
                  <a:pt x="10790" y="21599"/>
                </a:cubicBezTo>
                <a:cubicBezTo>
                  <a:pt x="10379" y="21599"/>
                  <a:pt x="10071" y="21359"/>
                  <a:pt x="9858" y="20883"/>
                </a:cubicBezTo>
                <a:lnTo>
                  <a:pt x="403" y="4180"/>
                </a:lnTo>
                <a:cubicBezTo>
                  <a:pt x="135" y="3698"/>
                  <a:pt x="0" y="3119"/>
                  <a:pt x="0" y="2428"/>
                </a:cubicBezTo>
                <a:cubicBezTo>
                  <a:pt x="0" y="1784"/>
                  <a:pt x="132" y="1224"/>
                  <a:pt x="392" y="729"/>
                </a:cubicBezTo>
                <a:cubicBezTo>
                  <a:pt x="657" y="240"/>
                  <a:pt x="969" y="0"/>
                  <a:pt x="1336" y="0"/>
                </a:cubicBezTo>
                <a:lnTo>
                  <a:pt x="202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defRPr/>
            </a:pPr>
            <a:endParaRPr lang="es-ES" sz="22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9" name="Freeform 88"/>
          <p:cNvSpPr>
            <a:spLocks noEditPoints="1"/>
          </p:cNvSpPr>
          <p:nvPr/>
        </p:nvSpPr>
        <p:spPr bwMode="auto">
          <a:xfrm>
            <a:off x="10249419" y="7701858"/>
            <a:ext cx="1057708" cy="977472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0" name="Freeform 89"/>
          <p:cNvSpPr>
            <a:spLocks noEditPoints="1"/>
          </p:cNvSpPr>
          <p:nvPr/>
        </p:nvSpPr>
        <p:spPr bwMode="auto">
          <a:xfrm>
            <a:off x="3753542" y="7701858"/>
            <a:ext cx="1034498" cy="802404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2" name="Freeform 91"/>
          <p:cNvSpPr>
            <a:spLocks noEditPoints="1"/>
          </p:cNvSpPr>
          <p:nvPr/>
        </p:nvSpPr>
        <p:spPr bwMode="auto">
          <a:xfrm>
            <a:off x="21463805" y="5009398"/>
            <a:ext cx="992603" cy="739317"/>
          </a:xfrm>
          <a:custGeom>
            <a:avLst/>
            <a:gdLst/>
            <a:ahLst/>
            <a:cxnLst>
              <a:cxn ang="0">
                <a:pos x="55" y="23"/>
              </a:cxn>
              <a:cxn ang="0">
                <a:pos x="25" y="23"/>
              </a:cxn>
              <a:cxn ang="0">
                <a:pos x="12" y="29"/>
              </a:cxn>
              <a:cxn ang="0">
                <a:pos x="0" y="43"/>
              </a:cxn>
              <a:cxn ang="0">
                <a:pos x="0" y="43"/>
              </a:cxn>
              <a:cxn ang="0">
                <a:pos x="0" y="42"/>
              </a:cxn>
              <a:cxn ang="0">
                <a:pos x="0" y="8"/>
              </a:cxn>
              <a:cxn ang="0">
                <a:pos x="8" y="0"/>
              </a:cxn>
              <a:cxn ang="0">
                <a:pos x="19" y="0"/>
              </a:cxn>
              <a:cxn ang="0">
                <a:pos x="27" y="8"/>
              </a:cxn>
              <a:cxn ang="0">
                <a:pos x="27" y="9"/>
              </a:cxn>
              <a:cxn ang="0">
                <a:pos x="47" y="9"/>
              </a:cxn>
              <a:cxn ang="0">
                <a:pos x="55" y="17"/>
              </a:cxn>
              <a:cxn ang="0">
                <a:pos x="55" y="23"/>
              </a:cxn>
              <a:cxn ang="0">
                <a:pos x="66" y="32"/>
              </a:cxn>
              <a:cxn ang="0">
                <a:pos x="54" y="46"/>
              </a:cxn>
              <a:cxn ang="0">
                <a:pos x="44" y="50"/>
              </a:cxn>
              <a:cxn ang="0">
                <a:pos x="5" y="50"/>
              </a:cxn>
              <a:cxn ang="0">
                <a:pos x="2" y="48"/>
              </a:cxn>
              <a:cxn ang="0">
                <a:pos x="3" y="46"/>
              </a:cxn>
              <a:cxn ang="0">
                <a:pos x="15" y="32"/>
              </a:cxn>
              <a:cxn ang="0">
                <a:pos x="25" y="28"/>
              </a:cxn>
              <a:cxn ang="0">
                <a:pos x="64" y="28"/>
              </a:cxn>
              <a:cxn ang="0">
                <a:pos x="67" y="30"/>
              </a:cxn>
              <a:cxn ang="0">
                <a:pos x="66" y="32"/>
              </a:cxn>
            </a:cxnLst>
            <a:rect l="0" t="0" r="r" b="b"/>
            <a:pathLst>
              <a:path w="67" h="50">
                <a:moveTo>
                  <a:pt x="55" y="23"/>
                </a:moveTo>
                <a:cubicBezTo>
                  <a:pt x="25" y="23"/>
                  <a:pt x="25" y="23"/>
                  <a:pt x="25" y="23"/>
                </a:cubicBezTo>
                <a:cubicBezTo>
                  <a:pt x="20" y="23"/>
                  <a:pt x="15" y="26"/>
                  <a:pt x="12" y="29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2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3" y="0"/>
                  <a:pt x="8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4" y="0"/>
                  <a:pt x="27" y="4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51" y="9"/>
                  <a:pt x="55" y="13"/>
                  <a:pt x="55" y="17"/>
                </a:cubicBezTo>
                <a:lnTo>
                  <a:pt x="55" y="23"/>
                </a:lnTo>
                <a:close/>
                <a:moveTo>
                  <a:pt x="66" y="32"/>
                </a:moveTo>
                <a:cubicBezTo>
                  <a:pt x="54" y="46"/>
                  <a:pt x="54" y="46"/>
                  <a:pt x="54" y="46"/>
                </a:cubicBezTo>
                <a:cubicBezTo>
                  <a:pt x="52" y="48"/>
                  <a:pt x="47" y="50"/>
                  <a:pt x="44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4" y="50"/>
                  <a:pt x="2" y="50"/>
                  <a:pt x="2" y="48"/>
                </a:cubicBezTo>
                <a:cubicBezTo>
                  <a:pt x="2" y="48"/>
                  <a:pt x="3" y="47"/>
                  <a:pt x="3" y="46"/>
                </a:cubicBezTo>
                <a:cubicBezTo>
                  <a:pt x="15" y="32"/>
                  <a:pt x="15" y="32"/>
                  <a:pt x="15" y="32"/>
                </a:cubicBezTo>
                <a:cubicBezTo>
                  <a:pt x="18" y="29"/>
                  <a:pt x="22" y="28"/>
                  <a:pt x="25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65" y="28"/>
                  <a:pt x="67" y="28"/>
                  <a:pt x="67" y="30"/>
                </a:cubicBezTo>
                <a:cubicBezTo>
                  <a:pt x="67" y="30"/>
                  <a:pt x="66" y="31"/>
                  <a:pt x="66" y="3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4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Final Calculation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4621" y="2143301"/>
            <a:ext cx="20220117" cy="92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CALCULATE HOW MANY MONTHS YOU NEED TO SAVE TO HAVE 6 MONTHS </a:t>
            </a:r>
          </a:p>
          <a:p>
            <a:pPr algn="ctr"/>
            <a:endParaRPr lang="en-US" sz="5400" dirty="0"/>
          </a:p>
          <a:p>
            <a:pPr algn="ctr"/>
            <a:r>
              <a:rPr lang="en-US" sz="5400" dirty="0" smtClean="0"/>
              <a:t>Tell me your FINAL result !</a:t>
            </a:r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013" y="6216422"/>
            <a:ext cx="11879252" cy="642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0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2445" y="6209074"/>
            <a:ext cx="6627983" cy="44502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Final feedback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365" y="2961217"/>
            <a:ext cx="11375882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sz="5400" b="1" dirty="0" smtClean="0"/>
              <a:t>WHAT DID YOU LEARN ?</a:t>
            </a:r>
          </a:p>
          <a:p>
            <a:pPr algn="ctr"/>
            <a:endParaRPr lang="en-US" sz="5400" b="1" dirty="0"/>
          </a:p>
          <a:p>
            <a:pPr algn="ctr"/>
            <a:r>
              <a:rPr lang="en-US" sz="5400" b="1" dirty="0" smtClean="0"/>
              <a:t>TELL ME YOUR KEY LEARNINGS OF TODAY</a:t>
            </a:r>
            <a:endParaRPr lang="en-US" b="1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80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Time for rewards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357" y="6205265"/>
            <a:ext cx="10109836" cy="50549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334" y="1245622"/>
            <a:ext cx="11375882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b="1" dirty="0" smtClean="0"/>
              <a:t>GREAT JOB TODAY</a:t>
            </a:r>
          </a:p>
          <a:p>
            <a:pPr marL="742950" indent="-742950" algn="ctr">
              <a:buAutoNum type="arabicPeriod"/>
            </a:pPr>
            <a:endParaRPr lang="en-US" b="1" dirty="0"/>
          </a:p>
          <a:p>
            <a:pPr algn="ctr"/>
            <a:r>
              <a:rPr lang="en-US" b="1" dirty="0" smtClean="0"/>
              <a:t>CONGRATULATIONS….TIME FOR A REWARD</a:t>
            </a:r>
            <a:endParaRPr lang="en-US" b="1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8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7" b="7167"/>
          <a:stretch>
            <a:fillRect/>
          </a:stretch>
        </p:blipFill>
        <p:spPr>
          <a:xfrm>
            <a:off x="0" y="0"/>
            <a:ext cx="24387175" cy="13716000"/>
          </a:xfrm>
        </p:spPr>
      </p:pic>
      <p:sp>
        <p:nvSpPr>
          <p:cNvPr id="10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543999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KEEP ON LEARNING EVERY DAY…</a:t>
            </a:r>
          </a:p>
        </p:txBody>
      </p:sp>
    </p:spTree>
    <p:extLst>
      <p:ext uri="{BB962C8B-B14F-4D97-AF65-F5344CB8AC3E}">
        <p14:creationId xmlns:p14="http://schemas.microsoft.com/office/powerpoint/2010/main" val="240177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29">
      <a:dk1>
        <a:srgbClr val="737572"/>
      </a:dk1>
      <a:lt1>
        <a:sysClr val="window" lastClr="FFFFFF"/>
      </a:lt1>
      <a:dk2>
        <a:srgbClr val="DDB236"/>
      </a:dk2>
      <a:lt2>
        <a:srgbClr val="FFFFFF"/>
      </a:lt2>
      <a:accent1>
        <a:srgbClr val="DDB236"/>
      </a:accent1>
      <a:accent2>
        <a:srgbClr val="253C6E"/>
      </a:accent2>
      <a:accent3>
        <a:srgbClr val="1D75BC"/>
      </a:accent3>
      <a:accent4>
        <a:srgbClr val="737572"/>
      </a:accent4>
      <a:accent5>
        <a:srgbClr val="92D050"/>
      </a:accent5>
      <a:accent6>
        <a:srgbClr val="96A0D2"/>
      </a:accent6>
      <a:hlink>
        <a:srgbClr val="216BA9"/>
      </a:hlink>
      <a:folHlink>
        <a:srgbClr val="3B73D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8473</TotalTime>
  <Words>744</Words>
  <Application>Microsoft Office PowerPoint</Application>
  <PresentationFormat>Custom</PresentationFormat>
  <Paragraphs>145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ＭＳ Ｐゴシック</vt:lpstr>
      <vt:lpstr>Arial</vt:lpstr>
      <vt:lpstr>Bebas Neue</vt:lpstr>
      <vt:lpstr>Calibri</vt:lpstr>
      <vt:lpstr>Gill Sans</vt:lpstr>
      <vt:lpstr>Lato Light</vt:lpstr>
      <vt:lpstr>Open Sans</vt:lpstr>
      <vt:lpstr>Open Sans Light</vt:lpstr>
      <vt:lpstr>Wingdings</vt:lpstr>
      <vt:lpstr>Office Theme</vt:lpstr>
      <vt:lpstr>Специальное оформление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Louis Twelve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DividendCake</dc:creator>
  <cp:lastModifiedBy>Patrick Verlee</cp:lastModifiedBy>
  <cp:revision>362</cp:revision>
  <cp:lastPrinted>2016-10-18T09:36:33Z</cp:lastPrinted>
  <dcterms:created xsi:type="dcterms:W3CDTF">2015-04-02T00:30:29Z</dcterms:created>
  <dcterms:modified xsi:type="dcterms:W3CDTF">2017-04-16T16:31:16Z</dcterms:modified>
</cp:coreProperties>
</file>