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3" r:id="rId2"/>
  </p:sldMasterIdLst>
  <p:notesMasterIdLst>
    <p:notesMasterId r:id="rId18"/>
  </p:notesMasterIdLst>
  <p:handoutMasterIdLst>
    <p:handoutMasterId r:id="rId19"/>
  </p:handoutMasterIdLst>
  <p:sldIdLst>
    <p:sldId id="359" r:id="rId3"/>
    <p:sldId id="399" r:id="rId4"/>
    <p:sldId id="400" r:id="rId5"/>
    <p:sldId id="394" r:id="rId6"/>
    <p:sldId id="395" r:id="rId7"/>
    <p:sldId id="396" r:id="rId8"/>
    <p:sldId id="397" r:id="rId9"/>
    <p:sldId id="398" r:id="rId10"/>
    <p:sldId id="401" r:id="rId11"/>
    <p:sldId id="405" r:id="rId12"/>
    <p:sldId id="406" r:id="rId13"/>
    <p:sldId id="403" r:id="rId14"/>
    <p:sldId id="402" r:id="rId15"/>
    <p:sldId id="404" r:id="rId16"/>
    <p:sldId id="393" r:id="rId17"/>
  </p:sldIdLst>
  <p:sldSz cx="24387175" cy="13716000"/>
  <p:notesSz cx="7099300" cy="10234613"/>
  <p:defaultTextStyle>
    <a:defPPr>
      <a:defRPr lang="en-US"/>
    </a:defPPr>
    <a:lvl1pPr marL="0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66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orient="horz" pos="479">
          <p15:clr>
            <a:srgbClr val="A4A3A4"/>
          </p15:clr>
        </p15:guide>
        <p15:guide id="4" pos="7681">
          <p15:clr>
            <a:srgbClr val="A4A3A4"/>
          </p15:clr>
        </p15:guide>
        <p15:guide id="5" pos="1085">
          <p15:clr>
            <a:srgbClr val="A4A3A4"/>
          </p15:clr>
        </p15:guide>
        <p15:guide id="6" pos="142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B236"/>
    <a:srgbClr val="F7CB10"/>
    <a:srgbClr val="045CBC"/>
    <a:srgbClr val="A36A1D"/>
    <a:srgbClr val="305C9C"/>
    <a:srgbClr val="244676"/>
    <a:srgbClr val="009AD4"/>
    <a:srgbClr val="9EAC81"/>
    <a:srgbClr val="708BA9"/>
    <a:srgbClr val="D59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4" autoAdjust="0"/>
    <p:restoredTop sz="90580" autoAdjust="0"/>
  </p:normalViewPr>
  <p:slideViewPr>
    <p:cSldViewPr snapToGrid="0" snapToObjects="1" showGuides="1">
      <p:cViewPr varScale="1">
        <p:scale>
          <a:sx n="37" d="100"/>
          <a:sy n="37" d="100"/>
        </p:scale>
        <p:origin x="582" y="72"/>
      </p:cViewPr>
      <p:guideLst>
        <p:guide orient="horz" pos="7766"/>
        <p:guide orient="horz" pos="4320"/>
        <p:guide orient="horz" pos="479"/>
        <p:guide pos="7681"/>
        <p:guide pos="1085"/>
        <p:guide pos="142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08"/>
    </p:cViewPr>
  </p:sorterViewPr>
  <p:notesViewPr>
    <p:cSldViewPr snapToGrid="0" snapToObjects="1">
      <p:cViewPr varScale="1">
        <p:scale>
          <a:sx n="88" d="100"/>
          <a:sy n="88" d="100"/>
        </p:scale>
        <p:origin x="-3858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912C047-BE12-EC46-B9BA-2707E4FC193E}" type="datetimeFigureOut">
              <a:rPr lang="en-US" smtClean="0"/>
              <a:pPr/>
              <a:t>4/16/2017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DE75CD9-A899-4B4C-B58D-2FB87FF1F7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93E678E-1831-8F48-A62D-BC5A98DE3A4C}" type="datetimeFigureOut">
              <a:rPr lang="en-US" smtClean="0"/>
              <a:pPr/>
              <a:t>4/16/2017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ED8A9B0-80EF-A34D-B345-E2DEC5501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6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5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1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31780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200">
                <a:solidFill>
                  <a:schemeClr val="tx1"/>
                </a:solidFill>
                <a:latin typeface="Roboto Condensed" charset="0"/>
                <a:ea typeface="ＭＳ Ｐゴシック" charset="0"/>
                <a:cs typeface="FontAwesome" charset="0"/>
              </a:defRPr>
            </a:lvl1pPr>
            <a:lvl2pPr marL="804763" indent="-309524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2pPr>
            <a:lvl3pPr marL="1238098" indent="-247620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3pPr>
            <a:lvl4pPr marL="1733337" indent="-247620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4pPr>
            <a:lvl5pPr marL="2228576" indent="-247620"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5pPr>
            <a:lvl6pPr marL="2723815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6pPr>
            <a:lvl7pPr marL="3219054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7pPr>
            <a:lvl8pPr marL="3714293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8pPr>
            <a:lvl9pPr marL="4209532" indent="-247620" defTabSz="1116008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Roboto Condensed" charset="0"/>
                <a:ea typeface="FontAwesome" charset="0"/>
                <a:cs typeface="FontAwesome" charset="0"/>
              </a:defRPr>
            </a:lvl9pPr>
          </a:lstStyle>
          <a:p>
            <a:pPr defTabSz="1116008"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latin typeface="Calibri" charset="0"/>
                <a:cs typeface="Arial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89733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7175" cy="13716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3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181013" y="2790825"/>
            <a:ext cx="9483725" cy="948531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5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1722438" y="3417253"/>
            <a:ext cx="6332712" cy="6331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588" cy="138705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943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4806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943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123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4806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9669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123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4806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6442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6442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300016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9130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9130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1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44788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126826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487322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33220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66100" y="0"/>
            <a:ext cx="8054975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66100" y="6976872"/>
            <a:ext cx="8054975" cy="67391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22438" y="3190890"/>
            <a:ext cx="9485004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5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24387175" cy="1371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03438"/>
            <a:ext cx="24387175" cy="725963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52" name="Группа 51"/>
          <p:cNvGrpSpPr/>
          <p:nvPr userDrawn="1"/>
        </p:nvGrpSpPr>
        <p:grpSpPr>
          <a:xfrm flipH="1">
            <a:off x="-1" y="13092112"/>
            <a:ext cx="24387175" cy="623886"/>
            <a:chOff x="-22599705" y="12915444"/>
            <a:chExt cx="24378587" cy="800556"/>
          </a:xfrm>
          <a:solidFill>
            <a:srgbClr val="DDB236"/>
          </a:solidFill>
        </p:grpSpPr>
        <p:sp>
          <p:nvSpPr>
            <p:cNvPr id="53" name="Скругленный прямоугольник 52"/>
            <p:cNvSpPr/>
            <p:nvPr userDrawn="1"/>
          </p:nvSpPr>
          <p:spPr>
            <a:xfrm>
              <a:off x="1" y="129154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4" name="Rectangle 8"/>
            <p:cNvSpPr/>
            <p:nvPr userDrawn="1"/>
          </p:nvSpPr>
          <p:spPr>
            <a:xfrm>
              <a:off x="1" y="13060800"/>
              <a:ext cx="1778881" cy="655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8"/>
            <p:cNvSpPr/>
            <p:nvPr userDrawn="1"/>
          </p:nvSpPr>
          <p:spPr>
            <a:xfrm>
              <a:off x="-22599705" y="12915444"/>
              <a:ext cx="23052149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Группа 55"/>
          <p:cNvGrpSpPr/>
          <p:nvPr userDrawn="1"/>
        </p:nvGrpSpPr>
        <p:grpSpPr>
          <a:xfrm flipH="1">
            <a:off x="-1" y="13161406"/>
            <a:ext cx="24387175" cy="554594"/>
            <a:chOff x="-21188762" y="13067840"/>
            <a:chExt cx="23120044" cy="800560"/>
          </a:xfr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</p:grpSpPr>
        <p:sp>
          <p:nvSpPr>
            <p:cNvPr id="57" name="Скругленный прямоугольник 56"/>
            <p:cNvSpPr/>
            <p:nvPr userDrawn="1"/>
          </p:nvSpPr>
          <p:spPr>
            <a:xfrm>
              <a:off x="152401" y="130678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8" name="Rectangle 8"/>
            <p:cNvSpPr/>
            <p:nvPr userDrawn="1"/>
          </p:nvSpPr>
          <p:spPr>
            <a:xfrm>
              <a:off x="152401" y="13423105"/>
              <a:ext cx="1778881" cy="44529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8"/>
            <p:cNvSpPr/>
            <p:nvPr userDrawn="1"/>
          </p:nvSpPr>
          <p:spPr>
            <a:xfrm>
              <a:off x="-21188762" y="13067840"/>
              <a:ext cx="21793612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783780" y="0"/>
            <a:ext cx="4016945" cy="292796"/>
            <a:chOff x="1783778" y="0"/>
            <a:chExt cx="2407221" cy="292796"/>
          </a:xfrm>
          <a:solidFill>
            <a:srgbClr val="DDB236"/>
          </a:solidFill>
        </p:grpSpPr>
        <p:sp>
          <p:nvSpPr>
            <p:cNvPr id="9" name="Rectangle 8"/>
            <p:cNvSpPr/>
            <p:nvPr userDrawn="1"/>
          </p:nvSpPr>
          <p:spPr>
            <a:xfrm>
              <a:off x="1783778" y="0"/>
              <a:ext cx="2407221" cy="1714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Скругленный прямоугольник 31"/>
            <p:cNvSpPr/>
            <p:nvPr userDrawn="1"/>
          </p:nvSpPr>
          <p:spPr>
            <a:xfrm>
              <a:off x="1783778" y="43754"/>
              <a:ext cx="2407221" cy="249042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/>
            </a:p>
          </p:txBody>
        </p:sp>
      </p:grpSp>
      <p:grpSp>
        <p:nvGrpSpPr>
          <p:cNvPr id="41" name="Группа 40"/>
          <p:cNvGrpSpPr/>
          <p:nvPr userDrawn="1"/>
        </p:nvGrpSpPr>
        <p:grpSpPr>
          <a:xfrm>
            <a:off x="22519439" y="13261774"/>
            <a:ext cx="1389612" cy="355980"/>
            <a:chOff x="250795" y="4925415"/>
            <a:chExt cx="421808" cy="123825"/>
          </a:xfrm>
        </p:grpSpPr>
        <p:sp>
          <p:nvSpPr>
            <p:cNvPr id="42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564187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5400000">
              <a:off x="596298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0800000">
              <a:off x="250795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6200000">
              <a:off x="269414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" name="Flowchart: Off-page Connector 9"/>
          <p:cNvSpPr/>
          <p:nvPr userDrawn="1"/>
        </p:nvSpPr>
        <p:spPr>
          <a:xfrm>
            <a:off x="22941734" y="13322548"/>
            <a:ext cx="577921" cy="295200"/>
          </a:xfrm>
          <a:prstGeom prst="flowChartOffpageConnector">
            <a:avLst/>
          </a:prstGeom>
          <a:solidFill>
            <a:srgbClr val="3F3F3F">
              <a:alpha val="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D54E57D-AA25-48FE-BAD8-96F3F656CFE4}" type="slidenum">
              <a:rPr lang="en-US" sz="1800" b="1" smtClean="0">
                <a:latin typeface="Arial" pitchFamily="34" charset="0"/>
                <a:ea typeface="Open Sans" pitchFamily="34" charset="0"/>
                <a:cs typeface="Arial" pitchFamily="34" charset="0"/>
              </a:rPr>
              <a:pPr algn="ctr"/>
              <a:t>‹#›</a:t>
            </a:fld>
            <a:endParaRPr lang="en-US" sz="900" b="1" dirty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51" name="Rectangle 15"/>
          <p:cNvSpPr>
            <a:spLocks/>
          </p:cNvSpPr>
          <p:nvPr userDrawn="1"/>
        </p:nvSpPr>
        <p:spPr bwMode="auto">
          <a:xfrm>
            <a:off x="2335143" y="13262359"/>
            <a:ext cx="15213902" cy="34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www.dividendcake.com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            Email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us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	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   info@dividendcake.com</a:t>
            </a:r>
            <a:endParaRPr lang="en-US" sz="2000" b="1" kern="1200" dirty="0">
              <a:solidFill>
                <a:schemeClr val="bg1"/>
              </a:solidFill>
              <a:latin typeface="Arial" pitchFamily="34" charset="0"/>
              <a:ea typeface="Open Sans" pitchFamily="34" charset="0"/>
              <a:cs typeface="Arial" pitchFamily="34" charset="0"/>
              <a:sym typeface="Lato Light" charset="0"/>
            </a:endParaRPr>
          </a:p>
        </p:txBody>
      </p:sp>
      <p:grpSp>
        <p:nvGrpSpPr>
          <p:cNvPr id="60" name="Группа 59"/>
          <p:cNvGrpSpPr/>
          <p:nvPr userDrawn="1"/>
        </p:nvGrpSpPr>
        <p:grpSpPr>
          <a:xfrm>
            <a:off x="1771320" y="13222988"/>
            <a:ext cx="8424375" cy="433196"/>
            <a:chOff x="6326842" y="13161408"/>
            <a:chExt cx="8424375" cy="433196"/>
          </a:xfrm>
        </p:grpSpPr>
        <p:pic>
          <p:nvPicPr>
            <p:cNvPr id="61" name="Picture 6" descr="C:\Users\Home\Desktop\pwp\icon_mail_.png"/>
            <p:cNvPicPr>
              <a:picLocks noChangeAspect="1" noChangeArrowheads="1"/>
            </p:cNvPicPr>
            <p:nvPr userDrawn="1"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4291767" y="13161408"/>
              <a:ext cx="459450" cy="433196"/>
            </a:xfrm>
            <a:prstGeom prst="rect">
              <a:avLst/>
            </a:prstGeom>
            <a:noFill/>
          </p:spPr>
        </p:pic>
        <p:pic>
          <p:nvPicPr>
            <p:cNvPr id="62" name="Picture 7" descr="C:\Users\Home\Desktop\pwp\icon_phone_.png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793381" y="13161409"/>
              <a:ext cx="459450" cy="433195"/>
            </a:xfrm>
            <a:prstGeom prst="rect">
              <a:avLst/>
            </a:prstGeom>
            <a:noFill/>
          </p:spPr>
        </p:pic>
        <p:pic>
          <p:nvPicPr>
            <p:cNvPr id="63" name="Picture 8" descr="C:\Users\Home\Desktop\pwp\icon_web_.png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326842" y="13172791"/>
              <a:ext cx="431214" cy="406573"/>
            </a:xfrm>
            <a:prstGeom prst="rect">
              <a:avLst/>
            </a:prstGeom>
            <a:noFill/>
          </p:spPr>
        </p:pic>
      </p:grpSp>
      <p:pic>
        <p:nvPicPr>
          <p:cNvPr id="35" name="Picture 2" descr="D:\Cache\DeskTop\DividendCake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266081" y="158057"/>
            <a:ext cx="3834324" cy="1894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468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3" r:id="rId5"/>
    <p:sldLayoutId id="2147483678" r:id="rId6"/>
    <p:sldLayoutId id="2147483667" r:id="rId7"/>
    <p:sldLayoutId id="2147483668" r:id="rId8"/>
    <p:sldLayoutId id="2147483669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863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0" indent="0" algn="l" defTabSz="1088639" rtl="0" eaLnBrk="1" latinLnBrk="0" hangingPunct="1">
        <a:spcBef>
          <a:spcPct val="20000"/>
        </a:spcBef>
        <a:buFont typeface="Arial"/>
        <a:buNone/>
        <a:defRPr sz="76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1088639" indent="0" algn="l" defTabSz="1088639" rtl="0" eaLnBrk="1" latinLnBrk="0" hangingPunct="1">
        <a:spcBef>
          <a:spcPct val="20000"/>
        </a:spcBef>
        <a:buFont typeface="Arial"/>
        <a:buNone/>
        <a:defRPr sz="67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2177278" indent="0" algn="l" defTabSz="1088639" rtl="0" eaLnBrk="1" latinLnBrk="0" hangingPunct="1">
        <a:spcBef>
          <a:spcPct val="20000"/>
        </a:spcBef>
        <a:buFont typeface="Arial"/>
        <a:buNone/>
        <a:defRPr sz="57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3265917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4354556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8775" cy="905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0"/>
            <a:ext cx="56911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8401-7F5F-4364-AB25-69A5BEA7F6E5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2788" y="12712700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6788" y="12712700"/>
            <a:ext cx="56911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8154B-4547-4A72-BB19-147AECD9E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aylor_Morrison_back_03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7" b="97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9358715" y="-2093653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Budg€t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Fun</a:t>
            </a:r>
          </a:p>
        </p:txBody>
      </p:sp>
      <p:pic>
        <p:nvPicPr>
          <p:cNvPr id="7" name="Picture 2" descr="D:\Cache\DeskTop\DividendCak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9874" y="4214794"/>
            <a:ext cx="8014650" cy="396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23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Leerrijk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Spel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over Geld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34" y="3148711"/>
            <a:ext cx="13655577" cy="909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7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Spelregels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5878" y="3415004"/>
            <a:ext cx="9983755" cy="1314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err="1" smtClean="0"/>
              <a:t>Geloof</a:t>
            </a:r>
            <a:r>
              <a:rPr lang="en-US" dirty="0" smtClean="0"/>
              <a:t> in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verwezenlijk</a:t>
            </a:r>
            <a:r>
              <a:rPr lang="en-US" dirty="0" smtClean="0"/>
              <a:t> je </a:t>
            </a:r>
            <a:r>
              <a:rPr lang="en-US" dirty="0" err="1" smtClean="0"/>
              <a:t>dromen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Wees </a:t>
            </a:r>
            <a:r>
              <a:rPr lang="en-US" dirty="0" err="1" smtClean="0"/>
              <a:t>gelukkig</a:t>
            </a:r>
            <a:r>
              <a:rPr lang="en-US" dirty="0" smtClean="0"/>
              <a:t> met wat je </a:t>
            </a:r>
            <a:r>
              <a:rPr lang="en-US" dirty="0" err="1" smtClean="0"/>
              <a:t>hebt</a:t>
            </a:r>
            <a:r>
              <a:rPr lang="en-US" dirty="0" smtClean="0"/>
              <a:t>.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winnaars</a:t>
            </a:r>
            <a:r>
              <a:rPr lang="en-US" dirty="0" smtClean="0"/>
              <a:t> of </a:t>
            </a:r>
            <a:r>
              <a:rPr lang="en-US" dirty="0" err="1" smtClean="0"/>
              <a:t>verliezers</a:t>
            </a:r>
            <a:r>
              <a:rPr lang="en-US" dirty="0" smtClean="0"/>
              <a:t> </a:t>
            </a:r>
            <a:r>
              <a:rPr lang="en-US" dirty="0" err="1" smtClean="0"/>
              <a:t>vandaag</a:t>
            </a:r>
            <a:r>
              <a:rPr lang="en-US" dirty="0" smtClean="0"/>
              <a:t>…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Geld is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werktuig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je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werken</a:t>
            </a:r>
            <a:r>
              <a:rPr lang="en-US" dirty="0" smtClean="0"/>
              <a:t>. </a:t>
            </a:r>
            <a:r>
              <a:rPr lang="en-US" dirty="0" err="1" smtClean="0"/>
              <a:t>Gebruik</a:t>
            </a:r>
            <a:r>
              <a:rPr lang="en-US" dirty="0" smtClean="0"/>
              <a:t> het </a:t>
            </a:r>
            <a:r>
              <a:rPr lang="en-US" dirty="0" err="1" smtClean="0"/>
              <a:t>verstandig</a:t>
            </a:r>
            <a:r>
              <a:rPr lang="en-US" dirty="0" smtClean="0"/>
              <a:t> </a:t>
            </a:r>
            <a:r>
              <a:rPr lang="en-US" dirty="0" smtClean="0"/>
              <a:t>!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Spreek</a:t>
            </a:r>
            <a:r>
              <a:rPr lang="en-US" dirty="0" smtClean="0"/>
              <a:t> je </a:t>
            </a:r>
            <a:r>
              <a:rPr lang="en-US" dirty="0" err="1" smtClean="0"/>
              <a:t>mening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, </a:t>
            </a:r>
            <a:r>
              <a:rPr lang="en-US" dirty="0" err="1" smtClean="0"/>
              <a:t>discussieer</a:t>
            </a:r>
            <a:r>
              <a:rPr lang="en-US" dirty="0" smtClean="0"/>
              <a:t> met </a:t>
            </a:r>
            <a:r>
              <a:rPr lang="en-US" dirty="0" err="1" smtClean="0"/>
              <a:t>elkaar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neem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besluit</a:t>
            </a:r>
            <a:r>
              <a:rPr lang="en-US" dirty="0" smtClean="0"/>
              <a:t> maar </a:t>
            </a:r>
            <a:r>
              <a:rPr lang="en-US" dirty="0" err="1" smtClean="0"/>
              <a:t>vooral</a:t>
            </a:r>
            <a:r>
              <a:rPr lang="en-US" dirty="0" smtClean="0"/>
              <a:t>..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r>
              <a:rPr lang="en-US" sz="8000" b="1" dirty="0" smtClean="0"/>
              <a:t>LEER EN MAAK PLEZIER</a:t>
            </a:r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9" r="28129"/>
          <a:stretch>
            <a:fillRect/>
          </a:stretch>
        </p:blipFill>
        <p:spPr>
          <a:xfrm>
            <a:off x="13181013" y="2790825"/>
            <a:ext cx="9483725" cy="9485313"/>
          </a:xfrm>
        </p:spPr>
      </p:pic>
    </p:spTree>
    <p:extLst>
      <p:ext uri="{BB962C8B-B14F-4D97-AF65-F5344CB8AC3E}">
        <p14:creationId xmlns:p14="http://schemas.microsoft.com/office/powerpoint/2010/main" val="30612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Taak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1 :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is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jouw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DROOM beroep?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Laat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ons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zien</a:t>
            </a:r>
            <a:r>
              <a:rPr lang="en-US" sz="4000" dirty="0" smtClean="0">
                <a:latin typeface="Open Sans"/>
                <a:cs typeface="Open Sans"/>
              </a:rPr>
              <a:t> wat </a:t>
            </a:r>
            <a:r>
              <a:rPr lang="en-US" sz="4000" dirty="0" err="1" smtClean="0">
                <a:latin typeface="Open Sans"/>
                <a:cs typeface="Open Sans"/>
              </a:rPr>
              <a:t>jouw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eerste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maandelijks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salaris</a:t>
            </a:r>
            <a:r>
              <a:rPr lang="en-US" sz="4000" dirty="0" smtClean="0">
                <a:latin typeface="Open Sans"/>
                <a:cs typeface="Open Sans"/>
              </a:rPr>
              <a:t> is….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39" y="3258138"/>
            <a:ext cx="13788150" cy="72189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058" y="8554813"/>
            <a:ext cx="8970509" cy="384450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72439" y="11225156"/>
            <a:ext cx="9760108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https://www.vacature.com/salariskompas/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66906" y="4254256"/>
            <a:ext cx="6447169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Vul</a:t>
            </a:r>
            <a:r>
              <a:rPr lang="en-US" dirty="0" smtClean="0"/>
              <a:t> je </a:t>
            </a:r>
            <a:r>
              <a:rPr lang="en-US" dirty="0" err="1" smtClean="0"/>
              <a:t>bruto</a:t>
            </a:r>
            <a:r>
              <a:rPr lang="en-US" dirty="0" smtClean="0"/>
              <a:t> </a:t>
            </a:r>
            <a:r>
              <a:rPr lang="en-US" dirty="0" err="1" smtClean="0"/>
              <a:t>salaris</a:t>
            </a:r>
            <a:r>
              <a:rPr lang="en-US" dirty="0" smtClean="0"/>
              <a:t> van je </a:t>
            </a:r>
            <a:r>
              <a:rPr lang="en-US" dirty="0" err="1" smtClean="0"/>
              <a:t>droom</a:t>
            </a:r>
            <a:r>
              <a:rPr lang="en-US" dirty="0" smtClean="0"/>
              <a:t> </a:t>
            </a:r>
            <a:r>
              <a:rPr lang="en-US" dirty="0" err="1" smtClean="0"/>
              <a:t>beroep</a:t>
            </a:r>
            <a:r>
              <a:rPr lang="en-US" dirty="0" smtClean="0"/>
              <a:t> in de </a:t>
            </a:r>
            <a:r>
              <a:rPr lang="en-US" dirty="0" err="1" smtClean="0"/>
              <a:t>cel</a:t>
            </a:r>
            <a:r>
              <a:rPr lang="en-US" dirty="0" smtClean="0"/>
              <a:t> BRUTO </a:t>
            </a:r>
            <a:r>
              <a:rPr lang="en-US" dirty="0" err="1" smtClean="0"/>
              <a:t>salaris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Taak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2 :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Waar wil je wonen?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In welke droom locatie wil je wonen ? </a:t>
            </a:r>
            <a:r>
              <a:rPr lang="nl-BE" sz="4000" dirty="0" smtClean="0">
                <a:latin typeface="Open Sans"/>
                <a:cs typeface="Open Sans"/>
              </a:rPr>
              <a:t>Vul</a:t>
            </a:r>
            <a:r>
              <a:rPr lang="nl-BE" sz="4000" dirty="0" smtClean="0">
                <a:latin typeface="Open Sans"/>
                <a:cs typeface="Open Sans"/>
              </a:rPr>
              <a:t> </a:t>
            </a:r>
            <a:r>
              <a:rPr lang="nl-BE" sz="4000" dirty="0" smtClean="0">
                <a:latin typeface="Open Sans"/>
                <a:cs typeface="Open Sans"/>
              </a:rPr>
              <a:t>in </a:t>
            </a:r>
            <a:r>
              <a:rPr lang="nl-BE" sz="4000" dirty="0" smtClean="0">
                <a:latin typeface="Open Sans"/>
                <a:cs typeface="Open Sans"/>
              </a:rPr>
              <a:t>je MAANDELIJKSE HUUR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7691" y="2982782"/>
            <a:ext cx="7959120" cy="48362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0475" y="7558471"/>
            <a:ext cx="8022976" cy="4011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95" y="3338673"/>
            <a:ext cx="6558542" cy="4404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61" y="8787976"/>
            <a:ext cx="6006861" cy="39972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03" y="4197121"/>
            <a:ext cx="6129028" cy="45908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714" y="7742949"/>
            <a:ext cx="8711131" cy="49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5400" b="1" dirty="0" smtClean="0">
                <a:solidFill>
                  <a:schemeClr val="tx2"/>
                </a:solidFill>
                <a:latin typeface="Open Sans"/>
                <a:cs typeface="Open Sans"/>
              </a:rPr>
              <a:t>Taak </a:t>
            </a:r>
            <a:r>
              <a:rPr lang="nl-BE" sz="5400" b="1" dirty="0" smtClean="0">
                <a:solidFill>
                  <a:schemeClr val="tx2"/>
                </a:solidFill>
                <a:latin typeface="Open Sans"/>
                <a:cs typeface="Open Sans"/>
              </a:rPr>
              <a:t>3 : </a:t>
            </a:r>
            <a:r>
              <a:rPr lang="nl-BE" sz="5400" b="1" dirty="0" smtClean="0">
                <a:solidFill>
                  <a:schemeClr val="tx2"/>
                </a:solidFill>
                <a:latin typeface="Open Sans"/>
                <a:cs typeface="Open Sans"/>
              </a:rPr>
              <a:t>Maak een lijstje van alle maandelijkse uitgaven</a:t>
            </a:r>
            <a:endParaRPr lang="en-US" sz="54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Welke maandelijke uitgaven denk je te hebben ?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" r="10141" b="1415"/>
          <a:stretch/>
        </p:blipFill>
        <p:spPr>
          <a:xfrm>
            <a:off x="13181013" y="2790825"/>
            <a:ext cx="8521991" cy="9485313"/>
          </a:xfrm>
        </p:spPr>
      </p:pic>
      <p:sp>
        <p:nvSpPr>
          <p:cNvPr id="9" name="TextBox 8"/>
          <p:cNvSpPr txBox="1"/>
          <p:nvPr/>
        </p:nvSpPr>
        <p:spPr>
          <a:xfrm>
            <a:off x="2444621" y="2756758"/>
            <a:ext cx="9983755" cy="1257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err="1" smtClean="0"/>
              <a:t>Schrijf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mogelijke</a:t>
            </a:r>
            <a:r>
              <a:rPr lang="en-US" dirty="0" smtClean="0"/>
              <a:t> </a:t>
            </a:r>
            <a:r>
              <a:rPr lang="en-US" dirty="0" err="1" smtClean="0"/>
              <a:t>kosten</a:t>
            </a:r>
            <a:r>
              <a:rPr lang="en-US" dirty="0" smtClean="0"/>
              <a:t> op</a:t>
            </a:r>
            <a:r>
              <a:rPr lang="en-US" dirty="0" smtClean="0"/>
              <a:t>…</a:t>
            </a:r>
            <a:r>
              <a:rPr lang="en-US" dirty="0" err="1" smtClean="0"/>
              <a:t>vaste</a:t>
            </a:r>
            <a:r>
              <a:rPr lang="en-US" dirty="0" smtClean="0"/>
              <a:t> of </a:t>
            </a:r>
            <a:r>
              <a:rPr lang="en-US" dirty="0" err="1" smtClean="0"/>
              <a:t>variabele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Denk</a:t>
            </a:r>
            <a:r>
              <a:rPr lang="en-US" dirty="0" smtClean="0"/>
              <a:t> wat je </a:t>
            </a:r>
            <a:r>
              <a:rPr lang="en-US" dirty="0" err="1" smtClean="0"/>
              <a:t>echt</a:t>
            </a:r>
            <a:r>
              <a:rPr lang="en-US" dirty="0" smtClean="0"/>
              <a:t> </a:t>
            </a:r>
            <a:r>
              <a:rPr lang="en-US" dirty="0" err="1" smtClean="0"/>
              <a:t>nodig</a:t>
            </a:r>
            <a:r>
              <a:rPr lang="en-US" dirty="0" smtClean="0"/>
              <a:t> </a:t>
            </a:r>
            <a:r>
              <a:rPr lang="en-US" dirty="0" err="1" smtClean="0"/>
              <a:t>hebt</a:t>
            </a:r>
            <a:r>
              <a:rPr lang="en-US" dirty="0" smtClean="0"/>
              <a:t> of </a:t>
            </a:r>
            <a:r>
              <a:rPr lang="en-US" dirty="0" err="1" smtClean="0"/>
              <a:t>waaraan</a:t>
            </a:r>
            <a:r>
              <a:rPr lang="en-US" dirty="0" smtClean="0"/>
              <a:t> je geld </a:t>
            </a:r>
            <a:r>
              <a:rPr lang="en-US" dirty="0" err="1" smtClean="0"/>
              <a:t>wil</a:t>
            </a:r>
            <a:r>
              <a:rPr lang="en-US" dirty="0" smtClean="0"/>
              <a:t> </a:t>
            </a:r>
            <a:r>
              <a:rPr lang="en-US" dirty="0" err="1" smtClean="0"/>
              <a:t>uitgeven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Stel</a:t>
            </a:r>
            <a:r>
              <a:rPr lang="en-US" dirty="0" smtClean="0"/>
              <a:t> </a:t>
            </a:r>
            <a:r>
              <a:rPr lang="en-US" dirty="0" err="1" smtClean="0"/>
              <a:t>vragen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je </a:t>
            </a:r>
            <a:r>
              <a:rPr lang="en-US" dirty="0" err="1" smtClean="0"/>
              <a:t>hulp</a:t>
            </a:r>
            <a:r>
              <a:rPr lang="en-US" dirty="0" smtClean="0"/>
              <a:t> </a:t>
            </a:r>
            <a:r>
              <a:rPr lang="en-US" dirty="0" err="1" smtClean="0"/>
              <a:t>nodig</a:t>
            </a:r>
            <a:r>
              <a:rPr lang="en-US" dirty="0" smtClean="0"/>
              <a:t> </a:t>
            </a:r>
            <a:r>
              <a:rPr lang="en-US" dirty="0" err="1" smtClean="0"/>
              <a:t>hebt</a:t>
            </a:r>
            <a:r>
              <a:rPr lang="en-US" dirty="0" smtClean="0"/>
              <a:t>…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Gebruik</a:t>
            </a:r>
            <a:r>
              <a:rPr lang="en-US" dirty="0" smtClean="0"/>
              <a:t> je </a:t>
            </a:r>
            <a:r>
              <a:rPr lang="en-US" dirty="0" err="1" smtClean="0"/>
              <a:t>verbeelding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verstand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759" y="9043095"/>
            <a:ext cx="5819030" cy="371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Taak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4 :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Stel je Week Droom Menu samen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Wat wil je eten deze week </a:t>
            </a:r>
            <a:r>
              <a:rPr lang="nl-BE" sz="4000" dirty="0" smtClean="0">
                <a:latin typeface="Open Sans"/>
                <a:cs typeface="Open Sans"/>
              </a:rPr>
              <a:t>? 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5" b="7325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2444621" y="2756758"/>
            <a:ext cx="9983755" cy="1632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err="1" smtClean="0"/>
              <a:t>Stel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smtClean="0"/>
              <a:t>MENU per dag </a:t>
            </a:r>
            <a:r>
              <a:rPr lang="en-US" dirty="0" err="1" smtClean="0"/>
              <a:t>samen</a:t>
            </a:r>
            <a:r>
              <a:rPr lang="en-US" dirty="0" smtClean="0"/>
              <a:t> : </a:t>
            </a:r>
            <a:r>
              <a:rPr lang="en-US" dirty="0" err="1" smtClean="0"/>
              <a:t>ontbijt</a:t>
            </a:r>
            <a:r>
              <a:rPr lang="en-US" dirty="0" smtClean="0"/>
              <a:t>, </a:t>
            </a:r>
            <a:r>
              <a:rPr lang="en-US" dirty="0" err="1" smtClean="0"/>
              <a:t>middagmaal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avondmaal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Maak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lijstje</a:t>
            </a:r>
            <a:r>
              <a:rPr lang="en-US" dirty="0" smtClean="0"/>
              <a:t> wat je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kopen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Werk</a:t>
            </a:r>
            <a:r>
              <a:rPr lang="en-US" dirty="0" smtClean="0"/>
              <a:t> </a:t>
            </a:r>
            <a:r>
              <a:rPr lang="en-US" dirty="0" err="1" smtClean="0"/>
              <a:t>samen</a:t>
            </a:r>
            <a:r>
              <a:rPr lang="en-US" dirty="0" smtClean="0"/>
              <a:t> </a:t>
            </a:r>
            <a:r>
              <a:rPr lang="en-US" dirty="0" err="1" smtClean="0"/>
              <a:t>zodat</a:t>
            </a:r>
            <a:r>
              <a:rPr lang="en-US" dirty="0" smtClean="0"/>
              <a:t> je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eten</a:t>
            </a:r>
            <a:r>
              <a:rPr lang="en-US" dirty="0" smtClean="0"/>
              <a:t> </a:t>
            </a:r>
            <a:r>
              <a:rPr lang="en-US" dirty="0" err="1" smtClean="0"/>
              <a:t>verspilt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Maak</a:t>
            </a:r>
            <a:r>
              <a:rPr lang="en-US" dirty="0" smtClean="0"/>
              <a:t> 1 menu </a:t>
            </a:r>
            <a:r>
              <a:rPr lang="en-US" dirty="0" err="1" smtClean="0"/>
              <a:t>voor</a:t>
            </a:r>
            <a:r>
              <a:rPr lang="en-US" dirty="0" smtClean="0"/>
              <a:t> de </a:t>
            </a:r>
            <a:r>
              <a:rPr lang="en-US" dirty="0" err="1" smtClean="0"/>
              <a:t>Zondag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je </a:t>
            </a:r>
            <a:r>
              <a:rPr lang="en-US" dirty="0" err="1" smtClean="0"/>
              <a:t>wil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je </a:t>
            </a:r>
            <a:r>
              <a:rPr lang="en-US" dirty="0" err="1" smtClean="0"/>
              <a:t>ouders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jou</a:t>
            </a:r>
            <a:r>
              <a:rPr lang="en-US" dirty="0" smtClean="0"/>
              <a:t> </a:t>
            </a:r>
            <a:r>
              <a:rPr lang="en-US" dirty="0" err="1" smtClean="0"/>
              <a:t>klaarmaken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Stel</a:t>
            </a:r>
            <a:r>
              <a:rPr lang="en-US" dirty="0" smtClean="0"/>
              <a:t> </a:t>
            </a:r>
            <a:r>
              <a:rPr lang="en-US" dirty="0" smtClean="0"/>
              <a:t>je </a:t>
            </a:r>
            <a:r>
              <a:rPr lang="en-US" dirty="0" err="1" smtClean="0"/>
              <a:t>volledig</a:t>
            </a:r>
            <a:r>
              <a:rPr lang="en-US" dirty="0" smtClean="0"/>
              <a:t> </a:t>
            </a:r>
            <a:r>
              <a:rPr lang="en-US" dirty="0" smtClean="0"/>
              <a:t>SHOPPING </a:t>
            </a:r>
            <a:r>
              <a:rPr lang="en-US" dirty="0" smtClean="0"/>
              <a:t>LIJSTJE </a:t>
            </a:r>
            <a:r>
              <a:rPr lang="en-US" dirty="0" err="1" smtClean="0"/>
              <a:t>samen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NU   </a:t>
            </a:r>
            <a:r>
              <a:rPr lang="en-US" sz="7200" b="1" dirty="0" smtClean="0"/>
              <a:t>SHOPPING TIJD</a:t>
            </a:r>
            <a:endParaRPr lang="en-US" sz="7200" b="1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5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3" r="16853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Taak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4 : Shopping to do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Doe het volgende in de winkel...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4621" y="2756758"/>
            <a:ext cx="9983755" cy="1389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err="1" smtClean="0"/>
              <a:t>Zoek</a:t>
            </a:r>
            <a:r>
              <a:rPr lang="en-US" dirty="0" smtClean="0"/>
              <a:t> het </a:t>
            </a:r>
            <a:r>
              <a:rPr lang="en-US" dirty="0" err="1" smtClean="0"/>
              <a:t>eten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drinken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plaats</a:t>
            </a:r>
            <a:r>
              <a:rPr lang="en-US" dirty="0" smtClean="0"/>
              <a:t> het in het </a:t>
            </a:r>
            <a:r>
              <a:rPr lang="en-US" dirty="0" err="1" smtClean="0"/>
              <a:t>winkelkarretje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We </a:t>
            </a:r>
            <a:r>
              <a:rPr lang="en-US" dirty="0" err="1" smtClean="0"/>
              <a:t>betalen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wekelijks</a:t>
            </a:r>
            <a:r>
              <a:rPr lang="en-US" dirty="0" smtClean="0"/>
              <a:t> shopping </a:t>
            </a:r>
            <a:r>
              <a:rPr lang="en-US" dirty="0" err="1" smtClean="0"/>
              <a:t>lijstje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1 </a:t>
            </a:r>
            <a:r>
              <a:rPr lang="en-US" dirty="0" err="1" smtClean="0"/>
              <a:t>rekening</a:t>
            </a: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Eenmaal</a:t>
            </a:r>
            <a:r>
              <a:rPr lang="en-US" dirty="0" smtClean="0"/>
              <a:t> </a:t>
            </a:r>
            <a:r>
              <a:rPr lang="en-US" dirty="0" err="1" smtClean="0"/>
              <a:t>thuis</a:t>
            </a:r>
            <a:r>
              <a:rPr lang="en-US" dirty="0" smtClean="0"/>
              <a:t>, </a:t>
            </a:r>
            <a:r>
              <a:rPr lang="en-US" dirty="0" err="1" smtClean="0"/>
              <a:t>vermenigvuldigen</a:t>
            </a:r>
            <a:r>
              <a:rPr lang="en-US" dirty="0" smtClean="0"/>
              <a:t> we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bedrag</a:t>
            </a:r>
            <a:r>
              <a:rPr lang="en-US" dirty="0" smtClean="0"/>
              <a:t> met </a:t>
            </a:r>
            <a:r>
              <a:rPr lang="en-US" dirty="0" err="1" smtClean="0"/>
              <a:t>een</a:t>
            </a:r>
            <a:r>
              <a:rPr lang="en-US" dirty="0" smtClean="0"/>
              <a:t> factor </a:t>
            </a:r>
            <a:r>
              <a:rPr lang="en-US" dirty="0" smtClean="0"/>
              <a:t>x3.5 </a:t>
            </a:r>
            <a:r>
              <a:rPr lang="en-US" dirty="0" err="1" smtClean="0"/>
              <a:t>voor</a:t>
            </a:r>
            <a:r>
              <a:rPr lang="en-US" dirty="0" smtClean="0"/>
              <a:t> het </a:t>
            </a:r>
            <a:r>
              <a:rPr lang="en-US" dirty="0" err="1" smtClean="0"/>
              <a:t>totale</a:t>
            </a:r>
            <a:r>
              <a:rPr lang="en-US" dirty="0" smtClean="0"/>
              <a:t> </a:t>
            </a:r>
            <a:r>
              <a:rPr lang="en-US" dirty="0" err="1" smtClean="0"/>
              <a:t>maandelijkse</a:t>
            </a:r>
            <a:r>
              <a:rPr lang="en-US" dirty="0" smtClean="0"/>
              <a:t> </a:t>
            </a:r>
            <a:r>
              <a:rPr lang="en-US" dirty="0" err="1" smtClean="0"/>
              <a:t>bedrag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Vul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bedrag</a:t>
            </a:r>
            <a:r>
              <a:rPr lang="en-US" dirty="0" smtClean="0"/>
              <a:t> in op je</a:t>
            </a:r>
            <a:r>
              <a:rPr lang="en-US" dirty="0" smtClean="0"/>
              <a:t> </a:t>
            </a:r>
            <a:r>
              <a:rPr lang="en-US" dirty="0" smtClean="0"/>
              <a:t>budget </a:t>
            </a:r>
            <a:r>
              <a:rPr lang="en-US" dirty="0" err="1" smtClean="0"/>
              <a:t>werk</a:t>
            </a:r>
            <a:r>
              <a:rPr lang="en-US" dirty="0" smtClean="0"/>
              <a:t> </a:t>
            </a:r>
            <a:r>
              <a:rPr lang="en-US" dirty="0" err="1" smtClean="0"/>
              <a:t>blad</a:t>
            </a: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88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Taak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5 :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Maak jouw Financieel Overzicht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Nazicht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discussie</a:t>
            </a:r>
            <a:r>
              <a:rPr lang="en-US" sz="4000" dirty="0" smtClean="0">
                <a:latin typeface="Open Sans"/>
                <a:cs typeface="Open Sans"/>
              </a:rPr>
              <a:t> over </a:t>
            </a:r>
            <a:r>
              <a:rPr lang="en-US" sz="4000" dirty="0" err="1" smtClean="0">
                <a:latin typeface="Open Sans"/>
                <a:cs typeface="Open Sans"/>
              </a:rPr>
              <a:t>alle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uitgaven</a:t>
            </a:r>
            <a:r>
              <a:rPr lang="en-US" sz="4000" dirty="0" smtClean="0">
                <a:latin typeface="Open Sans"/>
                <a:cs typeface="Open Sans"/>
              </a:rPr>
              <a:t> op </a:t>
            </a:r>
            <a:r>
              <a:rPr lang="en-US" sz="4000" dirty="0" err="1" smtClean="0">
                <a:latin typeface="Open Sans"/>
                <a:cs typeface="Open Sans"/>
              </a:rPr>
              <a:t>jouw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smtClean="0">
                <a:latin typeface="Open Sans"/>
                <a:cs typeface="Open Sans"/>
              </a:rPr>
              <a:t>BUDGET </a:t>
            </a:r>
            <a:r>
              <a:rPr lang="en-US" sz="4000" dirty="0" err="1" smtClean="0">
                <a:latin typeface="Open Sans"/>
                <a:cs typeface="Open Sans"/>
              </a:rPr>
              <a:t>werk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blad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5" r="20005"/>
          <a:stretch>
            <a:fillRect/>
          </a:stretch>
        </p:blipFill>
        <p:spPr/>
      </p:pic>
      <p:sp>
        <p:nvSpPr>
          <p:cNvPr id="12" name="TextBox 11"/>
          <p:cNvSpPr txBox="1"/>
          <p:nvPr/>
        </p:nvSpPr>
        <p:spPr>
          <a:xfrm>
            <a:off x="2444621" y="2756758"/>
            <a:ext cx="9983755" cy="1654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err="1" smtClean="0"/>
              <a:t>Bereken</a:t>
            </a:r>
            <a:r>
              <a:rPr lang="en-US" dirty="0" smtClean="0"/>
              <a:t> 40</a:t>
            </a:r>
            <a:r>
              <a:rPr lang="en-US" dirty="0" smtClean="0"/>
              <a:t>% </a:t>
            </a:r>
            <a:r>
              <a:rPr lang="en-US" dirty="0" smtClean="0"/>
              <a:t>van je </a:t>
            </a:r>
            <a:r>
              <a:rPr lang="en-US" dirty="0" err="1" smtClean="0"/>
              <a:t>bruto</a:t>
            </a:r>
            <a:r>
              <a:rPr lang="en-US" dirty="0" smtClean="0"/>
              <a:t> </a:t>
            </a:r>
            <a:r>
              <a:rPr lang="en-US" dirty="0" err="1" smtClean="0"/>
              <a:t>salaris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betaal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de </a:t>
            </a:r>
            <a:r>
              <a:rPr lang="en-US" dirty="0" err="1" smtClean="0"/>
              <a:t>belastingen</a:t>
            </a:r>
            <a:r>
              <a:rPr lang="en-US" dirty="0" smtClean="0"/>
              <a:t>. Ja, </a:t>
            </a:r>
            <a:r>
              <a:rPr lang="en-US" dirty="0" err="1" smtClean="0"/>
              <a:t>pijnlijk</a:t>
            </a:r>
            <a:r>
              <a:rPr lang="en-US" dirty="0" smtClean="0"/>
              <a:t>… </a:t>
            </a:r>
            <a:r>
              <a:rPr lang="en-US" dirty="0" smtClean="0"/>
              <a:t>we </a:t>
            </a:r>
            <a:r>
              <a:rPr lang="en-US" dirty="0" err="1" smtClean="0"/>
              <a:t>weten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r>
              <a:rPr lang="en-US" dirty="0" smtClean="0"/>
              <a:t>We </a:t>
            </a:r>
            <a:r>
              <a:rPr lang="en-US" dirty="0" err="1" smtClean="0"/>
              <a:t>herbekijken</a:t>
            </a:r>
            <a:r>
              <a:rPr lang="en-US" dirty="0" smtClean="0"/>
              <a:t> nu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uitgaven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of we </a:t>
            </a:r>
            <a:r>
              <a:rPr lang="en-US" dirty="0" err="1" smtClean="0"/>
              <a:t>iets</a:t>
            </a:r>
            <a:r>
              <a:rPr lang="en-US" dirty="0" smtClean="0"/>
              <a:t> </a:t>
            </a:r>
            <a:r>
              <a:rPr lang="en-US" dirty="0" err="1" smtClean="0"/>
              <a:t>overhouden</a:t>
            </a:r>
            <a:r>
              <a:rPr lang="en-US" dirty="0" smtClean="0"/>
              <a:t> op het </a:t>
            </a:r>
            <a:r>
              <a:rPr lang="en-US" dirty="0" err="1" smtClean="0"/>
              <a:t>einde</a:t>
            </a:r>
            <a:r>
              <a:rPr lang="en-US" dirty="0" smtClean="0"/>
              <a:t> van de </a:t>
            </a:r>
            <a:r>
              <a:rPr lang="en-US" dirty="0" err="1" smtClean="0"/>
              <a:t>maand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Vul</a:t>
            </a:r>
            <a:r>
              <a:rPr lang="en-US" dirty="0" smtClean="0"/>
              <a:t> </a:t>
            </a:r>
            <a:r>
              <a:rPr lang="en-US" dirty="0" err="1" smtClean="0"/>
              <a:t>actuele</a:t>
            </a:r>
            <a:r>
              <a:rPr lang="en-US" dirty="0" smtClean="0"/>
              <a:t> </a:t>
            </a:r>
            <a:r>
              <a:rPr lang="en-US" dirty="0" err="1" smtClean="0"/>
              <a:t>kosten</a:t>
            </a:r>
            <a:r>
              <a:rPr lang="en-US" dirty="0" smtClean="0"/>
              <a:t> in </a:t>
            </a:r>
            <a:r>
              <a:rPr lang="en-US" dirty="0" err="1" smtClean="0"/>
              <a:t>indien</a:t>
            </a:r>
            <a:r>
              <a:rPr lang="en-US" dirty="0" smtClean="0"/>
              <a:t> </a:t>
            </a:r>
            <a:r>
              <a:rPr lang="en-US" dirty="0" err="1" smtClean="0"/>
              <a:t>gekend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Zorg</a:t>
            </a:r>
            <a:r>
              <a:rPr lang="en-US" dirty="0" smtClean="0"/>
              <a:t> </a:t>
            </a:r>
            <a:r>
              <a:rPr lang="en-US" dirty="0" err="1" smtClean="0"/>
              <a:t>ervoor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je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uitgaven</a:t>
            </a:r>
            <a:r>
              <a:rPr lang="en-US" dirty="0" smtClean="0"/>
              <a:t> </a:t>
            </a:r>
            <a:r>
              <a:rPr lang="en-US" dirty="0" err="1" smtClean="0"/>
              <a:t>posten</a:t>
            </a:r>
            <a:r>
              <a:rPr lang="en-US" dirty="0" smtClean="0"/>
              <a:t> </a:t>
            </a:r>
            <a:r>
              <a:rPr lang="en-US" dirty="0" err="1" smtClean="0"/>
              <a:t>hebt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Bekijk</a:t>
            </a:r>
            <a:r>
              <a:rPr lang="en-US" dirty="0" smtClean="0"/>
              <a:t> of je </a:t>
            </a:r>
            <a:r>
              <a:rPr lang="en-US" dirty="0" err="1" smtClean="0"/>
              <a:t>je</a:t>
            </a:r>
            <a:r>
              <a:rPr lang="en-US" dirty="0" smtClean="0"/>
              <a:t> </a:t>
            </a:r>
            <a:r>
              <a:rPr lang="en-US" dirty="0" err="1" smtClean="0"/>
              <a:t>spaarbedrag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verhogen</a:t>
            </a:r>
            <a:r>
              <a:rPr lang="en-US" dirty="0" smtClean="0"/>
              <a:t> </a:t>
            </a:r>
            <a:r>
              <a:rPr lang="en-US" dirty="0" smtClean="0"/>
              <a:t>…</a:t>
            </a:r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62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Stap 1 : Jouw</a:t>
            </a:r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Waar bevindt je je op </a:t>
            </a:r>
            <a:r>
              <a:rPr lang="nl-BE" sz="4000" dirty="0">
                <a:latin typeface="Open Sans"/>
                <a:cs typeface="Open Sans"/>
              </a:rPr>
              <a:t>de </a:t>
            </a:r>
            <a:r>
              <a:rPr lang="nl-BE" sz="4000" dirty="0" smtClean="0">
                <a:latin typeface="Open Sans"/>
                <a:cs typeface="Open Sans"/>
              </a:rPr>
              <a:t>Financiële Piramide ? 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2" name="Группа 77"/>
          <p:cNvGrpSpPr/>
          <p:nvPr/>
        </p:nvGrpSpPr>
        <p:grpSpPr>
          <a:xfrm>
            <a:off x="2773171" y="3220436"/>
            <a:ext cx="19312369" cy="8928330"/>
            <a:chOff x="6541653" y="6186926"/>
            <a:chExt cx="11429674" cy="5284070"/>
          </a:xfrm>
        </p:grpSpPr>
        <p:grpSp>
          <p:nvGrpSpPr>
            <p:cNvPr id="3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7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8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9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0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61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62" name="Rectangle 14"/>
            <p:cNvSpPr/>
            <p:nvPr/>
          </p:nvSpPr>
          <p:spPr>
            <a:xfrm>
              <a:off x="7466980" y="10542021"/>
              <a:ext cx="4642922" cy="928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Verwezenlijk eerst jouw financiële buffer van 6 tot 18 maanden van je huidig salaris en plaats het op een spaarboekje. Raak het verder niet aan ! Dit is 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</a:rPr>
                <a:t>voor </a:t>
              </a:r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onverwachte financiële tegenslagen.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</a:t>
              </a:r>
              <a:r>
                <a:rPr lang="en-US" sz="40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Financiële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6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maandelijks bedrag voor je pensioen. Dit kan door een pensioenspaarfonds, pensioenspaarverzekering of een groepsverzekering bij je werkgever.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Pensioen Spaarplan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6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6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70" name="Rectangle 22"/>
            <p:cNvSpPr/>
            <p:nvPr/>
          </p:nvSpPr>
          <p:spPr>
            <a:xfrm>
              <a:off x="8793848" y="7931573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vast bedrag voor een specifiek doen of droom die hebt. </a:t>
              </a:r>
              <a:r>
                <a:rPr lang="nl-BE" sz="2400" dirty="0">
                  <a:solidFill>
                    <a:schemeClr val="tx2">
                      <a:lumMod val="50000"/>
                    </a:schemeClr>
                  </a:solidFill>
                </a:rPr>
                <a:t>J</a:t>
              </a:r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e kan ook geld sparen voor je kinderen of kleinkinderen. Jij beslist.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786963" y="7597810"/>
              <a:ext cx="5201431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Spaarplan voor je kids of andere doelen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7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In het begin zullen je investeringen in dividend aandelen of andere activa klein zijn maar pas de juiste strategie toe en langzaam aan zal je piramide draaien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Investeringen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7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7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514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324519" y="7177962"/>
            <a:ext cx="1892545" cy="1896533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 bwMode="auto">
          <a:xfrm>
            <a:off x="9421314" y="6767331"/>
            <a:ext cx="2713919" cy="271780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20497155" y="4072316"/>
            <a:ext cx="2688516" cy="2688166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5" name="Oval 64"/>
          <p:cNvSpPr>
            <a:spLocks noChangeAspect="1"/>
          </p:cNvSpPr>
          <p:nvPr/>
        </p:nvSpPr>
        <p:spPr bwMode="auto">
          <a:xfrm>
            <a:off x="13053986" y="4159597"/>
            <a:ext cx="2891742" cy="2891365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 bwMode="auto">
          <a:xfrm>
            <a:off x="16957628" y="6767331"/>
            <a:ext cx="2713919" cy="2717800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Oval 48"/>
          <p:cNvSpPr>
            <a:spLocks noChangeAspect="1"/>
          </p:cNvSpPr>
          <p:nvPr/>
        </p:nvSpPr>
        <p:spPr bwMode="auto">
          <a:xfrm>
            <a:off x="6190859" y="4159597"/>
            <a:ext cx="2248194" cy="2252133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751140">
              <a:defRPr/>
            </a:pPr>
            <a:endParaRPr lang="en-US" sz="3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0" name="Straight Connector 109"/>
          <p:cNvCxnSpPr/>
          <p:nvPr/>
        </p:nvCxnSpPr>
        <p:spPr>
          <a:xfrm rot="5400000" flipH="1" flipV="1">
            <a:off x="5217129" y="6276201"/>
            <a:ext cx="977901" cy="969558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 flipH="1" flipV="1">
            <a:off x="12042151" y="6276201"/>
            <a:ext cx="977901" cy="969558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 flipH="1" flipV="1">
            <a:off x="19523425" y="6170365"/>
            <a:ext cx="977899" cy="969561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16085509" y="6276200"/>
            <a:ext cx="977901" cy="969561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8394658" y="6278317"/>
            <a:ext cx="977901" cy="965326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Onze 5 </a:t>
            </a:r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Financiële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Stappen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Neem 1 stap per keer</a:t>
            </a:r>
            <a:endParaRPr lang="en-US" sz="4000" dirty="0">
              <a:latin typeface="Open Sans"/>
              <a:cs typeface="Open Sans"/>
            </a:endParaRPr>
          </a:p>
        </p:txBody>
      </p:sp>
      <p:grpSp>
        <p:nvGrpSpPr>
          <p:cNvPr id="35" name="Group 56"/>
          <p:cNvGrpSpPr>
            <a:grpSpLocks/>
          </p:cNvGrpSpPr>
          <p:nvPr/>
        </p:nvGrpSpPr>
        <p:grpSpPr bwMode="auto">
          <a:xfrm>
            <a:off x="1722438" y="9910762"/>
            <a:ext cx="5121395" cy="1886500"/>
            <a:chOff x="-296510" y="1392685"/>
            <a:chExt cx="2276196" cy="706655"/>
          </a:xfrm>
        </p:grpSpPr>
        <p:sp>
          <p:nvSpPr>
            <p:cNvPr id="36" name="TextBox 35"/>
            <p:cNvSpPr txBox="1"/>
            <p:nvPr/>
          </p:nvSpPr>
          <p:spPr>
            <a:xfrm>
              <a:off x="-296510" y="1656632"/>
              <a:ext cx="2276196" cy="44270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Ken je financiële situatie of netto vermogen alvorens </a:t>
              </a:r>
              <a:r>
                <a:rPr lang="nl-BE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j</a:t>
              </a: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e start. </a:t>
              </a:r>
            </a:p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Een kritische stap voor je begint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37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20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1"/>
                  </a:solidFill>
                  <a:latin typeface="Open Sans"/>
                  <a:cs typeface="Open Sans"/>
                </a:rPr>
                <a:t>Waar ben je nu?</a:t>
              </a:r>
              <a:endParaRPr lang="en-US" sz="3600" dirty="0">
                <a:solidFill>
                  <a:schemeClr val="accent1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38" name="Group 56"/>
          <p:cNvGrpSpPr>
            <a:grpSpLocks/>
          </p:cNvGrpSpPr>
          <p:nvPr/>
        </p:nvGrpSpPr>
        <p:grpSpPr bwMode="auto">
          <a:xfrm>
            <a:off x="999515" y="2854964"/>
            <a:ext cx="5906947" cy="1780143"/>
            <a:chOff x="-296510" y="1378978"/>
            <a:chExt cx="2510014" cy="423667"/>
          </a:xfrm>
        </p:grpSpPr>
        <p:sp>
          <p:nvSpPr>
            <p:cNvPr id="45" name="TextBox 44"/>
            <p:cNvSpPr txBox="1"/>
            <p:nvPr/>
          </p:nvSpPr>
          <p:spPr>
            <a:xfrm>
              <a:off x="-209174" y="1538946"/>
              <a:ext cx="2276196" cy="26369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Waar ben je nu op de </a:t>
              </a:r>
              <a:r>
                <a:rPr lang="nl-BE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financiële </a:t>
              </a: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piramide ladder ? Ben je klaar om je geld te laten groeien? 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46" name="Rectangle 56"/>
            <p:cNvSpPr>
              <a:spLocks noChangeArrowheads="1"/>
            </p:cNvSpPr>
            <p:nvPr/>
          </p:nvSpPr>
          <p:spPr bwMode="auto">
            <a:xfrm>
              <a:off x="-296510" y="1378978"/>
              <a:ext cx="2510014" cy="131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2"/>
                  </a:solidFill>
                  <a:latin typeface="Open Sans"/>
                  <a:cs typeface="Open Sans"/>
                </a:rPr>
                <a:t>1. Jouw </a:t>
              </a:r>
              <a:r>
                <a:rPr lang="nl-BE" sz="3600" dirty="0">
                  <a:solidFill>
                    <a:schemeClr val="accent2"/>
                  </a:solidFill>
                  <a:latin typeface="Open Sans"/>
                  <a:cs typeface="Open Sans"/>
                </a:rPr>
                <a:t>Financiële </a:t>
              </a:r>
              <a:r>
                <a:rPr lang="nl-BE" sz="3600" dirty="0" smtClean="0">
                  <a:solidFill>
                    <a:schemeClr val="accent2"/>
                  </a:solidFill>
                  <a:latin typeface="Open Sans"/>
                  <a:cs typeface="Open Sans"/>
                </a:rPr>
                <a:t>Piramide</a:t>
              </a:r>
              <a:endParaRPr lang="en-US" sz="3600" dirty="0">
                <a:solidFill>
                  <a:schemeClr val="accent2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47" name="Group 56"/>
          <p:cNvGrpSpPr>
            <a:grpSpLocks/>
          </p:cNvGrpSpPr>
          <p:nvPr/>
        </p:nvGrpSpPr>
        <p:grpSpPr bwMode="auto">
          <a:xfrm>
            <a:off x="8972917" y="9910763"/>
            <a:ext cx="5405138" cy="2551296"/>
            <a:chOff x="-296510" y="1392685"/>
            <a:chExt cx="2276196" cy="955678"/>
          </a:xfrm>
        </p:grpSpPr>
        <p:sp>
          <p:nvSpPr>
            <p:cNvPr id="48" name="TextBox 47"/>
            <p:cNvSpPr txBox="1"/>
            <p:nvPr/>
          </p:nvSpPr>
          <p:spPr>
            <a:xfrm>
              <a:off x="-296510" y="1656632"/>
              <a:ext cx="2276196" cy="69173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Het BELANGRIJKSTE is BETAAL jezelf EERST ! Weet hoeveel je exact aan jezelf kan betalen en verhoog het indien mogelijk. Deze strategie werkt ook met kleine bedragen. 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50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41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3"/>
                  </a:solidFill>
                  <a:latin typeface="Open Sans"/>
                  <a:cs typeface="Open Sans"/>
                </a:rPr>
                <a:t>2. BETAAL jezelf EERST</a:t>
              </a:r>
              <a:endParaRPr lang="en-US" sz="3600" dirty="0">
                <a:solidFill>
                  <a:schemeClr val="accent3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51" name="Group 56"/>
          <p:cNvGrpSpPr>
            <a:grpSpLocks/>
          </p:cNvGrpSpPr>
          <p:nvPr/>
        </p:nvGrpSpPr>
        <p:grpSpPr bwMode="auto">
          <a:xfrm>
            <a:off x="16507138" y="9910762"/>
            <a:ext cx="4956667" cy="2551296"/>
            <a:chOff x="-296510" y="1392685"/>
            <a:chExt cx="2276196" cy="955678"/>
          </a:xfrm>
        </p:grpSpPr>
        <p:sp>
          <p:nvSpPr>
            <p:cNvPr id="52" name="TextBox 51"/>
            <p:cNvSpPr txBox="1"/>
            <p:nvPr/>
          </p:nvSpPr>
          <p:spPr>
            <a:xfrm>
              <a:off x="-296510" y="1656632"/>
              <a:ext cx="2276196" cy="69173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RIP betekent Her-Investering Strategie. (Re-investment) Investeer elke ontvangen euro of dollar terug in het systeem om je geld exponentieel te laten groeien.</a:t>
              </a:r>
            </a:p>
          </p:txBody>
        </p:sp>
        <p:sp>
          <p:nvSpPr>
            <p:cNvPr id="53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20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5"/>
                  </a:solidFill>
                  <a:latin typeface="Open Sans"/>
                  <a:cs typeface="Open Sans"/>
                </a:rPr>
                <a:t>4. RIP Strategie</a:t>
              </a:r>
              <a:endParaRPr lang="en-US" sz="3600" dirty="0">
                <a:solidFill>
                  <a:schemeClr val="accent5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54" name="Group 56"/>
          <p:cNvGrpSpPr>
            <a:grpSpLocks/>
          </p:cNvGrpSpPr>
          <p:nvPr/>
        </p:nvGrpSpPr>
        <p:grpSpPr bwMode="auto">
          <a:xfrm>
            <a:off x="8824561" y="2815109"/>
            <a:ext cx="4830643" cy="1720287"/>
            <a:chOff x="-296510" y="1392685"/>
            <a:chExt cx="2306775" cy="516959"/>
          </a:xfrm>
        </p:grpSpPr>
        <p:sp>
          <p:nvSpPr>
            <p:cNvPr id="55" name="TextBox 54"/>
            <p:cNvSpPr txBox="1"/>
            <p:nvPr/>
          </p:nvSpPr>
          <p:spPr>
            <a:xfrm>
              <a:off x="-265931" y="1576683"/>
              <a:ext cx="2276196" cy="33296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Kies de juiste portefeuille strategie die past bij je risico profiel. 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33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4"/>
                  </a:solidFill>
                  <a:latin typeface="Open Sans"/>
                  <a:cs typeface="Open Sans"/>
                </a:rPr>
                <a:t>3. Portefeuille Strategie</a:t>
              </a:r>
              <a:endParaRPr lang="en-US" sz="3600" dirty="0">
                <a:solidFill>
                  <a:schemeClr val="accent4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5904296" y="2873403"/>
            <a:ext cx="4999918" cy="1812634"/>
            <a:chOff x="-296510" y="1392685"/>
            <a:chExt cx="2276196" cy="678986"/>
          </a:xfrm>
        </p:grpSpPr>
        <p:sp>
          <p:nvSpPr>
            <p:cNvPr id="59" name="TextBox 58"/>
            <p:cNvSpPr txBox="1"/>
            <p:nvPr/>
          </p:nvSpPr>
          <p:spPr>
            <a:xfrm>
              <a:off x="-296510" y="1656632"/>
              <a:ext cx="2276196" cy="4150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2438522">
                <a:spcBef>
                  <a:spcPct val="20000"/>
                </a:spcBef>
                <a:defRPr/>
              </a:pPr>
              <a:r>
                <a:rPr lang="nl-BE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Fouten maken is onvermijdelijk maar analyzeer constant investeringen die geen cash flow meer genereren.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-296510" y="1392685"/>
              <a:ext cx="2276196" cy="20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l-BE" sz="3600" dirty="0" smtClean="0">
                  <a:solidFill>
                    <a:schemeClr val="accent6"/>
                  </a:solidFill>
                  <a:latin typeface="Open Sans"/>
                  <a:cs typeface="Open Sans"/>
                </a:rPr>
                <a:t>5. Portefeuille Analyse</a:t>
              </a:r>
              <a:endParaRPr lang="en-US" sz="3600" dirty="0">
                <a:solidFill>
                  <a:schemeClr val="accent6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7492203" y="7601747"/>
            <a:ext cx="1392143" cy="1077583"/>
            <a:chOff x="2625725" y="2146300"/>
            <a:chExt cx="423863" cy="390526"/>
          </a:xfrm>
          <a:solidFill>
            <a:schemeClr val="bg1"/>
          </a:solidFill>
        </p:grpSpPr>
        <p:sp>
          <p:nvSpPr>
            <p:cNvPr id="67" name="Oval 271"/>
            <p:cNvSpPr>
              <a:spLocks noChangeArrowheads="1"/>
            </p:cNvSpPr>
            <p:nvPr/>
          </p:nvSpPr>
          <p:spPr bwMode="auto">
            <a:xfrm>
              <a:off x="2868613" y="2146300"/>
              <a:ext cx="84138" cy="841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72"/>
            <p:cNvSpPr>
              <a:spLocks/>
            </p:cNvSpPr>
            <p:nvPr/>
          </p:nvSpPr>
          <p:spPr bwMode="auto">
            <a:xfrm>
              <a:off x="2647950" y="2224088"/>
              <a:ext cx="401638" cy="312738"/>
            </a:xfrm>
            <a:custGeom>
              <a:avLst/>
              <a:gdLst/>
              <a:ahLst/>
              <a:cxnLst>
                <a:cxn ang="0">
                  <a:pos x="203" y="41"/>
                </a:cxn>
                <a:cxn ang="0">
                  <a:pos x="175" y="19"/>
                </a:cxn>
                <a:cxn ang="0">
                  <a:pos x="128" y="0"/>
                </a:cxn>
                <a:cxn ang="0">
                  <a:pos x="70" y="0"/>
                </a:cxn>
                <a:cxn ang="0">
                  <a:pos x="42" y="64"/>
                </a:cxn>
                <a:cxn ang="0">
                  <a:pos x="34" y="61"/>
                </a:cxn>
                <a:cxn ang="0">
                  <a:pos x="31" y="68"/>
                </a:cxn>
                <a:cxn ang="0">
                  <a:pos x="30" y="71"/>
                </a:cxn>
                <a:cxn ang="0">
                  <a:pos x="29" y="73"/>
                </a:cxn>
                <a:cxn ang="0">
                  <a:pos x="20" y="70"/>
                </a:cxn>
                <a:cxn ang="0">
                  <a:pos x="0" y="118"/>
                </a:cxn>
                <a:cxn ang="0">
                  <a:pos x="47" y="137"/>
                </a:cxn>
                <a:cxn ang="0">
                  <a:pos x="51" y="139"/>
                </a:cxn>
                <a:cxn ang="0">
                  <a:pos x="52" y="137"/>
                </a:cxn>
                <a:cxn ang="0">
                  <a:pos x="71" y="91"/>
                </a:cxn>
                <a:cxn ang="0">
                  <a:pos x="62" y="87"/>
                </a:cxn>
                <a:cxn ang="0">
                  <a:pos x="63" y="85"/>
                </a:cxn>
                <a:cxn ang="0">
                  <a:pos x="65" y="82"/>
                </a:cxn>
                <a:cxn ang="0">
                  <a:pos x="68" y="75"/>
                </a:cxn>
                <a:cxn ang="0">
                  <a:pos x="60" y="72"/>
                </a:cxn>
                <a:cxn ang="0">
                  <a:pos x="82" y="20"/>
                </a:cxn>
                <a:cxn ang="0">
                  <a:pos x="121" y="20"/>
                </a:cxn>
                <a:cxn ang="0">
                  <a:pos x="94" y="94"/>
                </a:cxn>
                <a:cxn ang="0">
                  <a:pos x="88" y="134"/>
                </a:cxn>
                <a:cxn ang="0">
                  <a:pos x="76" y="135"/>
                </a:cxn>
                <a:cxn ang="0">
                  <a:pos x="71" y="147"/>
                </a:cxn>
                <a:cxn ang="0">
                  <a:pos x="69" y="153"/>
                </a:cxn>
                <a:cxn ang="0">
                  <a:pos x="63" y="150"/>
                </a:cxn>
                <a:cxn ang="0">
                  <a:pos x="34" y="138"/>
                </a:cxn>
                <a:cxn ang="0">
                  <a:pos x="30" y="139"/>
                </a:cxn>
                <a:cxn ang="0">
                  <a:pos x="32" y="165"/>
                </a:cxn>
                <a:cxn ang="0">
                  <a:pos x="110" y="159"/>
                </a:cxn>
                <a:cxn ang="0">
                  <a:pos x="118" y="111"/>
                </a:cxn>
                <a:cxn ang="0">
                  <a:pos x="120" y="112"/>
                </a:cxn>
                <a:cxn ang="0">
                  <a:pos x="151" y="135"/>
                </a:cxn>
                <a:cxn ang="0">
                  <a:pos x="154" y="197"/>
                </a:cxn>
                <a:cxn ang="0">
                  <a:pos x="181" y="196"/>
                </a:cxn>
                <a:cxn ang="0">
                  <a:pos x="177" y="122"/>
                </a:cxn>
                <a:cxn ang="0">
                  <a:pos x="139" y="94"/>
                </a:cxn>
                <a:cxn ang="0">
                  <a:pos x="166" y="38"/>
                </a:cxn>
                <a:cxn ang="0">
                  <a:pos x="203" y="67"/>
                </a:cxn>
                <a:cxn ang="0">
                  <a:pos x="253" y="23"/>
                </a:cxn>
                <a:cxn ang="0">
                  <a:pos x="240" y="8"/>
                </a:cxn>
                <a:cxn ang="0">
                  <a:pos x="203" y="41"/>
                </a:cxn>
              </a:cxnLst>
              <a:rect l="0" t="0" r="r" b="b"/>
              <a:pathLst>
                <a:path w="253" h="197">
                  <a:moveTo>
                    <a:pt x="203" y="41"/>
                  </a:moveTo>
                  <a:lnTo>
                    <a:pt x="175" y="19"/>
                  </a:lnTo>
                  <a:lnTo>
                    <a:pt x="128" y="0"/>
                  </a:lnTo>
                  <a:lnTo>
                    <a:pt x="70" y="0"/>
                  </a:lnTo>
                  <a:lnTo>
                    <a:pt x="42" y="64"/>
                  </a:lnTo>
                  <a:lnTo>
                    <a:pt x="34" y="61"/>
                  </a:lnTo>
                  <a:lnTo>
                    <a:pt x="31" y="68"/>
                  </a:lnTo>
                  <a:lnTo>
                    <a:pt x="30" y="71"/>
                  </a:lnTo>
                  <a:lnTo>
                    <a:pt x="29" y="73"/>
                  </a:lnTo>
                  <a:lnTo>
                    <a:pt x="20" y="70"/>
                  </a:lnTo>
                  <a:lnTo>
                    <a:pt x="0" y="118"/>
                  </a:lnTo>
                  <a:lnTo>
                    <a:pt x="47" y="137"/>
                  </a:lnTo>
                  <a:lnTo>
                    <a:pt x="51" y="139"/>
                  </a:lnTo>
                  <a:lnTo>
                    <a:pt x="52" y="137"/>
                  </a:lnTo>
                  <a:lnTo>
                    <a:pt x="71" y="91"/>
                  </a:lnTo>
                  <a:lnTo>
                    <a:pt x="62" y="87"/>
                  </a:lnTo>
                  <a:lnTo>
                    <a:pt x="63" y="85"/>
                  </a:lnTo>
                  <a:lnTo>
                    <a:pt x="65" y="82"/>
                  </a:lnTo>
                  <a:lnTo>
                    <a:pt x="68" y="75"/>
                  </a:lnTo>
                  <a:lnTo>
                    <a:pt x="60" y="72"/>
                  </a:lnTo>
                  <a:lnTo>
                    <a:pt x="82" y="20"/>
                  </a:lnTo>
                  <a:lnTo>
                    <a:pt x="121" y="20"/>
                  </a:lnTo>
                  <a:lnTo>
                    <a:pt x="94" y="94"/>
                  </a:lnTo>
                  <a:lnTo>
                    <a:pt x="88" y="134"/>
                  </a:lnTo>
                  <a:lnTo>
                    <a:pt x="76" y="135"/>
                  </a:lnTo>
                  <a:lnTo>
                    <a:pt x="71" y="147"/>
                  </a:lnTo>
                  <a:lnTo>
                    <a:pt x="69" y="153"/>
                  </a:lnTo>
                  <a:lnTo>
                    <a:pt x="63" y="150"/>
                  </a:lnTo>
                  <a:lnTo>
                    <a:pt x="34" y="138"/>
                  </a:lnTo>
                  <a:lnTo>
                    <a:pt x="30" y="139"/>
                  </a:lnTo>
                  <a:lnTo>
                    <a:pt x="32" y="165"/>
                  </a:lnTo>
                  <a:lnTo>
                    <a:pt x="110" y="159"/>
                  </a:lnTo>
                  <a:lnTo>
                    <a:pt x="118" y="111"/>
                  </a:lnTo>
                  <a:lnTo>
                    <a:pt x="120" y="112"/>
                  </a:lnTo>
                  <a:lnTo>
                    <a:pt x="151" y="135"/>
                  </a:lnTo>
                  <a:lnTo>
                    <a:pt x="154" y="197"/>
                  </a:lnTo>
                  <a:lnTo>
                    <a:pt x="181" y="196"/>
                  </a:lnTo>
                  <a:lnTo>
                    <a:pt x="177" y="122"/>
                  </a:lnTo>
                  <a:lnTo>
                    <a:pt x="139" y="94"/>
                  </a:lnTo>
                  <a:lnTo>
                    <a:pt x="166" y="38"/>
                  </a:lnTo>
                  <a:lnTo>
                    <a:pt x="203" y="67"/>
                  </a:lnTo>
                  <a:lnTo>
                    <a:pt x="253" y="23"/>
                  </a:lnTo>
                  <a:lnTo>
                    <a:pt x="240" y="8"/>
                  </a:lnTo>
                  <a:lnTo>
                    <a:pt x="203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73"/>
            <p:cNvSpPr>
              <a:spLocks/>
            </p:cNvSpPr>
            <p:nvPr/>
          </p:nvSpPr>
          <p:spPr bwMode="auto">
            <a:xfrm>
              <a:off x="2625725" y="2325688"/>
              <a:ext cx="44450" cy="809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20" y="0"/>
                </a:cxn>
                <a:cxn ang="0">
                  <a:pos x="28" y="3"/>
                </a:cxn>
                <a:cxn ang="0">
                  <a:pos x="8" y="51"/>
                </a:cxn>
                <a:cxn ang="0">
                  <a:pos x="0" y="48"/>
                </a:cxn>
              </a:cxnLst>
              <a:rect l="0" t="0" r="r" b="b"/>
              <a:pathLst>
                <a:path w="28" h="51">
                  <a:moveTo>
                    <a:pt x="0" y="48"/>
                  </a:moveTo>
                  <a:lnTo>
                    <a:pt x="20" y="0"/>
                  </a:lnTo>
                  <a:lnTo>
                    <a:pt x="28" y="3"/>
                  </a:lnTo>
                  <a:lnTo>
                    <a:pt x="8" y="51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74"/>
            <p:cNvSpPr>
              <a:spLocks/>
            </p:cNvSpPr>
            <p:nvPr/>
          </p:nvSpPr>
          <p:spPr bwMode="auto">
            <a:xfrm>
              <a:off x="2738438" y="2373313"/>
              <a:ext cx="46038" cy="80963"/>
            </a:xfrm>
            <a:custGeom>
              <a:avLst/>
              <a:gdLst/>
              <a:ahLst/>
              <a:cxnLst>
                <a:cxn ang="0">
                  <a:pos x="13" y="41"/>
                </a:cxn>
                <a:cxn ang="0">
                  <a:pos x="29" y="3"/>
                </a:cxn>
                <a:cxn ang="0">
                  <a:pos x="20" y="0"/>
                </a:cxn>
                <a:cxn ang="0">
                  <a:pos x="3" y="42"/>
                </a:cxn>
                <a:cxn ang="0">
                  <a:pos x="0" y="48"/>
                </a:cxn>
                <a:cxn ang="0">
                  <a:pos x="9" y="51"/>
                </a:cxn>
                <a:cxn ang="0">
                  <a:pos x="13" y="41"/>
                </a:cxn>
              </a:cxnLst>
              <a:rect l="0" t="0" r="r" b="b"/>
              <a:pathLst>
                <a:path w="29" h="51">
                  <a:moveTo>
                    <a:pt x="13" y="41"/>
                  </a:moveTo>
                  <a:lnTo>
                    <a:pt x="29" y="3"/>
                  </a:lnTo>
                  <a:lnTo>
                    <a:pt x="20" y="0"/>
                  </a:lnTo>
                  <a:lnTo>
                    <a:pt x="3" y="42"/>
                  </a:lnTo>
                  <a:lnTo>
                    <a:pt x="0" y="48"/>
                  </a:lnTo>
                  <a:lnTo>
                    <a:pt x="9" y="51"/>
                  </a:lnTo>
                  <a:lnTo>
                    <a:pt x="13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3" name="Freeform 62"/>
          <p:cNvSpPr>
            <a:spLocks noChangeArrowheads="1"/>
          </p:cNvSpPr>
          <p:nvPr/>
        </p:nvSpPr>
        <p:spPr bwMode="auto">
          <a:xfrm>
            <a:off x="13655204" y="5754348"/>
            <a:ext cx="221787" cy="402447"/>
          </a:xfrm>
          <a:custGeom>
            <a:avLst/>
            <a:gdLst>
              <a:gd name="T0" fmla="*/ 0 w 118"/>
              <a:gd name="T1" fmla="*/ 183 h 218"/>
              <a:gd name="T2" fmla="*/ 25 w 118"/>
              <a:gd name="T3" fmla="*/ 217 h 218"/>
              <a:gd name="T4" fmla="*/ 84 w 118"/>
              <a:gd name="T5" fmla="*/ 217 h 218"/>
              <a:gd name="T6" fmla="*/ 117 w 118"/>
              <a:gd name="T7" fmla="*/ 183 h 218"/>
              <a:gd name="T8" fmla="*/ 117 w 118"/>
              <a:gd name="T9" fmla="*/ 0 h 218"/>
              <a:gd name="T10" fmla="*/ 17 w 118"/>
              <a:gd name="T11" fmla="*/ 91 h 218"/>
              <a:gd name="T12" fmla="*/ 0 w 118"/>
              <a:gd name="T13" fmla="*/ 75 h 218"/>
              <a:gd name="T14" fmla="*/ 0 w 118"/>
              <a:gd name="T15" fmla="*/ 183 h 218"/>
              <a:gd name="T16" fmla="*/ 0 w 118"/>
              <a:gd name="T17" fmla="*/ 183 h 218"/>
              <a:gd name="T18" fmla="*/ 0 w 118"/>
              <a:gd name="T19" fmla="*/ 183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8" h="218">
                <a:moveTo>
                  <a:pt x="0" y="183"/>
                </a:moveTo>
                <a:cubicBezTo>
                  <a:pt x="0" y="200"/>
                  <a:pt x="8" y="217"/>
                  <a:pt x="25" y="217"/>
                </a:cubicBezTo>
                <a:cubicBezTo>
                  <a:pt x="84" y="217"/>
                  <a:pt x="84" y="217"/>
                  <a:pt x="84" y="217"/>
                </a:cubicBezTo>
                <a:cubicBezTo>
                  <a:pt x="100" y="217"/>
                  <a:pt x="117" y="200"/>
                  <a:pt x="117" y="183"/>
                </a:cubicBezTo>
                <a:cubicBezTo>
                  <a:pt x="117" y="0"/>
                  <a:pt x="117" y="0"/>
                  <a:pt x="117" y="0"/>
                </a:cubicBezTo>
                <a:cubicBezTo>
                  <a:pt x="17" y="91"/>
                  <a:pt x="17" y="91"/>
                  <a:pt x="17" y="91"/>
                </a:cubicBezTo>
                <a:cubicBezTo>
                  <a:pt x="0" y="75"/>
                  <a:pt x="0" y="75"/>
                  <a:pt x="0" y="75"/>
                </a:cubicBezTo>
                <a:lnTo>
                  <a:pt x="0" y="183"/>
                </a:lnTo>
                <a:close/>
                <a:moveTo>
                  <a:pt x="0" y="183"/>
                </a:moveTo>
                <a:lnTo>
                  <a:pt x="0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64" name="Freeform 63"/>
          <p:cNvSpPr>
            <a:spLocks noChangeArrowheads="1"/>
          </p:cNvSpPr>
          <p:nvPr/>
        </p:nvSpPr>
        <p:spPr bwMode="auto">
          <a:xfrm>
            <a:off x="14016630" y="5532596"/>
            <a:ext cx="221787" cy="624199"/>
          </a:xfrm>
          <a:custGeom>
            <a:avLst/>
            <a:gdLst>
              <a:gd name="T0" fmla="*/ 0 w 118"/>
              <a:gd name="T1" fmla="*/ 301 h 336"/>
              <a:gd name="T2" fmla="*/ 34 w 118"/>
              <a:gd name="T3" fmla="*/ 335 h 336"/>
              <a:gd name="T4" fmla="*/ 84 w 118"/>
              <a:gd name="T5" fmla="*/ 335 h 336"/>
              <a:gd name="T6" fmla="*/ 117 w 118"/>
              <a:gd name="T7" fmla="*/ 301 h 336"/>
              <a:gd name="T8" fmla="*/ 117 w 118"/>
              <a:gd name="T9" fmla="*/ 76 h 336"/>
              <a:gd name="T10" fmla="*/ 42 w 118"/>
              <a:gd name="T11" fmla="*/ 0 h 336"/>
              <a:gd name="T12" fmla="*/ 0 w 118"/>
              <a:gd name="T13" fmla="*/ 42 h 336"/>
              <a:gd name="T14" fmla="*/ 0 w 118"/>
              <a:gd name="T15" fmla="*/ 301 h 336"/>
              <a:gd name="T16" fmla="*/ 0 w 118"/>
              <a:gd name="T17" fmla="*/ 301 h 336"/>
              <a:gd name="T18" fmla="*/ 0 w 118"/>
              <a:gd name="T19" fmla="*/ 30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8" h="336">
                <a:moveTo>
                  <a:pt x="0" y="301"/>
                </a:moveTo>
                <a:cubicBezTo>
                  <a:pt x="0" y="318"/>
                  <a:pt x="17" y="335"/>
                  <a:pt x="34" y="335"/>
                </a:cubicBezTo>
                <a:cubicBezTo>
                  <a:pt x="84" y="335"/>
                  <a:pt x="84" y="335"/>
                  <a:pt x="84" y="335"/>
                </a:cubicBezTo>
                <a:cubicBezTo>
                  <a:pt x="101" y="335"/>
                  <a:pt x="117" y="318"/>
                  <a:pt x="117" y="301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42" y="0"/>
                  <a:pt x="42" y="0"/>
                  <a:pt x="42" y="0"/>
                </a:cubicBezTo>
                <a:cubicBezTo>
                  <a:pt x="0" y="42"/>
                  <a:pt x="0" y="42"/>
                  <a:pt x="0" y="42"/>
                </a:cubicBezTo>
                <a:lnTo>
                  <a:pt x="0" y="301"/>
                </a:lnTo>
                <a:close/>
                <a:moveTo>
                  <a:pt x="0" y="301"/>
                </a:moveTo>
                <a:lnTo>
                  <a:pt x="0" y="3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1" name="Freeform 80"/>
          <p:cNvSpPr>
            <a:spLocks noChangeArrowheads="1"/>
          </p:cNvSpPr>
          <p:nvPr/>
        </p:nvSpPr>
        <p:spPr bwMode="auto">
          <a:xfrm>
            <a:off x="14378055" y="5532596"/>
            <a:ext cx="221787" cy="624199"/>
          </a:xfrm>
          <a:custGeom>
            <a:avLst/>
            <a:gdLst>
              <a:gd name="T0" fmla="*/ 92 w 118"/>
              <a:gd name="T1" fmla="*/ 335 h 336"/>
              <a:gd name="T2" fmla="*/ 117 w 118"/>
              <a:gd name="T3" fmla="*/ 301 h 336"/>
              <a:gd name="T4" fmla="*/ 117 w 118"/>
              <a:gd name="T5" fmla="*/ 0 h 336"/>
              <a:gd name="T6" fmla="*/ 0 w 118"/>
              <a:gd name="T7" fmla="*/ 118 h 336"/>
              <a:gd name="T8" fmla="*/ 0 w 118"/>
              <a:gd name="T9" fmla="*/ 301 h 336"/>
              <a:gd name="T10" fmla="*/ 33 w 118"/>
              <a:gd name="T11" fmla="*/ 335 h 336"/>
              <a:gd name="T12" fmla="*/ 92 w 118"/>
              <a:gd name="T13" fmla="*/ 335 h 336"/>
              <a:gd name="T14" fmla="*/ 92 w 118"/>
              <a:gd name="T15" fmla="*/ 335 h 336"/>
              <a:gd name="T16" fmla="*/ 92 w 118"/>
              <a:gd name="T17" fmla="*/ 335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336">
                <a:moveTo>
                  <a:pt x="92" y="335"/>
                </a:moveTo>
                <a:cubicBezTo>
                  <a:pt x="108" y="335"/>
                  <a:pt x="117" y="318"/>
                  <a:pt x="117" y="301"/>
                </a:cubicBezTo>
                <a:cubicBezTo>
                  <a:pt x="117" y="0"/>
                  <a:pt x="117" y="0"/>
                  <a:pt x="117" y="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301"/>
                  <a:pt x="0" y="301"/>
                  <a:pt x="0" y="301"/>
                </a:cubicBezTo>
                <a:cubicBezTo>
                  <a:pt x="0" y="318"/>
                  <a:pt x="16" y="335"/>
                  <a:pt x="33" y="335"/>
                </a:cubicBezTo>
                <a:lnTo>
                  <a:pt x="92" y="335"/>
                </a:lnTo>
                <a:close/>
                <a:moveTo>
                  <a:pt x="92" y="335"/>
                </a:moveTo>
                <a:lnTo>
                  <a:pt x="92" y="3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5" name="Freeform 84"/>
          <p:cNvSpPr>
            <a:spLocks noChangeArrowheads="1"/>
          </p:cNvSpPr>
          <p:nvPr/>
        </p:nvSpPr>
        <p:spPr bwMode="auto">
          <a:xfrm>
            <a:off x="14731269" y="5319054"/>
            <a:ext cx="238210" cy="845951"/>
          </a:xfrm>
          <a:custGeom>
            <a:avLst/>
            <a:gdLst>
              <a:gd name="T0" fmla="*/ 0 w 126"/>
              <a:gd name="T1" fmla="*/ 41 h 452"/>
              <a:gd name="T2" fmla="*/ 0 w 126"/>
              <a:gd name="T3" fmla="*/ 417 h 452"/>
              <a:gd name="T4" fmla="*/ 33 w 126"/>
              <a:gd name="T5" fmla="*/ 451 h 452"/>
              <a:gd name="T6" fmla="*/ 92 w 126"/>
              <a:gd name="T7" fmla="*/ 451 h 452"/>
              <a:gd name="T8" fmla="*/ 125 w 126"/>
              <a:gd name="T9" fmla="*/ 417 h 452"/>
              <a:gd name="T10" fmla="*/ 125 w 126"/>
              <a:gd name="T11" fmla="*/ 66 h 452"/>
              <a:gd name="T12" fmla="*/ 50 w 126"/>
              <a:gd name="T13" fmla="*/ 0 h 452"/>
              <a:gd name="T14" fmla="*/ 0 w 126"/>
              <a:gd name="T15" fmla="*/ 41 h 452"/>
              <a:gd name="T16" fmla="*/ 0 w 126"/>
              <a:gd name="T17" fmla="*/ 41 h 452"/>
              <a:gd name="T18" fmla="*/ 0 w 126"/>
              <a:gd name="T19" fmla="*/ 4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6" h="452">
                <a:moveTo>
                  <a:pt x="0" y="41"/>
                </a:moveTo>
                <a:cubicBezTo>
                  <a:pt x="0" y="417"/>
                  <a:pt x="0" y="417"/>
                  <a:pt x="0" y="417"/>
                </a:cubicBezTo>
                <a:cubicBezTo>
                  <a:pt x="0" y="434"/>
                  <a:pt x="17" y="451"/>
                  <a:pt x="33" y="451"/>
                </a:cubicBezTo>
                <a:cubicBezTo>
                  <a:pt x="92" y="451"/>
                  <a:pt x="92" y="451"/>
                  <a:pt x="92" y="451"/>
                </a:cubicBezTo>
                <a:cubicBezTo>
                  <a:pt x="109" y="451"/>
                  <a:pt x="125" y="434"/>
                  <a:pt x="125" y="417"/>
                </a:cubicBezTo>
                <a:cubicBezTo>
                  <a:pt x="125" y="66"/>
                  <a:pt x="125" y="66"/>
                  <a:pt x="125" y="66"/>
                </a:cubicBezTo>
                <a:cubicBezTo>
                  <a:pt x="50" y="0"/>
                  <a:pt x="50" y="0"/>
                  <a:pt x="50" y="0"/>
                </a:cubicBezTo>
                <a:lnTo>
                  <a:pt x="0" y="41"/>
                </a:lnTo>
                <a:close/>
                <a:moveTo>
                  <a:pt x="0" y="41"/>
                </a:moveTo>
                <a:lnTo>
                  <a:pt x="0" y="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6" name="Freeform 85"/>
          <p:cNvSpPr>
            <a:spLocks noChangeArrowheads="1"/>
          </p:cNvSpPr>
          <p:nvPr/>
        </p:nvSpPr>
        <p:spPr bwMode="auto">
          <a:xfrm>
            <a:off x="13597707" y="4941249"/>
            <a:ext cx="1355344" cy="845951"/>
          </a:xfrm>
          <a:custGeom>
            <a:avLst/>
            <a:gdLst>
              <a:gd name="T0" fmla="*/ 234 w 728"/>
              <a:gd name="T1" fmla="*/ 284 h 452"/>
              <a:gd name="T2" fmla="*/ 292 w 728"/>
              <a:gd name="T3" fmla="*/ 284 h 452"/>
              <a:gd name="T4" fmla="*/ 359 w 728"/>
              <a:gd name="T5" fmla="*/ 351 h 452"/>
              <a:gd name="T6" fmla="*/ 401 w 728"/>
              <a:gd name="T7" fmla="*/ 368 h 452"/>
              <a:gd name="T8" fmla="*/ 434 w 728"/>
              <a:gd name="T9" fmla="*/ 351 h 452"/>
              <a:gd name="T10" fmla="*/ 660 w 728"/>
              <a:gd name="T11" fmla="*/ 134 h 452"/>
              <a:gd name="T12" fmla="*/ 694 w 728"/>
              <a:gd name="T13" fmla="*/ 167 h 452"/>
              <a:gd name="T14" fmla="*/ 710 w 728"/>
              <a:gd name="T15" fmla="*/ 175 h 452"/>
              <a:gd name="T16" fmla="*/ 727 w 728"/>
              <a:gd name="T17" fmla="*/ 159 h 452"/>
              <a:gd name="T18" fmla="*/ 727 w 728"/>
              <a:gd name="T19" fmla="*/ 33 h 452"/>
              <a:gd name="T20" fmla="*/ 719 w 728"/>
              <a:gd name="T21" fmla="*/ 8 h 452"/>
              <a:gd name="T22" fmla="*/ 694 w 728"/>
              <a:gd name="T23" fmla="*/ 0 h 452"/>
              <a:gd name="T24" fmla="*/ 568 w 728"/>
              <a:gd name="T25" fmla="*/ 0 h 452"/>
              <a:gd name="T26" fmla="*/ 551 w 728"/>
              <a:gd name="T27" fmla="*/ 8 h 452"/>
              <a:gd name="T28" fmla="*/ 551 w 728"/>
              <a:gd name="T29" fmla="*/ 33 h 452"/>
              <a:gd name="T30" fmla="*/ 585 w 728"/>
              <a:gd name="T31" fmla="*/ 58 h 452"/>
              <a:gd name="T32" fmla="*/ 426 w 728"/>
              <a:gd name="T33" fmla="*/ 217 h 452"/>
              <a:gd name="T34" fmla="*/ 401 w 728"/>
              <a:gd name="T35" fmla="*/ 225 h 452"/>
              <a:gd name="T36" fmla="*/ 368 w 728"/>
              <a:gd name="T37" fmla="*/ 217 h 452"/>
              <a:gd name="T38" fmla="*/ 292 w 728"/>
              <a:gd name="T39" fmla="*/ 142 h 452"/>
              <a:gd name="T40" fmla="*/ 234 w 728"/>
              <a:gd name="T41" fmla="*/ 142 h 452"/>
              <a:gd name="T42" fmla="*/ 8 w 728"/>
              <a:gd name="T43" fmla="*/ 359 h 452"/>
              <a:gd name="T44" fmla="*/ 0 w 728"/>
              <a:gd name="T45" fmla="*/ 393 h 452"/>
              <a:gd name="T46" fmla="*/ 8 w 728"/>
              <a:gd name="T47" fmla="*/ 426 h 452"/>
              <a:gd name="T48" fmla="*/ 25 w 728"/>
              <a:gd name="T49" fmla="*/ 435 h 452"/>
              <a:gd name="T50" fmla="*/ 83 w 728"/>
              <a:gd name="T51" fmla="*/ 435 h 452"/>
              <a:gd name="T52" fmla="*/ 234 w 728"/>
              <a:gd name="T53" fmla="*/ 284 h 452"/>
              <a:gd name="T54" fmla="*/ 234 w 728"/>
              <a:gd name="T55" fmla="*/ 284 h 452"/>
              <a:gd name="T56" fmla="*/ 234 w 728"/>
              <a:gd name="T57" fmla="*/ 284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28" h="452">
                <a:moveTo>
                  <a:pt x="234" y="284"/>
                </a:moveTo>
                <a:cubicBezTo>
                  <a:pt x="250" y="267"/>
                  <a:pt x="276" y="267"/>
                  <a:pt x="292" y="284"/>
                </a:cubicBezTo>
                <a:cubicBezTo>
                  <a:pt x="359" y="351"/>
                  <a:pt x="359" y="351"/>
                  <a:pt x="359" y="351"/>
                </a:cubicBezTo>
                <a:cubicBezTo>
                  <a:pt x="376" y="368"/>
                  <a:pt x="384" y="368"/>
                  <a:pt x="401" y="368"/>
                </a:cubicBezTo>
                <a:cubicBezTo>
                  <a:pt x="418" y="368"/>
                  <a:pt x="426" y="368"/>
                  <a:pt x="434" y="351"/>
                </a:cubicBezTo>
                <a:cubicBezTo>
                  <a:pt x="660" y="134"/>
                  <a:pt x="660" y="134"/>
                  <a:pt x="660" y="134"/>
                </a:cubicBezTo>
                <a:cubicBezTo>
                  <a:pt x="694" y="167"/>
                  <a:pt x="694" y="167"/>
                  <a:pt x="694" y="167"/>
                </a:cubicBezTo>
                <a:cubicBezTo>
                  <a:pt x="702" y="175"/>
                  <a:pt x="710" y="175"/>
                  <a:pt x="710" y="175"/>
                </a:cubicBezTo>
                <a:cubicBezTo>
                  <a:pt x="719" y="175"/>
                  <a:pt x="727" y="167"/>
                  <a:pt x="727" y="159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7" y="25"/>
                  <a:pt x="727" y="16"/>
                  <a:pt x="719" y="8"/>
                </a:cubicBezTo>
                <a:cubicBezTo>
                  <a:pt x="710" y="0"/>
                  <a:pt x="702" y="0"/>
                  <a:pt x="694" y="0"/>
                </a:cubicBezTo>
                <a:cubicBezTo>
                  <a:pt x="568" y="0"/>
                  <a:pt x="568" y="0"/>
                  <a:pt x="568" y="0"/>
                </a:cubicBezTo>
                <a:cubicBezTo>
                  <a:pt x="560" y="0"/>
                  <a:pt x="551" y="0"/>
                  <a:pt x="551" y="8"/>
                </a:cubicBezTo>
                <a:cubicBezTo>
                  <a:pt x="543" y="16"/>
                  <a:pt x="551" y="25"/>
                  <a:pt x="551" y="33"/>
                </a:cubicBezTo>
                <a:cubicBezTo>
                  <a:pt x="585" y="58"/>
                  <a:pt x="585" y="58"/>
                  <a:pt x="585" y="58"/>
                </a:cubicBezTo>
                <a:cubicBezTo>
                  <a:pt x="426" y="217"/>
                  <a:pt x="426" y="217"/>
                  <a:pt x="426" y="217"/>
                </a:cubicBezTo>
                <a:cubicBezTo>
                  <a:pt x="426" y="225"/>
                  <a:pt x="409" y="225"/>
                  <a:pt x="401" y="225"/>
                </a:cubicBezTo>
                <a:cubicBezTo>
                  <a:pt x="393" y="225"/>
                  <a:pt x="376" y="225"/>
                  <a:pt x="368" y="217"/>
                </a:cubicBezTo>
                <a:cubicBezTo>
                  <a:pt x="292" y="142"/>
                  <a:pt x="292" y="142"/>
                  <a:pt x="292" y="142"/>
                </a:cubicBezTo>
                <a:cubicBezTo>
                  <a:pt x="276" y="125"/>
                  <a:pt x="250" y="125"/>
                  <a:pt x="234" y="142"/>
                </a:cubicBezTo>
                <a:cubicBezTo>
                  <a:pt x="8" y="359"/>
                  <a:pt x="8" y="359"/>
                  <a:pt x="8" y="359"/>
                </a:cubicBezTo>
                <a:cubicBezTo>
                  <a:pt x="0" y="368"/>
                  <a:pt x="0" y="384"/>
                  <a:pt x="0" y="393"/>
                </a:cubicBezTo>
                <a:cubicBezTo>
                  <a:pt x="0" y="410"/>
                  <a:pt x="0" y="418"/>
                  <a:pt x="8" y="426"/>
                </a:cubicBezTo>
                <a:cubicBezTo>
                  <a:pt x="25" y="435"/>
                  <a:pt x="25" y="435"/>
                  <a:pt x="25" y="435"/>
                </a:cubicBezTo>
                <a:cubicBezTo>
                  <a:pt x="41" y="451"/>
                  <a:pt x="67" y="451"/>
                  <a:pt x="83" y="435"/>
                </a:cubicBezTo>
                <a:lnTo>
                  <a:pt x="234" y="284"/>
                </a:lnTo>
                <a:close/>
                <a:moveTo>
                  <a:pt x="234" y="284"/>
                </a:moveTo>
                <a:lnTo>
                  <a:pt x="234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7" name="Freeform 86"/>
          <p:cNvSpPr>
            <a:spLocks noChangeArrowheads="1"/>
          </p:cNvSpPr>
          <p:nvPr/>
        </p:nvSpPr>
        <p:spPr bwMode="auto">
          <a:xfrm>
            <a:off x="13561849" y="4650941"/>
            <a:ext cx="1733198" cy="1716550"/>
          </a:xfrm>
          <a:custGeom>
            <a:avLst/>
            <a:gdLst>
              <a:gd name="T0" fmla="*/ 887 w 929"/>
              <a:gd name="T1" fmla="*/ 0 h 921"/>
              <a:gd name="T2" fmla="*/ 836 w 929"/>
              <a:gd name="T3" fmla="*/ 50 h 921"/>
              <a:gd name="T4" fmla="*/ 836 w 929"/>
              <a:gd name="T5" fmla="*/ 837 h 921"/>
              <a:gd name="T6" fmla="*/ 51 w 929"/>
              <a:gd name="T7" fmla="*/ 837 h 921"/>
              <a:gd name="T8" fmla="*/ 0 w 929"/>
              <a:gd name="T9" fmla="*/ 878 h 921"/>
              <a:gd name="T10" fmla="*/ 51 w 929"/>
              <a:gd name="T11" fmla="*/ 920 h 921"/>
              <a:gd name="T12" fmla="*/ 887 w 929"/>
              <a:gd name="T13" fmla="*/ 920 h 921"/>
              <a:gd name="T14" fmla="*/ 928 w 929"/>
              <a:gd name="T15" fmla="*/ 878 h 921"/>
              <a:gd name="T16" fmla="*/ 928 w 929"/>
              <a:gd name="T17" fmla="*/ 50 h 921"/>
              <a:gd name="T18" fmla="*/ 887 w 929"/>
              <a:gd name="T19" fmla="*/ 0 h 921"/>
              <a:gd name="T20" fmla="*/ 887 w 929"/>
              <a:gd name="T21" fmla="*/ 0 h 921"/>
              <a:gd name="T22" fmla="*/ 887 w 929"/>
              <a:gd name="T23" fmla="*/ 0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29" h="921">
                <a:moveTo>
                  <a:pt x="887" y="0"/>
                </a:moveTo>
                <a:cubicBezTo>
                  <a:pt x="862" y="0"/>
                  <a:pt x="836" y="26"/>
                  <a:pt x="836" y="50"/>
                </a:cubicBezTo>
                <a:cubicBezTo>
                  <a:pt x="836" y="837"/>
                  <a:pt x="836" y="837"/>
                  <a:pt x="836" y="837"/>
                </a:cubicBezTo>
                <a:cubicBezTo>
                  <a:pt x="51" y="837"/>
                  <a:pt x="51" y="837"/>
                  <a:pt x="51" y="837"/>
                </a:cubicBezTo>
                <a:cubicBezTo>
                  <a:pt x="26" y="837"/>
                  <a:pt x="0" y="853"/>
                  <a:pt x="0" y="878"/>
                </a:cubicBezTo>
                <a:cubicBezTo>
                  <a:pt x="0" y="903"/>
                  <a:pt x="26" y="920"/>
                  <a:pt x="51" y="920"/>
                </a:cubicBezTo>
                <a:cubicBezTo>
                  <a:pt x="887" y="920"/>
                  <a:pt x="887" y="920"/>
                  <a:pt x="887" y="920"/>
                </a:cubicBezTo>
                <a:cubicBezTo>
                  <a:pt x="912" y="920"/>
                  <a:pt x="928" y="903"/>
                  <a:pt x="928" y="878"/>
                </a:cubicBezTo>
                <a:cubicBezTo>
                  <a:pt x="928" y="50"/>
                  <a:pt x="928" y="50"/>
                  <a:pt x="928" y="50"/>
                </a:cubicBezTo>
                <a:cubicBezTo>
                  <a:pt x="928" y="26"/>
                  <a:pt x="903" y="0"/>
                  <a:pt x="887" y="0"/>
                </a:cubicBezTo>
                <a:close/>
                <a:moveTo>
                  <a:pt x="887" y="0"/>
                </a:moveTo>
                <a:lnTo>
                  <a:pt x="8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latin typeface="Open Sans Light"/>
              <a:cs typeface="Open Sans Light"/>
            </a:endParaRPr>
          </a:p>
        </p:txBody>
      </p:sp>
      <p:sp>
        <p:nvSpPr>
          <p:cNvPr id="88" name="AutoShape 54"/>
          <p:cNvSpPr>
            <a:spLocks/>
          </p:cNvSpPr>
          <p:nvPr/>
        </p:nvSpPr>
        <p:spPr bwMode="auto">
          <a:xfrm rot="10800000">
            <a:off x="6906463" y="4730076"/>
            <a:ext cx="898560" cy="8066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27" y="0"/>
                  <a:pt x="20942" y="234"/>
                  <a:pt x="21203" y="709"/>
                </a:cubicBezTo>
                <a:cubicBezTo>
                  <a:pt x="21467" y="1198"/>
                  <a:pt x="21599" y="1764"/>
                  <a:pt x="21599" y="2428"/>
                </a:cubicBezTo>
                <a:cubicBezTo>
                  <a:pt x="21599" y="3119"/>
                  <a:pt x="21464" y="3698"/>
                  <a:pt x="21196" y="4180"/>
                </a:cubicBezTo>
                <a:lnTo>
                  <a:pt x="11774" y="20883"/>
                </a:lnTo>
                <a:cubicBezTo>
                  <a:pt x="11506" y="21359"/>
                  <a:pt x="11179" y="21599"/>
                  <a:pt x="10790" y="21599"/>
                </a:cubicBezTo>
                <a:cubicBezTo>
                  <a:pt x="10379" y="21599"/>
                  <a:pt x="10071" y="21359"/>
                  <a:pt x="9858" y="20883"/>
                </a:cubicBezTo>
                <a:lnTo>
                  <a:pt x="403" y="4180"/>
                </a:lnTo>
                <a:cubicBezTo>
                  <a:pt x="135" y="3698"/>
                  <a:pt x="0" y="3119"/>
                  <a:pt x="0" y="2428"/>
                </a:cubicBezTo>
                <a:cubicBezTo>
                  <a:pt x="0" y="1784"/>
                  <a:pt x="132" y="1224"/>
                  <a:pt x="392" y="729"/>
                </a:cubicBezTo>
                <a:cubicBezTo>
                  <a:pt x="657" y="240"/>
                  <a:pt x="969" y="0"/>
                  <a:pt x="1336" y="0"/>
                </a:cubicBezTo>
                <a:lnTo>
                  <a:pt x="202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endParaRPr lang="es-ES" sz="22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9" name="Freeform 88"/>
          <p:cNvSpPr>
            <a:spLocks noEditPoints="1"/>
          </p:cNvSpPr>
          <p:nvPr/>
        </p:nvSpPr>
        <p:spPr bwMode="auto">
          <a:xfrm>
            <a:off x="10249419" y="7701858"/>
            <a:ext cx="1057708" cy="977472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0" name="Freeform 89"/>
          <p:cNvSpPr>
            <a:spLocks noEditPoints="1"/>
          </p:cNvSpPr>
          <p:nvPr/>
        </p:nvSpPr>
        <p:spPr bwMode="auto">
          <a:xfrm>
            <a:off x="3753542" y="7701858"/>
            <a:ext cx="1034498" cy="802404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2" name="Freeform 91"/>
          <p:cNvSpPr>
            <a:spLocks noEditPoints="1"/>
          </p:cNvSpPr>
          <p:nvPr/>
        </p:nvSpPr>
        <p:spPr bwMode="auto">
          <a:xfrm>
            <a:off x="21463805" y="5009398"/>
            <a:ext cx="992603" cy="739317"/>
          </a:xfrm>
          <a:custGeom>
            <a:avLst/>
            <a:gdLst/>
            <a:ahLst/>
            <a:cxnLst>
              <a:cxn ang="0">
                <a:pos x="55" y="23"/>
              </a:cxn>
              <a:cxn ang="0">
                <a:pos x="25" y="23"/>
              </a:cxn>
              <a:cxn ang="0">
                <a:pos x="12" y="29"/>
              </a:cxn>
              <a:cxn ang="0">
                <a:pos x="0" y="43"/>
              </a:cxn>
              <a:cxn ang="0">
                <a:pos x="0" y="43"/>
              </a:cxn>
              <a:cxn ang="0">
                <a:pos x="0" y="42"/>
              </a:cxn>
              <a:cxn ang="0">
                <a:pos x="0" y="8"/>
              </a:cxn>
              <a:cxn ang="0">
                <a:pos x="8" y="0"/>
              </a:cxn>
              <a:cxn ang="0">
                <a:pos x="19" y="0"/>
              </a:cxn>
              <a:cxn ang="0">
                <a:pos x="27" y="8"/>
              </a:cxn>
              <a:cxn ang="0">
                <a:pos x="27" y="9"/>
              </a:cxn>
              <a:cxn ang="0">
                <a:pos x="47" y="9"/>
              </a:cxn>
              <a:cxn ang="0">
                <a:pos x="55" y="17"/>
              </a:cxn>
              <a:cxn ang="0">
                <a:pos x="55" y="23"/>
              </a:cxn>
              <a:cxn ang="0">
                <a:pos x="66" y="32"/>
              </a:cxn>
              <a:cxn ang="0">
                <a:pos x="54" y="46"/>
              </a:cxn>
              <a:cxn ang="0">
                <a:pos x="44" y="50"/>
              </a:cxn>
              <a:cxn ang="0">
                <a:pos x="5" y="50"/>
              </a:cxn>
              <a:cxn ang="0">
                <a:pos x="2" y="48"/>
              </a:cxn>
              <a:cxn ang="0">
                <a:pos x="3" y="46"/>
              </a:cxn>
              <a:cxn ang="0">
                <a:pos x="15" y="32"/>
              </a:cxn>
              <a:cxn ang="0">
                <a:pos x="25" y="28"/>
              </a:cxn>
              <a:cxn ang="0">
                <a:pos x="64" y="28"/>
              </a:cxn>
              <a:cxn ang="0">
                <a:pos x="67" y="30"/>
              </a:cxn>
              <a:cxn ang="0">
                <a:pos x="66" y="32"/>
              </a:cxn>
            </a:cxnLst>
            <a:rect l="0" t="0" r="r" b="b"/>
            <a:pathLst>
              <a:path w="67" h="50">
                <a:moveTo>
                  <a:pt x="55" y="23"/>
                </a:moveTo>
                <a:cubicBezTo>
                  <a:pt x="25" y="23"/>
                  <a:pt x="25" y="23"/>
                  <a:pt x="25" y="23"/>
                </a:cubicBezTo>
                <a:cubicBezTo>
                  <a:pt x="20" y="23"/>
                  <a:pt x="15" y="26"/>
                  <a:pt x="12" y="29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2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3" y="0"/>
                  <a:pt x="8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4" y="0"/>
                  <a:pt x="27" y="4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51" y="9"/>
                  <a:pt x="55" y="13"/>
                  <a:pt x="55" y="17"/>
                </a:cubicBezTo>
                <a:lnTo>
                  <a:pt x="55" y="23"/>
                </a:lnTo>
                <a:close/>
                <a:moveTo>
                  <a:pt x="66" y="32"/>
                </a:moveTo>
                <a:cubicBezTo>
                  <a:pt x="54" y="46"/>
                  <a:pt x="54" y="46"/>
                  <a:pt x="54" y="46"/>
                </a:cubicBezTo>
                <a:cubicBezTo>
                  <a:pt x="52" y="48"/>
                  <a:pt x="47" y="50"/>
                  <a:pt x="44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4" y="50"/>
                  <a:pt x="2" y="50"/>
                  <a:pt x="2" y="48"/>
                </a:cubicBezTo>
                <a:cubicBezTo>
                  <a:pt x="2" y="48"/>
                  <a:pt x="3" y="47"/>
                  <a:pt x="3" y="46"/>
                </a:cubicBezTo>
                <a:cubicBezTo>
                  <a:pt x="15" y="32"/>
                  <a:pt x="15" y="32"/>
                  <a:pt x="15" y="32"/>
                </a:cubicBezTo>
                <a:cubicBezTo>
                  <a:pt x="18" y="29"/>
                  <a:pt x="22" y="28"/>
                  <a:pt x="25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65" y="28"/>
                  <a:pt x="67" y="28"/>
                  <a:pt x="67" y="30"/>
                </a:cubicBezTo>
                <a:cubicBezTo>
                  <a:pt x="67" y="30"/>
                  <a:pt x="66" y="31"/>
                  <a:pt x="66" y="3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8639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7278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65917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54556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43195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31834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20472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09111" algn="l" defTabSz="1088639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Finale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Berekening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4621" y="2143301"/>
            <a:ext cx="20220117" cy="8617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BEREKEN HOEVEEL MAANDEN NODIG ZIJN OM 6 MAAND SALARIS BIJEEN TE SPAREN</a:t>
            </a:r>
            <a:br>
              <a:rPr lang="en-US" sz="5400" dirty="0" smtClean="0"/>
            </a:br>
            <a:endParaRPr lang="en-US" sz="5400" dirty="0" smtClean="0"/>
          </a:p>
          <a:p>
            <a:pPr algn="ctr"/>
            <a:r>
              <a:rPr lang="en-US" sz="5400" dirty="0" smtClean="0"/>
              <a:t>WAT IS JE RESULTAAT ?</a:t>
            </a: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algn="ctr"/>
            <a:endParaRPr lang="en-US" sz="8000" b="1" dirty="0" smtClean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013" y="6216422"/>
            <a:ext cx="11879252" cy="642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0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2445" y="6209074"/>
            <a:ext cx="6627983" cy="44502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Finale 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feedback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365" y="2961217"/>
            <a:ext cx="11375882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5400" b="1" dirty="0" smtClean="0"/>
              <a:t>WAT HEB IK GELEERD ?</a:t>
            </a:r>
            <a:endParaRPr lang="en-US" sz="5400" b="1" dirty="0" smtClean="0"/>
          </a:p>
          <a:p>
            <a:pPr algn="ctr"/>
            <a:endParaRPr lang="en-US" sz="5400" b="1" dirty="0"/>
          </a:p>
          <a:p>
            <a:pPr algn="ctr"/>
            <a:r>
              <a:rPr lang="en-US" sz="5400" b="1" dirty="0" smtClean="0"/>
              <a:t>VERTEL ONS JOUW BELANGRIJKSTE INZICHTEN VAN DIT SPELLETJE</a:t>
            </a:r>
            <a:br>
              <a:rPr lang="en-US" sz="5400" b="1" dirty="0" smtClean="0"/>
            </a:br>
            <a:endParaRPr lang="en-US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0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Tijd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voor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een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beloning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357" y="6205265"/>
            <a:ext cx="10109836" cy="5054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334" y="1245622"/>
            <a:ext cx="1137588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b="1" dirty="0" smtClean="0"/>
              <a:t>HEEL GOED GEDAAN !</a:t>
            </a:r>
            <a:endParaRPr lang="en-US" b="1" dirty="0" smtClean="0"/>
          </a:p>
          <a:p>
            <a:pPr marL="742950" indent="-742950" algn="ctr">
              <a:buAutoNum type="arabicPeriod"/>
            </a:pPr>
            <a:endParaRPr lang="en-US" b="1" dirty="0"/>
          </a:p>
          <a:p>
            <a:pPr algn="ctr"/>
            <a:r>
              <a:rPr lang="en-US" b="1" dirty="0" smtClean="0"/>
              <a:t>PROFICIAT</a:t>
            </a:r>
            <a:r>
              <a:rPr lang="en-US" b="1" dirty="0" smtClean="0"/>
              <a:t>….TIJD VOOR EEN BELONING</a:t>
            </a:r>
            <a:endParaRPr lang="en-US" b="1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8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b="7167"/>
          <a:stretch>
            <a:fillRect/>
          </a:stretch>
        </p:blipFill>
        <p:spPr>
          <a:xfrm>
            <a:off x="0" y="0"/>
            <a:ext cx="24387175" cy="13716000"/>
          </a:xfrm>
        </p:spPr>
      </p:pic>
      <p:sp>
        <p:nvSpPr>
          <p:cNvPr id="10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INVESTEER IN JEZELF EN LEER ELKE DAG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</a:t>
            </a:r>
            <a:endParaRPr lang="en-US" sz="5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77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29">
      <a:dk1>
        <a:srgbClr val="737572"/>
      </a:dk1>
      <a:lt1>
        <a:sysClr val="window" lastClr="FFFFFF"/>
      </a:lt1>
      <a:dk2>
        <a:srgbClr val="DDB236"/>
      </a:dk2>
      <a:lt2>
        <a:srgbClr val="FFFFFF"/>
      </a:lt2>
      <a:accent1>
        <a:srgbClr val="DDB236"/>
      </a:accent1>
      <a:accent2>
        <a:srgbClr val="253C6E"/>
      </a:accent2>
      <a:accent3>
        <a:srgbClr val="1D75BC"/>
      </a:accent3>
      <a:accent4>
        <a:srgbClr val="737572"/>
      </a:accent4>
      <a:accent5>
        <a:srgbClr val="92D050"/>
      </a:accent5>
      <a:accent6>
        <a:srgbClr val="96A0D2"/>
      </a:accent6>
      <a:hlink>
        <a:srgbClr val="216BA9"/>
      </a:hlink>
      <a:folHlink>
        <a:srgbClr val="3B73D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8499</TotalTime>
  <Words>724</Words>
  <Application>Microsoft Office PowerPoint</Application>
  <PresentationFormat>Custom</PresentationFormat>
  <Paragraphs>142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ＭＳ Ｐゴシック</vt:lpstr>
      <vt:lpstr>Arial</vt:lpstr>
      <vt:lpstr>Bebas Neue</vt:lpstr>
      <vt:lpstr>Calibri</vt:lpstr>
      <vt:lpstr>Gill Sans</vt:lpstr>
      <vt:lpstr>Lato Light</vt:lpstr>
      <vt:lpstr>Open Sans</vt:lpstr>
      <vt:lpstr>Open Sans Light</vt:lpstr>
      <vt:lpstr>Wingdings</vt:lpstr>
      <vt:lpstr>Office Theme</vt:lpstr>
      <vt:lpstr>Специальное оформление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Louis Twelve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DividendCake</dc:creator>
  <cp:lastModifiedBy>Patrick Verlee</cp:lastModifiedBy>
  <cp:revision>367</cp:revision>
  <cp:lastPrinted>2016-10-18T09:36:33Z</cp:lastPrinted>
  <dcterms:created xsi:type="dcterms:W3CDTF">2015-04-02T00:30:29Z</dcterms:created>
  <dcterms:modified xsi:type="dcterms:W3CDTF">2017-04-16T21:01:16Z</dcterms:modified>
</cp:coreProperties>
</file>